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73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1505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1</a:t>
            </a:r>
            <a:br>
              <a:rPr lang="en-US" altLang="ko-KR" sz="6000" b="1" dirty="0">
                <a:latin typeface="+mj-ea"/>
              </a:rPr>
            </a:br>
            <a:r>
              <a:rPr lang="en-US" altLang="ko-KR" b="1" i="0" u="none" strike="noStrike" baseline="0" dirty="0"/>
              <a:t>Reservation Service</a:t>
            </a:r>
            <a:endParaRPr lang="ko-KR" altLang="en-US" b="1" dirty="0"/>
          </a:p>
        </p:txBody>
      </p:sp>
      <p:sp>
        <p:nvSpPr>
          <p:cNvPr id="5" name="부제목 2">
            <a:extLst>
              <a:ext uri="{FF2B5EF4-FFF2-40B4-BE49-F238E27FC236}">
                <a16:creationId xmlns:a16="http://schemas.microsoft.com/office/drawing/2014/main" id="{622591A7-06E0-4500-8BAD-1EA976334BF6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함초롬바탕" panose="02030604000101010101" pitchFamily="18" charset="-127"/>
              </a:rPr>
              <a:t>Ⅲ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Hotel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571E8AF-E56F-190D-98EB-AC2154421540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2E92AB7-B71F-44F5-AF85-CD618B47A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004887"/>
            <a:ext cx="10915650" cy="484822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13F844FE-20F4-43F6-88DA-201D834CB7F6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B14D71D-E3A9-4619-9F66-79BB0A6F99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6" t="3090" r="2648" b="5738"/>
          <a:stretch/>
        </p:blipFill>
        <p:spPr>
          <a:xfrm>
            <a:off x="1229210" y="719481"/>
            <a:ext cx="9960072" cy="560620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2C3EB0-31D2-4963-A63E-87DB81116C16}"/>
              </a:ext>
            </a:extLst>
          </p:cNvPr>
          <p:cNvSpPr txBox="1"/>
          <p:nvPr/>
        </p:nvSpPr>
        <p:spPr>
          <a:xfrm>
            <a:off x="2738609" y="1669026"/>
            <a:ext cx="6714782" cy="28696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100" b="1" dirty="0">
                <a:solidFill>
                  <a:srgbClr val="FF0000"/>
                </a:solidFill>
                <a:latin typeface="+mn-ea"/>
              </a:rPr>
              <a:t>&lt;</a:t>
            </a:r>
            <a:r>
              <a:rPr lang="ko-KR" altLang="en-US" sz="1100" b="1" dirty="0">
                <a:solidFill>
                  <a:srgbClr val="FF0000"/>
                </a:solidFill>
                <a:latin typeface="+mn-ea"/>
              </a:rPr>
              <a:t>예시 정답</a:t>
            </a:r>
            <a:r>
              <a:rPr lang="en-US" altLang="ko-KR" sz="1100" b="1" dirty="0">
                <a:solidFill>
                  <a:srgbClr val="FF0000"/>
                </a:solidFill>
                <a:latin typeface="+mn-ea"/>
              </a:rPr>
              <a:t>&gt;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A: Good evening. Reservation Desk, </a:t>
            </a:r>
            <a:r>
              <a:rPr lang="en-US" altLang="ko-KR" sz="1100" b="1" i="0" u="none" strike="noStrike" baseline="0" dirty="0" err="1">
                <a:solidFill>
                  <a:srgbClr val="FF0000"/>
                </a:solidFill>
                <a:latin typeface="+mj-lt"/>
              </a:rPr>
              <a:t>Jiyeong</a:t>
            </a: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 speaking. How may I help you?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B: Hi, I’d like to book a room for my wife and me. Do you have any vacancies for next weekend?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A: Let me just check... Yes, we do. How many nights will you be staying? And what type of room 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dirty="0">
                <a:solidFill>
                  <a:srgbClr val="FF0000"/>
                </a:solidFill>
                <a:latin typeface="+mj-lt"/>
              </a:rPr>
              <a:t>    </a:t>
            </a: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would you like?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B: One king-size bed for three nights.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A: So, you are arriving on Friday, May 7 and leaving on Monday morning, May 10?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B: Right. How much is it per night?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A: Your room is 200,000 won per night including breakfast. Is that okay?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B: Yes, I’ll take it.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A: Okay. May I have your name and phone number?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B: Sure. My name’s Bradley Clark, and my phone number is 014-2345-6789.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A: Thanks, Mr. Clark. I want to confirm your reservation. That’s one room with a king-size bed 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dirty="0">
                <a:solidFill>
                  <a:srgbClr val="FF0000"/>
                </a:solidFill>
                <a:latin typeface="+mj-lt"/>
              </a:rPr>
              <a:t>    </a:t>
            </a: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for three nights.</a:t>
            </a:r>
          </a:p>
          <a:p>
            <a:pPr algn="l">
              <a:lnSpc>
                <a:spcPct val="110000"/>
              </a:lnSpc>
            </a:pPr>
            <a:r>
              <a:rPr lang="en-US" altLang="ko-KR" sz="1100" b="1" i="0" u="none" strike="noStrike" baseline="0" dirty="0">
                <a:solidFill>
                  <a:srgbClr val="FF0000"/>
                </a:solidFill>
                <a:latin typeface="+mj-lt"/>
              </a:rPr>
              <a:t>B: That’s correct. </a:t>
            </a:r>
            <a:endParaRPr lang="ko-KR" altLang="en-US" sz="11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097296" y="127376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EE173041-5C63-4005-B4B3-F87A1BB8238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1CB31AD-3BAE-4B94-8041-A489BD3CE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885950"/>
            <a:ext cx="10896600" cy="3086100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AA1F3C64-9E40-4325-934B-752C80F9D1FF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CD45613-97B5-4B00-B145-E663A4AF3D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970" y="1773624"/>
            <a:ext cx="10958287" cy="322948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1580675" y="3423134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5321290" y="4333353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9632677" y="2945791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483512" y="294004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6979667" y="3905599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7830502" y="389985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7" name="P3L1_89p_Check Up_A1">
            <a:hlinkClick r:id="" action="ppaction://media"/>
            <a:extLst>
              <a:ext uri="{FF2B5EF4-FFF2-40B4-BE49-F238E27FC236}">
                <a16:creationId xmlns:a16="http://schemas.microsoft.com/office/drawing/2014/main" id="{8531E8BF-8945-40A1-8919-55F75C04B2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056284" y="2912355"/>
            <a:ext cx="475200" cy="475200"/>
          </a:xfrm>
          <a:prstGeom prst="rect">
            <a:avLst/>
          </a:prstGeom>
        </p:spPr>
      </p:pic>
      <p:pic>
        <p:nvPicPr>
          <p:cNvPr id="19" name="P3L1_89p_Check Up_A2">
            <a:hlinkClick r:id="" action="ppaction://media"/>
            <a:extLst>
              <a:ext uri="{FF2B5EF4-FFF2-40B4-BE49-F238E27FC236}">
                <a16:creationId xmlns:a16="http://schemas.microsoft.com/office/drawing/2014/main" id="{EDC02A60-400F-4B50-8D59-629B7E6BC85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402867" y="3832511"/>
            <a:ext cx="475200" cy="475200"/>
          </a:xfrm>
          <a:prstGeom prst="rect">
            <a:avLst/>
          </a:prstGeom>
        </p:spPr>
      </p:pic>
      <p:sp>
        <p:nvSpPr>
          <p:cNvPr id="18" name="제목 1">
            <a:extLst>
              <a:ext uri="{FF2B5EF4-FFF2-40B4-BE49-F238E27FC236}">
                <a16:creationId xmlns:a16="http://schemas.microsoft.com/office/drawing/2014/main" id="{4DA1F584-0547-4F5F-9773-E20FEAAB00E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50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532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926F18A-E498-476F-B636-12F3FF3415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285" y="1427606"/>
            <a:ext cx="10914743" cy="400278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E335C0D-1039-4ECD-A173-1D9A9DE2D6AD}"/>
              </a:ext>
            </a:extLst>
          </p:cNvPr>
          <p:cNvGrpSpPr/>
          <p:nvPr/>
        </p:nvGrpSpPr>
        <p:grpSpPr>
          <a:xfrm>
            <a:off x="6984391" y="1885861"/>
            <a:ext cx="374717" cy="1706291"/>
            <a:chOff x="6120238" y="2431615"/>
            <a:chExt cx="374717" cy="170629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133959" y="2431615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120238" y="2839127"/>
              <a:ext cx="3353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c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6128059" y="3313556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6142573" y="3707019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085022" y="144385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DC2C15FF-B627-4DCF-A5FE-D3DFE194437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A1257FE-E28C-4480-AC2C-1EEB86E49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714" y="761515"/>
            <a:ext cx="10177585" cy="533497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491721" y="78177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2738DC-2BA4-4B32-8F8D-5C386427D843}"/>
              </a:ext>
            </a:extLst>
          </p:cNvPr>
          <p:cNvSpPr txBox="1"/>
          <p:nvPr/>
        </p:nvSpPr>
        <p:spPr>
          <a:xfrm>
            <a:off x="4315209" y="5469095"/>
            <a:ext cx="37547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ko-KR" sz="2200" b="1" dirty="0">
                <a:solidFill>
                  <a:srgbClr val="FF0000"/>
                </a:solidFill>
                <a:latin typeface="+mj-lt"/>
              </a:rPr>
              <a:t>c        </a:t>
            </a:r>
            <a:r>
              <a:rPr lang="en-US" altLang="ko-KR" sz="10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ko-KR" sz="2200" b="1" dirty="0">
                <a:solidFill>
                  <a:srgbClr val="FF0000"/>
                </a:solidFill>
                <a:latin typeface="+mj-lt"/>
              </a:rPr>
              <a:t>b        </a:t>
            </a:r>
            <a:r>
              <a:rPr lang="en-US" altLang="ko-KR" sz="10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ko-KR" sz="2200" b="1" dirty="0">
                <a:solidFill>
                  <a:srgbClr val="FF0000"/>
                </a:solidFill>
                <a:latin typeface="+mj-lt"/>
              </a:rPr>
              <a:t>a       </a:t>
            </a:r>
            <a:r>
              <a:rPr lang="en-US" altLang="ko-KR" sz="1000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ko-KR" sz="2200" b="1" dirty="0">
                <a:solidFill>
                  <a:srgbClr val="FF0000"/>
                </a:solidFill>
                <a:latin typeface="+mj-lt"/>
              </a:rPr>
              <a:t> e </a:t>
            </a:r>
            <a:endParaRPr lang="ko-KR" altLang="en-US" sz="22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25FEBE4B-14F7-41F2-B9AE-FAE61892F8FF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606631"/>
            <a:ext cx="11144250" cy="544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800" b="0" i="0" u="none" strike="noStrike" baseline="0" dirty="0">
                <a:latin typeface="+mj-lt"/>
              </a:rPr>
              <a:t>[</a:t>
            </a:r>
            <a:r>
              <a:rPr lang="en-US" altLang="ko-KR" sz="1800" b="0" i="1" u="none" strike="noStrike" baseline="0" dirty="0">
                <a:latin typeface="+mj-lt"/>
              </a:rPr>
              <a:t>Phone rings.</a:t>
            </a:r>
            <a:r>
              <a:rPr lang="en-US" altLang="ko-KR" sz="1800" b="0" i="0" u="none" strike="noStrike" baseline="0" dirty="0">
                <a:latin typeface="+mj-lt"/>
              </a:rPr>
              <a:t>]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Good afternoon. </a:t>
            </a:r>
            <a:r>
              <a:rPr lang="en-US" altLang="ko-KR" sz="1800" b="0" i="0" u="none" strike="noStrike" baseline="0" dirty="0" err="1">
                <a:latin typeface="+mj-lt"/>
              </a:rPr>
              <a:t>Halla</a:t>
            </a:r>
            <a:r>
              <a:rPr lang="en-US" altLang="ko-KR" sz="1800" b="0" i="0" u="none" strike="noStrike" baseline="0" dirty="0">
                <a:latin typeface="+mj-lt"/>
              </a:rPr>
              <a:t> Hotel Reservation Desk, </a:t>
            </a:r>
            <a:r>
              <a:rPr lang="en-US" altLang="ko-KR" sz="1800" b="0" i="0" u="none" strike="noStrike" baseline="0" dirty="0" err="1">
                <a:latin typeface="+mj-lt"/>
              </a:rPr>
              <a:t>Yuna</a:t>
            </a:r>
            <a:r>
              <a:rPr lang="en-US" altLang="ko-KR" sz="1800" b="0" i="0" u="none" strike="noStrike" baseline="0" dirty="0">
                <a:latin typeface="+mj-lt"/>
              </a:rPr>
              <a:t> speaking. How may I help you?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Hi. I’d like to book a room for my family, two adults and two children, please. Do you have two </a:t>
            </a:r>
          </a:p>
          <a:p>
            <a:pPr algn="l">
              <a:lnSpc>
                <a:spcPct val="150000"/>
              </a:lnSpc>
            </a:pPr>
            <a:r>
              <a:rPr lang="en-US" altLang="ko-KR" dirty="0">
                <a:latin typeface="+mj-lt"/>
              </a:rPr>
              <a:t>    </a:t>
            </a:r>
            <a:r>
              <a:rPr lang="en-US" altLang="ko-KR" sz="100" dirty="0">
                <a:latin typeface="+mj-lt"/>
              </a:rPr>
              <a:t> </a:t>
            </a:r>
            <a:r>
              <a:rPr lang="en-US" altLang="ko-KR" sz="1800" b="0" i="0" u="none" strike="noStrike" baseline="0" dirty="0">
                <a:latin typeface="+mj-lt"/>
              </a:rPr>
              <a:t>queen beds for June 15?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Yes, we do. How many nights is it for?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For three nights. How much will that be?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120,000 won per night including breakfast. Should I proceed with the reservation?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Yes. Please reserve the room under Scott Evans.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Could you spell that, please?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S-C-O-T-T E-V-A-N-S.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Thank you, Mr. Evans. I want to confirm your reservation. That’s one room with two queen beds for </a:t>
            </a:r>
          </a:p>
          <a:p>
            <a:pPr algn="l">
              <a:lnSpc>
                <a:spcPct val="150000"/>
              </a:lnSpc>
            </a:pPr>
            <a:r>
              <a:rPr lang="en-US" altLang="ko-KR" dirty="0">
                <a:latin typeface="+mj-lt"/>
              </a:rPr>
              <a:t>    </a:t>
            </a:r>
            <a:r>
              <a:rPr lang="en-US" altLang="ko-KR" sz="100" dirty="0">
                <a:latin typeface="+mj-lt"/>
              </a:rPr>
              <a:t> </a:t>
            </a:r>
            <a:r>
              <a:rPr lang="en-US" altLang="ko-KR" sz="1800" b="0" i="0" u="none" strike="noStrike" baseline="0" dirty="0">
                <a:latin typeface="+mj-lt"/>
              </a:rPr>
              <a:t>three nights beginning June 15.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That’s correct.</a:t>
            </a:r>
            <a:endParaRPr lang="ko-KR" altLang="en-US" sz="24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3L1_86p_Situation 1_A">
            <a:hlinkClick r:id="" action="ppaction://media"/>
            <a:extLst>
              <a:ext uri="{FF2B5EF4-FFF2-40B4-BE49-F238E27FC236}">
                <a16:creationId xmlns:a16="http://schemas.microsoft.com/office/drawing/2014/main" id="{CAFBD18A-8472-4F9B-AAF0-63BE86684C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8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606631"/>
            <a:ext cx="11144250" cy="5502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en-US" altLang="ko-KR" b="0" i="0" u="none" strike="noStrike" baseline="0" dirty="0"/>
              <a:t>[</a:t>
            </a:r>
            <a:r>
              <a:rPr lang="en-US" altLang="ko-KR" b="0" i="1" u="none" strike="noStrike" baseline="0" dirty="0"/>
              <a:t>Phone rings.</a:t>
            </a:r>
            <a:r>
              <a:rPr lang="en-US" altLang="ko-KR" b="0" i="0" u="none" strike="noStrike" baseline="0" dirty="0"/>
              <a:t>]</a:t>
            </a:r>
          </a:p>
          <a:p>
            <a:pPr algn="l">
              <a:lnSpc>
                <a:spcPct val="180000"/>
              </a:lnSpc>
            </a:pPr>
            <a:r>
              <a:rPr lang="en-US" altLang="ko-KR" b="1" i="0" u="none" strike="noStrike" baseline="0" dirty="0"/>
              <a:t>M: </a:t>
            </a:r>
            <a:r>
              <a:rPr lang="en-US" altLang="ko-KR" b="0" i="0" u="none" strike="noStrike" baseline="0" dirty="0"/>
              <a:t>Hello, </a:t>
            </a:r>
            <a:r>
              <a:rPr lang="en-US" altLang="ko-KR" b="0" i="0" u="none" strike="noStrike" baseline="0" dirty="0" err="1"/>
              <a:t>Leodo</a:t>
            </a:r>
            <a:r>
              <a:rPr lang="en-US" altLang="ko-KR" b="0" i="0" u="none" strike="noStrike" baseline="0" dirty="0"/>
              <a:t> Hotel Reservations. How may I assist you?</a:t>
            </a:r>
          </a:p>
          <a:p>
            <a:pPr algn="l">
              <a:lnSpc>
                <a:spcPct val="180000"/>
              </a:lnSpc>
            </a:pPr>
            <a:r>
              <a:rPr lang="en-US" altLang="ko-KR" b="1" i="0" u="none" strike="noStrike" baseline="0" dirty="0"/>
              <a:t>W: </a:t>
            </a:r>
            <a:r>
              <a:rPr lang="en-US" altLang="ko-KR" b="0" i="0" u="none" strike="noStrike" baseline="0" dirty="0"/>
              <a:t>Hi, I have a reservation for June 25 to June 27, but I need to make some changes. Is it possible to </a:t>
            </a:r>
          </a:p>
          <a:p>
            <a:pPr algn="l">
              <a:lnSpc>
                <a:spcPct val="18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b="0" i="0" u="none" strike="noStrike" baseline="0" dirty="0"/>
              <a:t>move my stay to July 3 to July 5 instead?</a:t>
            </a:r>
          </a:p>
          <a:p>
            <a:pPr algn="l">
              <a:lnSpc>
                <a:spcPct val="180000"/>
              </a:lnSpc>
            </a:pPr>
            <a:r>
              <a:rPr lang="en-US" altLang="ko-KR" b="1" i="0" u="none" strike="noStrike" baseline="0" dirty="0"/>
              <a:t>M: </a:t>
            </a:r>
            <a:r>
              <a:rPr lang="en-US" altLang="ko-KR" b="0" i="0" u="none" strike="noStrike" baseline="0" dirty="0"/>
              <a:t>Let me check the availability for those dates... Yes, we have rooms available for July 3 to July 5. I can </a:t>
            </a:r>
          </a:p>
          <a:p>
            <a:pPr algn="l">
              <a:lnSpc>
                <a:spcPct val="180000"/>
              </a:lnSpc>
            </a:pPr>
            <a:r>
              <a:rPr lang="en-US" altLang="ko-KR" dirty="0"/>
              <a:t>    </a:t>
            </a:r>
            <a:r>
              <a:rPr lang="en-US" altLang="ko-KR" sz="100" dirty="0"/>
              <a:t> </a:t>
            </a:r>
            <a:r>
              <a:rPr lang="en-US" altLang="ko-KR" b="0" i="0" u="none" strike="noStrike" baseline="0" dirty="0"/>
              <a:t>make the changes for you. Can I have your name and reservation number, please?</a:t>
            </a:r>
          </a:p>
          <a:p>
            <a:pPr algn="l">
              <a:lnSpc>
                <a:spcPct val="180000"/>
              </a:lnSpc>
            </a:pPr>
            <a:r>
              <a:rPr lang="en-US" altLang="ko-KR" b="1" i="0" u="none" strike="noStrike" baseline="0" dirty="0"/>
              <a:t>W: </a:t>
            </a:r>
            <a:r>
              <a:rPr lang="en-US" altLang="ko-KR" b="0" i="0" u="none" strike="noStrike" baseline="0" dirty="0"/>
              <a:t>My name is Julia King, and my reservation number is 698512.</a:t>
            </a:r>
          </a:p>
          <a:p>
            <a:pPr algn="l">
              <a:lnSpc>
                <a:spcPct val="180000"/>
              </a:lnSpc>
            </a:pPr>
            <a:r>
              <a:rPr lang="en-US" altLang="ko-KR" b="1" i="0" u="none" strike="noStrike" baseline="0" dirty="0"/>
              <a:t>M: </a:t>
            </a:r>
            <a:r>
              <a:rPr lang="en-US" altLang="ko-KR" b="0" i="0" u="none" strike="noStrike" baseline="0" dirty="0"/>
              <a:t>Thank you, Ms. King. I’ve updated your reservation to July 3 to July 5. Is there anything else I can </a:t>
            </a:r>
          </a:p>
          <a:p>
            <a:pPr algn="l">
              <a:lnSpc>
                <a:spcPct val="180000"/>
              </a:lnSpc>
            </a:pPr>
            <a:r>
              <a:rPr lang="en-US" altLang="ko-KR" dirty="0"/>
              <a:t>   </a:t>
            </a:r>
            <a:r>
              <a:rPr lang="en-US" altLang="ko-KR" sz="1000" dirty="0"/>
              <a:t> </a:t>
            </a:r>
            <a:r>
              <a:rPr lang="en-US" altLang="ko-KR" dirty="0"/>
              <a:t> </a:t>
            </a:r>
            <a:r>
              <a:rPr lang="en-US" altLang="ko-KR" b="0" i="0" u="none" strike="noStrike" baseline="0" dirty="0"/>
              <a:t>help you with?</a:t>
            </a:r>
          </a:p>
          <a:p>
            <a:pPr algn="l">
              <a:lnSpc>
                <a:spcPct val="180000"/>
              </a:lnSpc>
            </a:pPr>
            <a:r>
              <a:rPr lang="en-US" altLang="ko-KR" b="1" i="0" u="none" strike="noStrike" baseline="0" dirty="0"/>
              <a:t>W: </a:t>
            </a:r>
            <a:r>
              <a:rPr lang="en-US" altLang="ko-KR" b="0" i="0" u="none" strike="noStrike" baseline="0" dirty="0"/>
              <a:t>No, that’s all. Thank you for your help!</a:t>
            </a:r>
          </a:p>
          <a:p>
            <a:pPr algn="l">
              <a:lnSpc>
                <a:spcPct val="180000"/>
              </a:lnSpc>
            </a:pPr>
            <a:r>
              <a:rPr lang="en-US" altLang="ko-KR" b="1" i="0" u="none" strike="noStrike" baseline="0" dirty="0"/>
              <a:t>M: </a:t>
            </a:r>
            <a:r>
              <a:rPr lang="en-US" altLang="ko-KR" b="0" i="0" u="none" strike="noStrike" baseline="0" dirty="0"/>
              <a:t>You’re welcome, Ms. King. If you need any further assistance, feel free to call us.</a:t>
            </a:r>
            <a:endParaRPr lang="en-US" altLang="ko-KR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3L1_87p_Situation 2_A">
            <a:hlinkClick r:id="" action="ppaction://media"/>
            <a:extLst>
              <a:ext uri="{FF2B5EF4-FFF2-40B4-BE49-F238E27FC236}">
                <a16:creationId xmlns:a16="http://schemas.microsoft.com/office/drawing/2014/main" id="{7F3A097A-3A10-440B-A026-CDA26D6D00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1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3850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Good evening, Arirang Hotel Reservation Desk. How can I help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b="1" u="sng" dirty="0"/>
              <a:t>                                              </a:t>
            </a:r>
            <a:r>
              <a:rPr lang="en-US" altLang="ko-KR" sz="2000" u="sng" dirty="0"/>
              <a:t>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ⓐ Hi, I’d like to reserve a room for my family.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ⓑ The reservation is under the name of Ryan Simpson.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ⓒ We’re open from Tuesday to Sunday.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3L1_89p_Check Up_A1">
            <a:hlinkClick r:id="" action="ppaction://media"/>
            <a:extLst>
              <a:ext uri="{FF2B5EF4-FFF2-40B4-BE49-F238E27FC236}">
                <a16:creationId xmlns:a16="http://schemas.microsoft.com/office/drawing/2014/main" id="{66F10903-AF19-4504-B8B7-32835B525A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B8C0268-A091-4466-9035-E3145F4DC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95" y="818961"/>
            <a:ext cx="9627810" cy="52200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제목 1">
            <a:extLst>
              <a:ext uri="{FF2B5EF4-FFF2-40B4-BE49-F238E27FC236}">
                <a16:creationId xmlns:a16="http://schemas.microsoft.com/office/drawing/2014/main" id="{7EDF3D70-94BB-47C9-8461-466025222FB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41346"/>
            <a:ext cx="11144250" cy="5688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5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0" i="0" u="none" strike="noStrike" baseline="0" dirty="0"/>
              <a:t>[</a:t>
            </a:r>
            <a:r>
              <a:rPr lang="en-US" altLang="ko-KR" sz="2000" b="0" i="1" u="none" strike="noStrike" baseline="0" dirty="0"/>
              <a:t>Phone rings.</a:t>
            </a:r>
            <a:r>
              <a:rPr lang="en-US" altLang="ko-KR" sz="2000" b="0" i="0" u="none" strike="noStrike" baseline="0" dirty="0"/>
              <a:t>]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Good morning, Sunflower Hotel Reservations. This is </a:t>
            </a:r>
            <a:r>
              <a:rPr lang="en-US" altLang="ko-KR" sz="2000" b="0" i="0" u="none" strike="noStrike" baseline="0" dirty="0" err="1"/>
              <a:t>Hojun</a:t>
            </a:r>
            <a:r>
              <a:rPr lang="en-US" altLang="ko-KR" sz="2000" b="0" i="0" u="none" strike="noStrike" baseline="0" dirty="0"/>
              <a:t> speaking. How can I help you?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Hello, I’d like to make a reservation for two adults and one child. Do you have a double </a:t>
            </a:r>
          </a:p>
          <a:p>
            <a:pPr algn="l">
              <a:lnSpc>
                <a:spcPct val="150000"/>
              </a:lnSpc>
            </a:pPr>
            <a:r>
              <a:rPr lang="en-US" altLang="ko-KR" sz="2000" dirty="0"/>
              <a:t>    </a:t>
            </a:r>
            <a:r>
              <a:rPr lang="en-US" altLang="ko-KR" sz="1000" dirty="0"/>
              <a:t> </a:t>
            </a:r>
            <a:r>
              <a:rPr lang="en-US" altLang="ko-KR" sz="2000" b="0" i="0" u="none" strike="noStrike" baseline="0" dirty="0"/>
              <a:t>room for next Monday?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Yes, we do. How many nights is it for?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Two nights. Monday and Tuesday. How much is it per night?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It’s 75,000 won per night, including breakfast.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Good, that’s fine.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Okay. Let me confirm your reservation. That’s one double room for two nights, Monday </a:t>
            </a:r>
          </a:p>
          <a:p>
            <a:pPr algn="l">
              <a:lnSpc>
                <a:spcPct val="150000"/>
              </a:lnSpc>
            </a:pPr>
            <a:r>
              <a:rPr lang="en-US" altLang="ko-KR" sz="2000" dirty="0"/>
              <a:t>    </a:t>
            </a:r>
            <a:r>
              <a:rPr lang="en-US" altLang="ko-KR" sz="1000" dirty="0"/>
              <a:t> </a:t>
            </a:r>
            <a:r>
              <a:rPr lang="en-US" altLang="ko-KR" sz="2000" b="0" i="0" u="none" strike="noStrike" baseline="0" dirty="0"/>
              <a:t>and Tuesday.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That’s right.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3L1_89p_Check Up_A2">
            <a:hlinkClick r:id="" action="ppaction://media"/>
            <a:extLst>
              <a:ext uri="{FF2B5EF4-FFF2-40B4-BE49-F238E27FC236}">
                <a16:creationId xmlns:a16="http://schemas.microsoft.com/office/drawing/2014/main" id="{04D4473F-E163-4F71-837B-2CFA4209F6B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CB40708-6039-4FCD-A2B6-A4DBC6210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00" y="841843"/>
            <a:ext cx="9578772" cy="517431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ADB2ECDD-1DC2-4854-9BF2-7EF7835A8317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3699C495-0050-49A9-9E98-0E122D6224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5582"/>
          <a:stretch/>
        </p:blipFill>
        <p:spPr>
          <a:xfrm>
            <a:off x="883138" y="848091"/>
            <a:ext cx="10566400" cy="289092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166338" y="137097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EAA7F1A2-06B8-4CAE-ACFF-EC89564ECE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4707"/>
          <a:stretch/>
        </p:blipFill>
        <p:spPr>
          <a:xfrm>
            <a:off x="883138" y="4778341"/>
            <a:ext cx="10566400" cy="982560"/>
          </a:xfrm>
          <a:prstGeom prst="rect">
            <a:avLst/>
          </a:prstGeom>
        </p:spPr>
      </p:pic>
      <p:grpSp>
        <p:nvGrpSpPr>
          <p:cNvPr id="33" name="그룹 32">
            <a:extLst>
              <a:ext uri="{FF2B5EF4-FFF2-40B4-BE49-F238E27FC236}">
                <a16:creationId xmlns:a16="http://schemas.microsoft.com/office/drawing/2014/main" id="{EC62765C-3842-4EFA-813A-922A5744A0DB}"/>
              </a:ext>
            </a:extLst>
          </p:cNvPr>
          <p:cNvGrpSpPr/>
          <p:nvPr/>
        </p:nvGrpSpPr>
        <p:grpSpPr>
          <a:xfrm>
            <a:off x="2587626" y="3522079"/>
            <a:ext cx="7661275" cy="1380121"/>
            <a:chOff x="2587626" y="3522079"/>
            <a:chExt cx="7661275" cy="1380121"/>
          </a:xfrm>
        </p:grpSpPr>
        <p:cxnSp>
          <p:nvCxnSpPr>
            <p:cNvPr id="7" name="직선 연결선 6">
              <a:extLst>
                <a:ext uri="{FF2B5EF4-FFF2-40B4-BE49-F238E27FC236}">
                  <a16:creationId xmlns:a16="http://schemas.microsoft.com/office/drawing/2014/main" id="{70E6C78B-1110-44C0-BBA9-6C0A7D1E697A}"/>
                </a:ext>
              </a:extLst>
            </p:cNvPr>
            <p:cNvCxnSpPr>
              <a:cxnSpLocks/>
            </p:cNvCxnSpPr>
            <p:nvPr/>
          </p:nvCxnSpPr>
          <p:spPr>
            <a:xfrm>
              <a:off x="2616200" y="3522079"/>
              <a:ext cx="2552700" cy="138012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5" name="직선 연결선 24">
              <a:extLst>
                <a:ext uri="{FF2B5EF4-FFF2-40B4-BE49-F238E27FC236}">
                  <a16:creationId xmlns:a16="http://schemas.microsoft.com/office/drawing/2014/main" id="{D502E2BE-AD49-4782-A1AF-F3FD4C274CE3}"/>
                </a:ext>
              </a:extLst>
            </p:cNvPr>
            <p:cNvCxnSpPr>
              <a:cxnSpLocks/>
            </p:cNvCxnSpPr>
            <p:nvPr/>
          </p:nvCxnSpPr>
          <p:spPr>
            <a:xfrm>
              <a:off x="5168900" y="3522079"/>
              <a:ext cx="5080000" cy="138012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7A159E79-6264-47F5-BDDA-355E968707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87626" y="3522079"/>
              <a:ext cx="5133974" cy="138012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직선 연결선 26">
              <a:extLst>
                <a:ext uri="{FF2B5EF4-FFF2-40B4-BE49-F238E27FC236}">
                  <a16:creationId xmlns:a16="http://schemas.microsoft.com/office/drawing/2014/main" id="{ACE7AC2E-E484-4D60-8EDE-B1E4E22A24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750174" y="3522079"/>
              <a:ext cx="2498727" cy="138012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3" name="제목 1">
            <a:extLst>
              <a:ext uri="{FF2B5EF4-FFF2-40B4-BE49-F238E27FC236}">
                <a16:creationId xmlns:a16="http://schemas.microsoft.com/office/drawing/2014/main" id="{7687C04D-AC58-4C4C-AB05-CE8B114B8C94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A428290-5944-43E9-ABE6-1803307E0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588" y="1588463"/>
            <a:ext cx="10442408" cy="357862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713908" y="210161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601A43DD-84F9-4EFF-91BB-EB488540712C}"/>
              </a:ext>
            </a:extLst>
          </p:cNvPr>
          <p:cNvGrpSpPr/>
          <p:nvPr/>
        </p:nvGrpSpPr>
        <p:grpSpPr>
          <a:xfrm>
            <a:off x="1210570" y="3076143"/>
            <a:ext cx="367141" cy="1988462"/>
            <a:chOff x="1210570" y="3076143"/>
            <a:chExt cx="367141" cy="1988462"/>
          </a:xfrm>
        </p:grpSpPr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545A3275-8998-447B-A5B3-480D99ABF826}"/>
                </a:ext>
              </a:extLst>
            </p:cNvPr>
            <p:cNvSpPr/>
            <p:nvPr/>
          </p:nvSpPr>
          <p:spPr>
            <a:xfrm>
              <a:off x="1210570" y="3500436"/>
              <a:ext cx="359998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8A003E54-F862-482E-9DD7-2CEEC284C3CA}"/>
                </a:ext>
              </a:extLst>
            </p:cNvPr>
            <p:cNvSpPr/>
            <p:nvPr/>
          </p:nvSpPr>
          <p:spPr>
            <a:xfrm>
              <a:off x="1217713" y="3076143"/>
              <a:ext cx="359998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CCCBA3CE-4508-4D74-BC83-C343CB3C3B30}"/>
                </a:ext>
              </a:extLst>
            </p:cNvPr>
            <p:cNvSpPr/>
            <p:nvPr/>
          </p:nvSpPr>
          <p:spPr>
            <a:xfrm>
              <a:off x="1212953" y="4704605"/>
              <a:ext cx="359998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731CA7C1-640F-4258-8A9A-9849CA72D7B4}"/>
                </a:ext>
              </a:extLst>
            </p:cNvPr>
            <p:cNvSpPr/>
            <p:nvPr/>
          </p:nvSpPr>
          <p:spPr>
            <a:xfrm>
              <a:off x="1212958" y="4289744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2" name="제목 1">
            <a:extLst>
              <a:ext uri="{FF2B5EF4-FFF2-40B4-BE49-F238E27FC236}">
                <a16:creationId xmlns:a16="http://schemas.microsoft.com/office/drawing/2014/main" id="{2F6C5182-5A28-4C96-B015-1B34DE3F60F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EA4702B-5DEE-41EC-8543-D489A9CD165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393"/>
          <a:stretch/>
        </p:blipFill>
        <p:spPr>
          <a:xfrm>
            <a:off x="857250" y="841844"/>
            <a:ext cx="10477500" cy="517431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Taking a Room Reservation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03A5A01-A0BA-4D2F-B8A0-EBEB6B5E595F}"/>
              </a:ext>
            </a:extLst>
          </p:cNvPr>
          <p:cNvGrpSpPr/>
          <p:nvPr/>
        </p:nvGrpSpPr>
        <p:grpSpPr>
          <a:xfrm>
            <a:off x="5055174" y="2394026"/>
            <a:ext cx="3571527" cy="3571007"/>
            <a:chOff x="5038899" y="2457526"/>
            <a:chExt cx="3345999" cy="3571007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8047631" y="4706754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5050797" y="2457526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0D1CEC1C-E0A9-4595-A960-8E7FA3D0BF5A}"/>
                </a:ext>
              </a:extLst>
            </p:cNvPr>
            <p:cNvSpPr/>
            <p:nvPr/>
          </p:nvSpPr>
          <p:spPr>
            <a:xfrm>
              <a:off x="5038899" y="5668533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976891" y="1469175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815026" y="147612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A2552DD-2295-416E-B44E-BF5C82CB9095}"/>
              </a:ext>
            </a:extLst>
          </p:cNvPr>
          <p:cNvSpPr/>
          <p:nvPr/>
        </p:nvSpPr>
        <p:spPr>
          <a:xfrm>
            <a:off x="6567488" y="1508727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P3L1_86p_Situation 1_A">
            <a:hlinkClick r:id="" action="ppaction://media"/>
            <a:extLst>
              <a:ext uri="{FF2B5EF4-FFF2-40B4-BE49-F238E27FC236}">
                <a16:creationId xmlns:a16="http://schemas.microsoft.com/office/drawing/2014/main" id="{2EC6F210-1B4D-4B2A-B5F0-E7C2F38570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39404" y="1408787"/>
            <a:ext cx="475200" cy="475200"/>
          </a:xfrm>
          <a:prstGeom prst="rect">
            <a:avLst/>
          </a:prstGeom>
        </p:spPr>
      </p:pic>
      <p:sp>
        <p:nvSpPr>
          <p:cNvPr id="16" name="제목 1">
            <a:extLst>
              <a:ext uri="{FF2B5EF4-FFF2-40B4-BE49-F238E27FC236}">
                <a16:creationId xmlns:a16="http://schemas.microsoft.com/office/drawing/2014/main" id="{747F27C9-00E1-47E8-B7A2-4DB2503893AF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78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DEE4827-A688-4725-9FC1-A0E2CFF055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73"/>
          <a:stretch/>
        </p:blipFill>
        <p:spPr>
          <a:xfrm>
            <a:off x="2050124" y="759478"/>
            <a:ext cx="8091752" cy="552891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215067" y="114677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6305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•book a room: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객실을 예약하다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•proceed with: ~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을 진행하다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•confirm: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확인하다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58C80653-86D5-4288-9530-DC6E8E52BF04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Taking a Room Reservation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549CFB43-2528-4C2E-BC68-FA68E96862EC}"/>
              </a:ext>
            </a:extLst>
          </p:cNvPr>
          <p:cNvGrpSpPr/>
          <p:nvPr/>
        </p:nvGrpSpPr>
        <p:grpSpPr>
          <a:xfrm>
            <a:off x="4005475" y="1663700"/>
            <a:ext cx="2738225" cy="3397310"/>
            <a:chOff x="4005475" y="1663700"/>
            <a:chExt cx="2738225" cy="339731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A69BBB4-9B26-419C-AE7A-D4ADABFF4465}"/>
                </a:ext>
              </a:extLst>
            </p:cNvPr>
            <p:cNvSpPr txBox="1"/>
            <p:nvPr/>
          </p:nvSpPr>
          <p:spPr>
            <a:xfrm>
              <a:off x="6426200" y="1663700"/>
              <a:ext cx="317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b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1C7411E-1231-4331-8BB2-B82559BBA38B}"/>
                </a:ext>
              </a:extLst>
            </p:cNvPr>
            <p:cNvSpPr txBox="1"/>
            <p:nvPr/>
          </p:nvSpPr>
          <p:spPr>
            <a:xfrm>
              <a:off x="5473700" y="2476500"/>
              <a:ext cx="317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d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BB68004-56C0-44B8-9096-FD7B7DA72268}"/>
                </a:ext>
              </a:extLst>
            </p:cNvPr>
            <p:cNvSpPr txBox="1"/>
            <p:nvPr/>
          </p:nvSpPr>
          <p:spPr>
            <a:xfrm>
              <a:off x="4005475" y="3323882"/>
              <a:ext cx="317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c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CBFD986-87D9-40A8-AA72-89860E2E616E}"/>
                </a:ext>
              </a:extLst>
            </p:cNvPr>
            <p:cNvSpPr txBox="1"/>
            <p:nvPr/>
          </p:nvSpPr>
          <p:spPr>
            <a:xfrm>
              <a:off x="4043575" y="3856846"/>
              <a:ext cx="317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a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003B0C5-8A2A-4B43-8FD3-C5F00B8952C6}"/>
                </a:ext>
              </a:extLst>
            </p:cNvPr>
            <p:cNvSpPr txBox="1"/>
            <p:nvPr/>
          </p:nvSpPr>
          <p:spPr>
            <a:xfrm>
              <a:off x="6096000" y="4660900"/>
              <a:ext cx="317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e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제목 1">
            <a:extLst>
              <a:ext uri="{FF2B5EF4-FFF2-40B4-BE49-F238E27FC236}">
                <a16:creationId xmlns:a16="http://schemas.microsoft.com/office/drawing/2014/main" id="{A6D5DC0F-98F8-43D3-B0B6-0809ACF187E6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07E9EFF-E23D-4C2E-BC6A-1FE4C492B0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362" y="1067247"/>
            <a:ext cx="10475912" cy="472253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Changing or Canceling a Room Reservation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435823E-D4BD-4ED8-B473-6F65DE59C02D}"/>
              </a:ext>
            </a:extLst>
          </p:cNvPr>
          <p:cNvSpPr/>
          <p:nvPr/>
        </p:nvSpPr>
        <p:spPr>
          <a:xfrm>
            <a:off x="7334250" y="1151540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800951" y="199077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6971785" y="199023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1786947" y="2866119"/>
            <a:ext cx="6685978" cy="2251494"/>
            <a:chOff x="4568996" y="2886452"/>
            <a:chExt cx="6263800" cy="2251494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4568996" y="4777946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10495529" y="2886452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7535539" y="3833868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6" name="P3L1_87p_Situation 2_A">
            <a:hlinkClick r:id="" action="ppaction://media"/>
            <a:extLst>
              <a:ext uri="{FF2B5EF4-FFF2-40B4-BE49-F238E27FC236}">
                <a16:creationId xmlns:a16="http://schemas.microsoft.com/office/drawing/2014/main" id="{A821ABE4-5EF7-4244-A115-631B3787DA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65174" y="1919354"/>
            <a:ext cx="475200" cy="475200"/>
          </a:xfrm>
          <a:prstGeom prst="rect">
            <a:avLst/>
          </a:prstGeom>
        </p:spPr>
      </p:pic>
      <p:sp>
        <p:nvSpPr>
          <p:cNvPr id="14" name="제목 1">
            <a:extLst>
              <a:ext uri="{FF2B5EF4-FFF2-40B4-BE49-F238E27FC236}">
                <a16:creationId xmlns:a16="http://schemas.microsoft.com/office/drawing/2014/main" id="{E008884D-C231-4A8F-B09D-3392717C6D17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11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58CCC1E-E01E-4613-885B-C071BF4502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3"/>
          <a:stretch/>
        </p:blipFill>
        <p:spPr>
          <a:xfrm>
            <a:off x="2547614" y="784878"/>
            <a:ext cx="7096772" cy="546540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p.8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893648" y="105155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6027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•reservation number: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예약 번호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•due to: ~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때문에</a:t>
            </a: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183B621B-3A13-473E-9998-6D38E87F5DC4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Changing or Canceling a Room Reservation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66F69982-9106-400E-8EB6-0A729B6DD766}"/>
              </a:ext>
            </a:extLst>
          </p:cNvPr>
          <p:cNvGrpSpPr/>
          <p:nvPr/>
        </p:nvGrpSpPr>
        <p:grpSpPr>
          <a:xfrm>
            <a:off x="5091325" y="1736904"/>
            <a:ext cx="3333750" cy="2567677"/>
            <a:chOff x="5091325" y="1736904"/>
            <a:chExt cx="3333750" cy="256767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2182761-742A-4BD2-8E70-5A6F4A3C6C70}"/>
                </a:ext>
              </a:extLst>
            </p:cNvPr>
            <p:cNvSpPr txBox="1"/>
            <p:nvPr/>
          </p:nvSpPr>
          <p:spPr>
            <a:xfrm>
              <a:off x="5380250" y="1736904"/>
              <a:ext cx="317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e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6C55FC3-0FA7-4FAB-8281-FE499709093D}"/>
                </a:ext>
              </a:extLst>
            </p:cNvPr>
            <p:cNvSpPr txBox="1"/>
            <p:nvPr/>
          </p:nvSpPr>
          <p:spPr>
            <a:xfrm>
              <a:off x="5653300" y="2008946"/>
              <a:ext cx="317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d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F17318A-2B47-4145-B985-1F23335791F4}"/>
                </a:ext>
              </a:extLst>
            </p:cNvPr>
            <p:cNvSpPr txBox="1"/>
            <p:nvPr/>
          </p:nvSpPr>
          <p:spPr>
            <a:xfrm>
              <a:off x="8107575" y="2466256"/>
              <a:ext cx="317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c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6138B6A-26B7-4F8A-9E0D-3B3FAD160FFC}"/>
                </a:ext>
              </a:extLst>
            </p:cNvPr>
            <p:cNvSpPr txBox="1"/>
            <p:nvPr/>
          </p:nvSpPr>
          <p:spPr>
            <a:xfrm>
              <a:off x="5091325" y="3687721"/>
              <a:ext cx="317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b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C68530D-6335-4EC7-A33D-AF327A876A7D}"/>
                </a:ext>
              </a:extLst>
            </p:cNvPr>
            <p:cNvSpPr txBox="1"/>
            <p:nvPr/>
          </p:nvSpPr>
          <p:spPr>
            <a:xfrm>
              <a:off x="7672177" y="3904471"/>
              <a:ext cx="3175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a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A40A9DEC-39B8-475B-948A-5EE06196863D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ea typeface="함초롬바탕" panose="02030604000101010101" pitchFamily="18" charset="-127"/>
              </a:rPr>
              <a:t>Ⅲ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1031</Words>
  <Application>Microsoft Office PowerPoint</Application>
  <PresentationFormat>와이드스크린</PresentationFormat>
  <Paragraphs>143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맑은 고딕</vt:lpstr>
      <vt:lpstr>함초롬바탕</vt:lpstr>
      <vt:lpstr>Arial</vt:lpstr>
      <vt:lpstr>Calibri</vt:lpstr>
      <vt:lpstr>Impact</vt:lpstr>
      <vt:lpstr>Office 테마</vt:lpstr>
      <vt:lpstr>Lesson 1 Reservation Service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193</cp:revision>
  <dcterms:created xsi:type="dcterms:W3CDTF">2021-02-16T02:29:27Z</dcterms:created>
  <dcterms:modified xsi:type="dcterms:W3CDTF">2026-08-19T02:55:15Z</dcterms:modified>
</cp:coreProperties>
</file>