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8E1"/>
    <a:srgbClr val="2AA738"/>
    <a:srgbClr val="F4F8D8"/>
    <a:srgbClr val="FEF1D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slide" Target="slide1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slide" Target="slide1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1" y="2849034"/>
            <a:ext cx="10032121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n-lt"/>
              </a:rPr>
              <a:t>Lesson 1</a:t>
            </a:r>
            <a:br>
              <a:rPr lang="en-US" altLang="ko-KR" sz="6000" b="1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Product Recommendations 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and Descriptions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5BE364C8-72E8-4E65-9EA8-3D159ADC73E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Ⅴ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Sales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F09E95-29C5-0A17-A4DB-C6FDFD515AB2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838C2CB6-8800-4C16-9669-86474576F2B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24164B8-4F5C-4447-B533-537A753D3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97" y="1054578"/>
            <a:ext cx="10250806" cy="474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ED0520C-016B-4F02-AB4D-B6986BA52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69" y="759716"/>
            <a:ext cx="10802662" cy="533856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52853" y="140353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33366B9-7CD3-4E7C-AF35-EFFFC7C2BE2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12D779A0-AC3A-45AC-9629-A116B62356A0}"/>
              </a:ext>
            </a:extLst>
          </p:cNvPr>
          <p:cNvGrpSpPr/>
          <p:nvPr/>
        </p:nvGrpSpPr>
        <p:grpSpPr>
          <a:xfrm>
            <a:off x="1736199" y="2258262"/>
            <a:ext cx="6726722" cy="3003975"/>
            <a:chOff x="1736199" y="2258262"/>
            <a:chExt cx="6726722" cy="30039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2068564-6F62-4001-AD97-FB6F48FE71A3}"/>
                </a:ext>
              </a:extLst>
            </p:cNvPr>
            <p:cNvSpPr txBox="1"/>
            <p:nvPr/>
          </p:nvSpPr>
          <p:spPr>
            <a:xfrm>
              <a:off x="4886445" y="2258262"/>
              <a:ext cx="241910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portable handheld fans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5A6AE29-81BE-4DFB-A768-C57E788D8D22}"/>
                </a:ext>
              </a:extLst>
            </p:cNvPr>
            <p:cNvSpPr txBox="1"/>
            <p:nvPr/>
          </p:nvSpPr>
          <p:spPr>
            <a:xfrm>
              <a:off x="3288936" y="2665554"/>
              <a:ext cx="241910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in aisle 2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F9C2B20-E172-4F85-BF68-F8E6CB6D601A}"/>
                </a:ext>
              </a:extLst>
            </p:cNvPr>
            <p:cNvSpPr txBox="1"/>
            <p:nvPr/>
          </p:nvSpPr>
          <p:spPr>
            <a:xfrm>
              <a:off x="2258891" y="3344155"/>
              <a:ext cx="620403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10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First, on this intelligent large LED screen, you can easily check the remaining power and wind </a:t>
              </a:r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speed level at a glance. And you can use a USB type-C cable to charge it from a laptop. You </a:t>
              </a:r>
              <a:r>
                <a:rPr lang="en-US" altLang="ko-KR" sz="110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can hold it in your hand, place it on a desktop, or hang it around your neck</a:t>
              </a:r>
              <a:r>
                <a:rPr lang="en-US" altLang="ko-KR" sz="1100" b="1" i="0" u="sng" strike="noStrike" baseline="0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.</a:t>
              </a:r>
              <a:endParaRPr lang="ko-KR" altLang="en-US" sz="11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0727AD-B73A-4871-9965-A5E05B3B2E47}"/>
                </a:ext>
              </a:extLst>
            </p:cNvPr>
            <p:cNvSpPr txBox="1"/>
            <p:nvPr/>
          </p:nvSpPr>
          <p:spPr>
            <a:xfrm>
              <a:off x="2459720" y="4188026"/>
              <a:ext cx="241910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14,000 won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0A61981-8AEA-4FC3-8577-3866104505E0}"/>
                </a:ext>
              </a:extLst>
            </p:cNvPr>
            <p:cNvSpPr txBox="1"/>
            <p:nvPr/>
          </p:nvSpPr>
          <p:spPr>
            <a:xfrm>
              <a:off x="1736199" y="4543188"/>
              <a:ext cx="298454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How long is the warranty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2E36F7-BA49-4A32-8A31-8FF796B5A201}"/>
                </a:ext>
              </a:extLst>
            </p:cNvPr>
            <p:cNvSpPr txBox="1"/>
            <p:nvPr/>
          </p:nvSpPr>
          <p:spPr>
            <a:xfrm>
              <a:off x="1736199" y="4939072"/>
              <a:ext cx="386615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The service plan is good for one year.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D96ECB5B-DA5B-49BD-861E-C2F6F94B1EF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EF998FC-81E5-4B28-9B6C-14BBB7A1A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521" y="1930030"/>
            <a:ext cx="11022957" cy="2997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71849BF-C0CE-4C08-8AB2-E5BE0109F4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178" y="1142217"/>
            <a:ext cx="10821926" cy="452002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4728485" y="2109942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5526799" y="168149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343344" y="16757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9921604" y="428560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10738149" y="427985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B7C9DEDB-6610-4871-89F8-C72D56F0BB4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5L1_157p_Check Up_A1">
            <a:hlinkClick r:id="" action="ppaction://media"/>
            <a:extLst>
              <a:ext uri="{FF2B5EF4-FFF2-40B4-BE49-F238E27FC236}">
                <a16:creationId xmlns:a16="http://schemas.microsoft.com/office/drawing/2014/main" id="{207E4E25-5156-4962-9162-D481968673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951121" y="1608409"/>
            <a:ext cx="475200" cy="475200"/>
          </a:xfrm>
          <a:prstGeom prst="rect">
            <a:avLst/>
          </a:prstGeom>
        </p:spPr>
      </p:pic>
      <p:pic>
        <p:nvPicPr>
          <p:cNvPr id="19" name="P5L1_157p_Check Up_A2">
            <a:hlinkClick r:id="" action="ppaction://media"/>
            <a:extLst>
              <a:ext uri="{FF2B5EF4-FFF2-40B4-BE49-F238E27FC236}">
                <a16:creationId xmlns:a16="http://schemas.microsoft.com/office/drawing/2014/main" id="{45380D3A-CBCE-4342-BAE0-5BE658D84F4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45816" y="4210404"/>
            <a:ext cx="475200" cy="4752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F3A401C5-6CCB-4984-91EC-88DE4A742EB0}"/>
              </a:ext>
            </a:extLst>
          </p:cNvPr>
          <p:cNvSpPr txBox="1"/>
          <p:nvPr/>
        </p:nvSpPr>
        <p:spPr>
          <a:xfrm>
            <a:off x="5715575" y="4610919"/>
            <a:ext cx="5363056" cy="869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T					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T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F					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F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75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620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322510B-2C78-4217-9C6D-097670EFD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41" y="1260546"/>
            <a:ext cx="10957918" cy="433690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722787" y="13027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08CB3AE2-9EB5-428D-A5C0-E7B0D03EBEB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DAE8243A-F9BE-4A63-9753-CAB15B5EBF19}"/>
              </a:ext>
            </a:extLst>
          </p:cNvPr>
          <p:cNvGrpSpPr/>
          <p:nvPr/>
        </p:nvGrpSpPr>
        <p:grpSpPr>
          <a:xfrm>
            <a:off x="3095331" y="2433491"/>
            <a:ext cx="2419644" cy="2405576"/>
            <a:chOff x="3095331" y="2433491"/>
            <a:chExt cx="2419644" cy="2405576"/>
          </a:xfrm>
        </p:grpSpPr>
        <p:cxnSp>
          <p:nvCxnSpPr>
            <p:cNvPr id="6" name="직선 연결선 5">
              <a:extLst>
                <a:ext uri="{FF2B5EF4-FFF2-40B4-BE49-F238E27FC236}">
                  <a16:creationId xmlns:a16="http://schemas.microsoft.com/office/drawing/2014/main" id="{F4B2A1FC-E6F1-4497-BF14-8BBF5841AC1D}"/>
                </a:ext>
              </a:extLst>
            </p:cNvPr>
            <p:cNvCxnSpPr/>
            <p:nvPr/>
          </p:nvCxnSpPr>
          <p:spPr>
            <a:xfrm>
              <a:off x="3095332" y="2433491"/>
              <a:ext cx="2419643" cy="240557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직선 연결선 16">
              <a:extLst>
                <a:ext uri="{FF2B5EF4-FFF2-40B4-BE49-F238E27FC236}">
                  <a16:creationId xmlns:a16="http://schemas.microsoft.com/office/drawing/2014/main" id="{69A462FD-E70D-4EEB-8DFA-1E9BC553B7F8}"/>
                </a:ext>
              </a:extLst>
            </p:cNvPr>
            <p:cNvCxnSpPr>
              <a:cxnSpLocks/>
            </p:cNvCxnSpPr>
            <p:nvPr/>
          </p:nvCxnSpPr>
          <p:spPr>
            <a:xfrm>
              <a:off x="3095331" y="3636279"/>
              <a:ext cx="241964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35529050-C8E4-48FC-A4E7-BEDECA2E97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95331" y="2433491"/>
              <a:ext cx="2419644" cy="240557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6D87CE8-2D45-4905-8DA1-46C5132B6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848" y="2016114"/>
            <a:ext cx="10893981" cy="306388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254368" y="205089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D152EE7-6799-43D0-9558-55BDDF05DF23}"/>
              </a:ext>
            </a:extLst>
          </p:cNvPr>
          <p:cNvSpPr txBox="1"/>
          <p:nvPr/>
        </p:nvSpPr>
        <p:spPr>
          <a:xfrm>
            <a:off x="3852810" y="2815342"/>
            <a:ext cx="7478843" cy="1700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solidFill>
                  <a:srgbClr val="FF0000"/>
                </a:solidFill>
              </a:rPr>
              <a:t>						insert the batteries into the mouse. After connecting the receiver to the computer, connect the mouse to the receiver.  Then, adjust your mouse settings.</a:t>
            </a:r>
            <a:endParaRPr lang="ko-KR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EA289649-73F0-4712-B7AD-E8E24208345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60B39B9-F2D2-401E-8BD0-3A023C343336}"/>
              </a:ext>
            </a:extLst>
          </p:cNvPr>
          <p:cNvSpPr/>
          <p:nvPr/>
        </p:nvSpPr>
        <p:spPr>
          <a:xfrm>
            <a:off x="11031764" y="3429000"/>
            <a:ext cx="145144" cy="180975"/>
          </a:xfrm>
          <a:prstGeom prst="rect">
            <a:avLst/>
          </a:prstGeom>
          <a:solidFill>
            <a:srgbClr val="FFE8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Can I help you, ma’am?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please. I’m looking for skin lotion.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That’s great. We have a wide range of skin lotions in stock. This way, please.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What type of skin    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do you have?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 have sensitive skin.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Oh, I’ve seen this cosmetic brand on TV.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This one is the most popular these days. It uses scented oils.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Hmm... I don’t think it would suit me. I don’t use strong-smelling lotions, actually. Could you show me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some other items?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Sure. Then, I’d recommend this product. It is made with natural ingredients. Also, it has no scent at all.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Here’s a tester. Please try it.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I do like this lotion. How much is this?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The original price was 30 dollars. But it is on sale for 10% off.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Sounds reasonable to me. All right, I’ll take it.</a:t>
            </a:r>
            <a:endParaRPr lang="ko-KR" altLang="en-US" sz="16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5L1_154p_Situation 1_A">
            <a:hlinkClick r:id="" action="ppaction://media"/>
            <a:extLst>
              <a:ext uri="{FF2B5EF4-FFF2-40B4-BE49-F238E27FC236}">
                <a16:creationId xmlns:a16="http://schemas.microsoft.com/office/drawing/2014/main" id="{9A75958B-A246-4AD8-94F4-32B39EF474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Excuse me. I’d like to buy a backpack for my daughter. Can you help me choose one?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Sure. Do you have anything specific in mind?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Not really, but my daughter loves floral patterns.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Then, how about these models? They all have lovely flower designs.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Those are pretty nice, but not this one. I’d prefer one that is made from polyester, not nylon.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Oh, all right. What about these? These backpacks have long straps and wheels on the bottom. This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particular model is water-resistant.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The wheels make it easier to pull around. But I don’t think it needs to be waterproof.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Then, would you like this one?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I’ll take it.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choice, sir!</a:t>
            </a:r>
            <a:endParaRPr lang="en-US" altLang="ko-KR" sz="16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5L1_155p_Situation 2_A">
            <a:hlinkClick r:id="" action="ppaction://media"/>
            <a:extLst>
              <a:ext uri="{FF2B5EF4-FFF2-40B4-BE49-F238E27FC236}">
                <a16:creationId xmlns:a16="http://schemas.microsoft.com/office/drawing/2014/main" id="{710A34A3-7820-42DA-9D90-8BF8285445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2785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200" b="1" i="0" u="none" strike="noStrike" baseline="0" dirty="0"/>
              <a:t>M: </a:t>
            </a:r>
            <a:r>
              <a:rPr lang="en-US" altLang="ko-KR" sz="2200" i="0" u="none" strike="noStrike" baseline="0" dirty="0"/>
              <a:t>When you press the start button, the ready symbol is displayed. Put it in the ear </a:t>
            </a:r>
          </a:p>
          <a:p>
            <a:pPr algn="l">
              <a:lnSpc>
                <a:spcPct val="200000"/>
              </a:lnSpc>
            </a:pPr>
            <a:r>
              <a:rPr lang="en-US" altLang="ko-KR" sz="2200" dirty="0"/>
              <a:t>    </a:t>
            </a:r>
            <a:r>
              <a:rPr lang="en-US" altLang="ko-KR" sz="2200" i="0" u="none" strike="noStrike" baseline="0" dirty="0"/>
              <a:t>canal and press the activation button. When you hear the beep, remove it from </a:t>
            </a:r>
          </a:p>
          <a:p>
            <a:pPr algn="l">
              <a:lnSpc>
                <a:spcPct val="200000"/>
              </a:lnSpc>
            </a:pPr>
            <a:r>
              <a:rPr lang="en-US" altLang="ko-KR" sz="2200" dirty="0"/>
              <a:t>    </a:t>
            </a:r>
            <a:r>
              <a:rPr lang="en-US" altLang="ko-KR" sz="2200" i="0" u="none" strike="noStrike" baseline="0" dirty="0"/>
              <a:t>the ear, and check the temperature.</a:t>
            </a:r>
            <a:endParaRPr lang="en-US" altLang="ko-KR" sz="22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5L1_157p_Check Up_A1">
            <a:hlinkClick r:id="" action="ppaction://media"/>
            <a:extLst>
              <a:ext uri="{FF2B5EF4-FFF2-40B4-BE49-F238E27FC236}">
                <a16:creationId xmlns:a16="http://schemas.microsoft.com/office/drawing/2014/main" id="{B72BC156-27F7-48E1-B3BB-318FCF6A34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7D25162-623E-4AD3-9910-22C4D0654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339" y="863305"/>
            <a:ext cx="9505321" cy="5131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75087"/>
            <a:ext cx="11144250" cy="5759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Excuse me. Where can I find an electric rice cooker?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Rice cookers are in aisle 3. I’ll show you the way.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Thanks. Oh, there are so many cookers here. Which one is the most popular?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This is a hot item. It has a lot of cooking functions for steamed food as well as rice. Also, it has a    </a:t>
            </a:r>
          </a:p>
          <a:p>
            <a:pPr algn="l">
              <a:lnSpc>
                <a:spcPct val="20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removable cover, so it’s very convenient to wash. There is a manual in English, too.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Oh, I like it. How long is the warranty?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 service plan is good for a year.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All right. I’ll take this one. How much is it?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choice! It’s 124 dollars.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5L1_157p_Check Up_A2">
            <a:hlinkClick r:id="" action="ppaction://media"/>
            <a:extLst>
              <a:ext uri="{FF2B5EF4-FFF2-40B4-BE49-F238E27FC236}">
                <a16:creationId xmlns:a16="http://schemas.microsoft.com/office/drawing/2014/main" id="{169FEC88-0AE8-4A12-B4EF-4B03C67648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F8BCBAC-8DAD-440A-97B8-410962EE7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104" y="993323"/>
            <a:ext cx="9609791" cy="487135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CBB46C91-CC58-430E-A76C-F4DCF473A57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084F8F9-F730-414E-8690-28D50E4C8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755" y="1541461"/>
            <a:ext cx="10870489" cy="377507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253992" y="211040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제목 1">
            <a:extLst>
              <a:ext uri="{FF2B5EF4-FFF2-40B4-BE49-F238E27FC236}">
                <a16:creationId xmlns:a16="http://schemas.microsoft.com/office/drawing/2014/main" id="{2988F2C9-72F0-43C0-A5F7-F7909F4536E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CD55E3A-1D05-4436-A703-48E6107D7A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7" t="5966" r="1441" b="6793"/>
          <a:stretch/>
        </p:blipFill>
        <p:spPr>
          <a:xfrm>
            <a:off x="6472355" y="2953050"/>
            <a:ext cx="4673209" cy="18613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A5C955E-8389-45E5-966C-DBE5ED2854B5}"/>
              </a:ext>
            </a:extLst>
          </p:cNvPr>
          <p:cNvSpPr txBox="1"/>
          <p:nvPr/>
        </p:nvSpPr>
        <p:spPr>
          <a:xfrm>
            <a:off x="5275506" y="2762090"/>
            <a:ext cx="409415" cy="2194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ko-KR" altLang="en-US" sz="2000" b="1" i="0" u="none" strike="noStrike" baseline="0" dirty="0">
                <a:solidFill>
                  <a:srgbClr val="FF0000"/>
                </a:solidFill>
                <a:latin typeface="NanumSquareOTFL"/>
              </a:rPr>
              <a:t>ⓑ </a:t>
            </a:r>
            <a:r>
              <a:rPr lang="en-US" altLang="ko-KR" sz="2000" b="1" i="0" u="none" strike="noStrike" baseline="0" dirty="0">
                <a:solidFill>
                  <a:srgbClr val="FF0000"/>
                </a:solidFill>
                <a:latin typeface="UniversLTStd-Bold"/>
              </a:rPr>
              <a:t> </a:t>
            </a:r>
            <a:r>
              <a:rPr lang="ko-KR" altLang="en-US" sz="2000" b="1" i="0" u="none" strike="noStrike" baseline="0" dirty="0">
                <a:solidFill>
                  <a:srgbClr val="FF0000"/>
                </a:solidFill>
                <a:latin typeface="NanumSquareOTFL"/>
              </a:rPr>
              <a:t>ⓐ </a:t>
            </a:r>
            <a:r>
              <a:rPr lang="en-US" altLang="ko-KR" sz="2000" b="1" i="0" u="none" strike="noStrike" baseline="0" dirty="0">
                <a:solidFill>
                  <a:srgbClr val="FF0000"/>
                </a:solidFill>
                <a:latin typeface="UniversLTStd-Bold"/>
              </a:rPr>
              <a:t> </a:t>
            </a:r>
            <a:r>
              <a:rPr lang="ko-KR" altLang="en-US" sz="2000" b="1" i="0" u="none" strike="noStrike" baseline="0" dirty="0">
                <a:solidFill>
                  <a:srgbClr val="FF0000"/>
                </a:solidFill>
                <a:latin typeface="NanumSquareOTFL"/>
              </a:rPr>
              <a:t>ⓔ </a:t>
            </a:r>
            <a:r>
              <a:rPr lang="en-US" altLang="ko-KR" sz="2000" b="1" i="0" u="none" strike="noStrike" baseline="0" dirty="0">
                <a:solidFill>
                  <a:srgbClr val="FF0000"/>
                </a:solidFill>
                <a:latin typeface="UniversLTStd-Bold"/>
              </a:rPr>
              <a:t> </a:t>
            </a:r>
            <a:r>
              <a:rPr lang="ko-KR" altLang="en-US" sz="2000" b="1" i="0" u="none" strike="noStrike" baseline="0" dirty="0">
                <a:solidFill>
                  <a:srgbClr val="FF0000"/>
                </a:solidFill>
                <a:latin typeface="NanumSquareOTFL"/>
              </a:rPr>
              <a:t>ⓓ </a:t>
            </a:r>
            <a:r>
              <a:rPr lang="en-US" altLang="ko-KR" sz="2000" b="1" i="0" u="none" strike="noStrike" baseline="0" dirty="0">
                <a:solidFill>
                  <a:srgbClr val="FF0000"/>
                </a:solidFill>
                <a:latin typeface="UniversLTStd-Bold"/>
              </a:rPr>
              <a:t> </a:t>
            </a:r>
            <a:r>
              <a:rPr lang="ko-KR" altLang="en-US" sz="2000" b="1" i="0" u="none" strike="noStrike" baseline="0" dirty="0">
                <a:solidFill>
                  <a:srgbClr val="FF0000"/>
                </a:solidFill>
                <a:latin typeface="NanumSquareOTFL"/>
              </a:rPr>
              <a:t>ⓒ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08FDB32-E934-411D-9D19-577B8EBF6D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861" y="1485513"/>
            <a:ext cx="11150278" cy="388697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A792DD0A-F794-4418-9A50-9A82A770AC1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6806DB9-20B4-4A83-923D-94C14AC7C7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1985" y="1103014"/>
            <a:ext cx="10188029" cy="484451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Recommending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7092873" y="1672186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56408" y="167786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5059864" y="2612589"/>
            <a:ext cx="369135" cy="3019025"/>
            <a:chOff x="5059864" y="2612589"/>
            <a:chExt cx="369135" cy="3019025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5068999" y="2612589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5059864" y="527161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035ACBAD-F6E4-45C8-9D63-449118E905D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5L1_154p_Situation 1_A">
            <a:hlinkClick r:id="" action="ppaction://media"/>
            <a:extLst>
              <a:ext uri="{FF2B5EF4-FFF2-40B4-BE49-F238E27FC236}">
                <a16:creationId xmlns:a16="http://schemas.microsoft.com/office/drawing/2014/main" id="{09969AE5-4C60-4BA8-96AD-D842473896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41898" y="1636433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31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50CABDD-B3C9-4302-954D-61FD640D0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414" y="875226"/>
            <a:ext cx="7860482" cy="545351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568960" y="123940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8141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•cosmetic: </a:t>
            </a:r>
            <a:r>
              <a:rPr lang="ko-KR" altLang="en-US" sz="1200" dirty="0">
                <a:solidFill>
                  <a:schemeClr val="bg1"/>
                </a:solidFill>
              </a:rPr>
              <a:t>화장품의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미용에 관한 </a:t>
            </a:r>
            <a:r>
              <a:rPr lang="en-US" altLang="ko-KR" sz="1200" dirty="0">
                <a:solidFill>
                  <a:schemeClr val="bg1"/>
                </a:solidFill>
              </a:rPr>
              <a:t>•scent: </a:t>
            </a:r>
            <a:r>
              <a:rPr lang="ko-KR" altLang="en-US" sz="1200" dirty="0">
                <a:solidFill>
                  <a:schemeClr val="bg1"/>
                </a:solidFill>
              </a:rPr>
              <a:t>향기</a:t>
            </a:r>
            <a:r>
              <a:rPr lang="en-US" altLang="ko-KR" sz="1200" dirty="0">
                <a:solidFill>
                  <a:schemeClr val="bg1"/>
                </a:solidFill>
              </a:rPr>
              <a:t>(</a:t>
            </a:r>
            <a:r>
              <a:rPr lang="ko-KR" altLang="en-US" sz="1200" dirty="0">
                <a:solidFill>
                  <a:schemeClr val="bg1"/>
                </a:solidFill>
              </a:rPr>
              <a:t>를 풍기다</a:t>
            </a:r>
            <a:r>
              <a:rPr lang="en-US" altLang="ko-KR" sz="1200" dirty="0">
                <a:solidFill>
                  <a:schemeClr val="bg1"/>
                </a:solidFill>
              </a:rPr>
              <a:t>) •natural ingredient: </a:t>
            </a:r>
            <a:r>
              <a:rPr lang="ko-KR" altLang="en-US" sz="1200" dirty="0">
                <a:solidFill>
                  <a:schemeClr val="bg1"/>
                </a:solidFill>
              </a:rPr>
              <a:t>천연 재료</a:t>
            </a:r>
            <a:r>
              <a:rPr lang="en-US" altLang="ko-KR" sz="1200" dirty="0">
                <a:solidFill>
                  <a:schemeClr val="bg1"/>
                </a:solidFill>
              </a:rPr>
              <a:t>〔</a:t>
            </a:r>
            <a:r>
              <a:rPr lang="ko-KR" altLang="en-US" sz="1200" dirty="0">
                <a:solidFill>
                  <a:schemeClr val="bg1"/>
                </a:solidFill>
              </a:rPr>
              <a:t>소재</a:t>
            </a:r>
            <a:r>
              <a:rPr lang="en-US" altLang="ko-KR" sz="1200" dirty="0">
                <a:solidFill>
                  <a:schemeClr val="bg1"/>
                </a:solidFill>
              </a:rPr>
              <a:t>〕 •sturdy: </a:t>
            </a:r>
            <a:r>
              <a:rPr lang="ko-KR" altLang="en-US" sz="1200" dirty="0">
                <a:solidFill>
                  <a:schemeClr val="bg1"/>
                </a:solidFill>
              </a:rPr>
              <a:t>견고한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198322" y="1752560"/>
            <a:ext cx="2787626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5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500" b="1" i="0" u="none" strike="noStrike" baseline="0" dirty="0">
                <a:solidFill>
                  <a:srgbClr val="FF0000"/>
                </a:solidFill>
              </a:rPr>
              <a:t>예시 </a:t>
            </a:r>
            <a:r>
              <a:rPr lang="ko-KR" altLang="en-US" sz="1500" b="1" dirty="0">
                <a:solidFill>
                  <a:srgbClr val="FF0000"/>
                </a:solidFill>
              </a:rPr>
              <a:t>정답</a:t>
            </a:r>
            <a:r>
              <a:rPr lang="en-US" altLang="ko-KR" sz="15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500" b="1" dirty="0">
                <a:solidFill>
                  <a:srgbClr val="FF0000"/>
                </a:solidFill>
              </a:rPr>
              <a:t>A: Can I help you?</a:t>
            </a:r>
          </a:p>
          <a:p>
            <a:pPr marL="180975" indent="-180975"/>
            <a:r>
              <a:rPr lang="en-US" altLang="ko-KR" sz="1500" b="1" dirty="0">
                <a:solidFill>
                  <a:srgbClr val="FF0000"/>
                </a:solidFill>
              </a:rPr>
              <a:t>B: Yes, please. I’m looking for </a:t>
            </a:r>
            <a:r>
              <a:rPr lang="en-US" altLang="ko-KR" sz="1500" b="1" u="sng" dirty="0">
                <a:solidFill>
                  <a:srgbClr val="FF0000"/>
                </a:solidFill>
              </a:rPr>
              <a:t>a bracelet.</a:t>
            </a:r>
          </a:p>
          <a:p>
            <a:pPr marL="180975" indent="-180975"/>
            <a:r>
              <a:rPr lang="en-US" altLang="ko-KR" sz="1500" b="1" dirty="0">
                <a:solidFill>
                  <a:srgbClr val="FF0000"/>
                </a:solidFill>
              </a:rPr>
              <a:t>A: Then, I’d recommend this one. </a:t>
            </a:r>
            <a:r>
              <a:rPr lang="en-US" altLang="ko-KR" sz="1500" b="1" u="sng" dirty="0">
                <a:solidFill>
                  <a:srgbClr val="FF0000"/>
                </a:solidFill>
              </a:rPr>
              <a:t>It has a heart-shaped charm and an adjustable strap.</a:t>
            </a:r>
            <a:r>
              <a:rPr lang="en-US" altLang="ko-KR" sz="1500" b="1" dirty="0">
                <a:solidFill>
                  <a:srgbClr val="FF0000"/>
                </a:solidFill>
              </a:rPr>
              <a:t> Please try it.</a:t>
            </a:r>
          </a:p>
          <a:p>
            <a:pPr marL="180975" indent="-180975"/>
            <a:r>
              <a:rPr lang="en-US" altLang="ko-KR" sz="1500" b="1" dirty="0">
                <a:solidFill>
                  <a:srgbClr val="FF0000"/>
                </a:solidFill>
              </a:rPr>
              <a:t>B: I do like this. How much is it?</a:t>
            </a:r>
          </a:p>
          <a:p>
            <a:pPr marL="180975" indent="-180975"/>
            <a:r>
              <a:rPr lang="en-US" altLang="ko-KR" sz="1500" b="1" dirty="0">
                <a:solidFill>
                  <a:srgbClr val="FF0000"/>
                </a:solidFill>
              </a:rPr>
              <a:t>A: Its original price was </a:t>
            </a:r>
            <a:r>
              <a:rPr lang="en-US" altLang="ko-KR" sz="1500" b="1" u="sng" dirty="0">
                <a:solidFill>
                  <a:srgbClr val="FF0000"/>
                </a:solidFill>
              </a:rPr>
              <a:t>48 dollars</a:t>
            </a:r>
            <a:r>
              <a:rPr lang="en-US" altLang="ko-KR" sz="1500" b="1" dirty="0">
                <a:solidFill>
                  <a:srgbClr val="FF0000"/>
                </a:solidFill>
              </a:rPr>
              <a:t>. But it is on sale for 10% off.</a:t>
            </a:r>
          </a:p>
          <a:p>
            <a:pPr marL="180975" indent="-180975"/>
            <a:r>
              <a:rPr lang="en-US" altLang="ko-KR" sz="1500" b="1" dirty="0">
                <a:solidFill>
                  <a:srgbClr val="FF0000"/>
                </a:solidFill>
              </a:rPr>
              <a:t>B: Sounds reasonable to me. All right, I’ll take it.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73228CA8-30E1-4375-A5D8-93FD7DC318E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3F59EBD-000C-4319-9E39-EF6FB6EDF39E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Recommending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058AAD6-DC16-4FC3-8AEF-CF5E8094D8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780"/>
          <a:stretch/>
        </p:blipFill>
        <p:spPr>
          <a:xfrm>
            <a:off x="1294418" y="787466"/>
            <a:ext cx="9842047" cy="528306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Describing the Quality and Usage of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11870" y="137340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794134" y="137285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105529" y="2287168"/>
            <a:ext cx="3288744" cy="3671080"/>
            <a:chOff x="-508057" y="2324559"/>
            <a:chExt cx="3081080" cy="3671080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-508057" y="5635639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2235756" y="2324559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C79887BF-A976-486C-A43C-22A22D80839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5L1_155p_Situation 2_A">
            <a:hlinkClick r:id="" action="ppaction://media"/>
            <a:extLst>
              <a:ext uri="{FF2B5EF4-FFF2-40B4-BE49-F238E27FC236}">
                <a16:creationId xmlns:a16="http://schemas.microsoft.com/office/drawing/2014/main" id="{B42E2679-369B-4494-85A0-5FC11DF95D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6127" y="1305515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18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5981D28-569D-4D71-A41F-1407018E7C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08"/>
          <a:stretch/>
        </p:blipFill>
        <p:spPr>
          <a:xfrm>
            <a:off x="1558219" y="727719"/>
            <a:ext cx="8910364" cy="554872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34088" y="11030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•floral: </a:t>
            </a:r>
            <a:r>
              <a:rPr lang="ko-KR" altLang="en-US" sz="1200" dirty="0">
                <a:solidFill>
                  <a:schemeClr val="bg1"/>
                </a:solidFill>
              </a:rPr>
              <a:t>꽃무늬의 </a:t>
            </a:r>
            <a:r>
              <a:rPr lang="en-US" altLang="ko-KR" sz="1200" dirty="0">
                <a:solidFill>
                  <a:schemeClr val="bg1"/>
                </a:solidFill>
              </a:rPr>
              <a:t>•polyester: </a:t>
            </a:r>
            <a:r>
              <a:rPr lang="ko-KR" altLang="en-US" sz="1200" dirty="0">
                <a:solidFill>
                  <a:schemeClr val="bg1"/>
                </a:solidFill>
              </a:rPr>
              <a:t>폴리에스테르 </a:t>
            </a:r>
            <a:r>
              <a:rPr lang="en-US" altLang="ko-KR" sz="1200" dirty="0">
                <a:solidFill>
                  <a:schemeClr val="bg1"/>
                </a:solidFill>
              </a:rPr>
              <a:t>•water-resistant: </a:t>
            </a:r>
            <a:r>
              <a:rPr lang="ko-KR" altLang="en-US" sz="1200" dirty="0">
                <a:solidFill>
                  <a:schemeClr val="bg1"/>
                </a:solidFill>
              </a:rPr>
              <a:t>방수의 </a:t>
            </a:r>
            <a:r>
              <a:rPr lang="en-US" altLang="ko-KR" sz="1200" dirty="0">
                <a:solidFill>
                  <a:schemeClr val="bg1"/>
                </a:solidFill>
              </a:rPr>
              <a:t>•fabric: </a:t>
            </a:r>
            <a:r>
              <a:rPr lang="ko-KR" altLang="en-US" sz="1200" dirty="0">
                <a:solidFill>
                  <a:schemeClr val="bg1"/>
                </a:solidFill>
              </a:rPr>
              <a:t>직물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천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6138970" y="3502822"/>
            <a:ext cx="403666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>
                <a:solidFill>
                  <a:srgbClr val="FF0000"/>
                </a:solidFill>
              </a:rPr>
              <a:t>                         &lt;</a:t>
            </a:r>
            <a:r>
              <a:rPr lang="ko-KR" altLang="en-US" sz="13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300" b="1" dirty="0">
                <a:solidFill>
                  <a:srgbClr val="FF0000"/>
                </a:solidFill>
              </a:rPr>
              <a:t>&gt;</a:t>
            </a:r>
          </a:p>
          <a:p>
            <a:pPr algn="just"/>
            <a:r>
              <a:rPr lang="en-US" altLang="ko-KR" sz="1300" b="1" dirty="0">
                <a:solidFill>
                  <a:srgbClr val="FF0000"/>
                </a:solidFill>
              </a:rPr>
              <a:t>This hair dryer has far infrared and negative ionic functions, which help to improve the texture and condition of your hair. It also offers one-year replacement and a two-year warranty.</a:t>
            </a: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AE61DFF-5D86-47A2-8A6A-300F3602147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Product Recommendations and Descriptions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9A0FF57A-10CE-4E44-ACAA-27F3E22B41D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Describing the Quality and Usage of Products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</TotalTime>
  <Words>1158</Words>
  <Application>Microsoft Office PowerPoint</Application>
  <PresentationFormat>와이드스크린</PresentationFormat>
  <Paragraphs>127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8" baseType="lpstr">
      <vt:lpstr>NanumSquareOTFL</vt:lpstr>
      <vt:lpstr>UniversLTStd-Bold</vt:lpstr>
      <vt:lpstr>맑은 고딕</vt:lpstr>
      <vt:lpstr>함초롬바탕</vt:lpstr>
      <vt:lpstr>Arial</vt:lpstr>
      <vt:lpstr>Calibri</vt:lpstr>
      <vt:lpstr>Impact</vt:lpstr>
      <vt:lpstr>Office 테마</vt:lpstr>
      <vt:lpstr>Lesson 1 Product Recommendations  and Descriptions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271</cp:revision>
  <dcterms:created xsi:type="dcterms:W3CDTF">2021-02-16T02:29:27Z</dcterms:created>
  <dcterms:modified xsi:type="dcterms:W3CDTF">2026-08-19T02:59:19Z</dcterms:modified>
</cp:coreProperties>
</file>