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8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slide" Target="slide1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744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/>
              <a:t>Lesson 5</a:t>
            </a:r>
            <a:br>
              <a:rPr lang="en-US" altLang="ko-KR" sz="6000" b="1" dirty="0"/>
            </a:br>
            <a:r>
              <a:rPr lang="en-US" altLang="ko-KR" b="1" i="0" u="none" strike="noStrike" baseline="0" dirty="0"/>
              <a:t>Meeting and Seeing Off at the Airport</a:t>
            </a:r>
            <a:endParaRPr lang="ko-KR" altLang="en-US" b="1" dirty="0"/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842C9829-D88F-470B-8D68-63DD0FE17E2D}"/>
              </a:ext>
            </a:extLst>
          </p:cNvPr>
          <p:cNvCxnSpPr/>
          <p:nvPr/>
        </p:nvCxnSpPr>
        <p:spPr>
          <a:xfrm>
            <a:off x="1207658" y="50038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>
            <a:extLst>
              <a:ext uri="{FF2B5EF4-FFF2-40B4-BE49-F238E27FC236}">
                <a16:creationId xmlns:a16="http://schemas.microsoft.com/office/drawing/2014/main" id="{3FE0CE06-4992-4BC7-90BD-373D865993A2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>
                <a:latin typeface="+mj-lt"/>
              </a:rPr>
              <a:t>PART </a:t>
            </a:r>
            <a:r>
              <a:rPr lang="en-US" altLang="ko-KR" sz="2400" kern="0" spc="0" dirty="0">
                <a:effectLst/>
                <a:latin typeface="+mn-ea"/>
              </a:rPr>
              <a:t>Ⅱ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b="1" dirty="0">
                <a:latin typeface="+mj-lt"/>
              </a:rPr>
              <a:t>Travel Service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205932-CAF0-A38D-C3AF-4917432EE0F7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0317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871348D-2C48-4C8C-91F5-5B48C10F7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550" y="956121"/>
            <a:ext cx="9994900" cy="517487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C4BCFE53-88F7-457C-BCA9-844FF5CC36B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AED13DF-6398-4306-A0DE-AF2B0FE423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1" y="821599"/>
            <a:ext cx="10401299" cy="52148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059308" y="144321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D5691264-0269-4F40-8238-C05EB1562723}"/>
              </a:ext>
            </a:extLst>
          </p:cNvPr>
          <p:cNvGrpSpPr/>
          <p:nvPr/>
        </p:nvGrpSpPr>
        <p:grpSpPr>
          <a:xfrm>
            <a:off x="1003300" y="2235874"/>
            <a:ext cx="9296400" cy="3132413"/>
            <a:chOff x="1003300" y="2235874"/>
            <a:chExt cx="9296400" cy="3132413"/>
          </a:xfrm>
        </p:grpSpPr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81281FA0-556A-4F81-A153-374BFCC10C07}"/>
                </a:ext>
              </a:extLst>
            </p:cNvPr>
            <p:cNvGrpSpPr/>
            <p:nvPr/>
          </p:nvGrpSpPr>
          <p:grpSpPr>
            <a:xfrm>
              <a:off x="1003300" y="2235874"/>
              <a:ext cx="9296400" cy="567954"/>
              <a:chOff x="1003300" y="2235874"/>
              <a:chExt cx="9296400" cy="567954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32C3EB0-31D2-4963-A63E-87DB81116C16}"/>
                  </a:ext>
                </a:extLst>
              </p:cNvPr>
              <p:cNvSpPr txBox="1"/>
              <p:nvPr/>
            </p:nvSpPr>
            <p:spPr>
              <a:xfrm>
                <a:off x="5734051" y="2480663"/>
                <a:ext cx="211454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500" b="1" i="0" u="none" strike="noStrike" baseline="0" dirty="0">
                    <a:solidFill>
                      <a:srgbClr val="FF0000"/>
                    </a:solidFill>
                  </a:rPr>
                  <a:t>my name on it</a:t>
                </a:r>
                <a:endParaRPr lang="ko-KR" altLang="en-US" sz="15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1CD582A-57A0-47F8-8E28-7CB00F022E9F}"/>
                  </a:ext>
                </a:extLst>
              </p:cNvPr>
              <p:cNvSpPr txBox="1"/>
              <p:nvPr/>
            </p:nvSpPr>
            <p:spPr>
              <a:xfrm>
                <a:off x="1003300" y="2235874"/>
                <a:ext cx="9296400" cy="359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ko-KR" sz="1500" b="1" dirty="0">
                    <a:solidFill>
                      <a:srgbClr val="FF0000"/>
                    </a:solidFill>
                  </a:rPr>
                  <a:t>&lt;</a:t>
                </a:r>
                <a:r>
                  <a:rPr lang="ko-KR" altLang="en-US" sz="1500" b="1">
                    <a:solidFill>
                      <a:srgbClr val="FF0000"/>
                    </a:solidFill>
                  </a:rPr>
                  <a:t>예시 정답</a:t>
                </a:r>
                <a:r>
                  <a:rPr lang="en-US" altLang="ko-KR" sz="1500" b="1">
                    <a:solidFill>
                      <a:srgbClr val="FF0000"/>
                    </a:solidFill>
                  </a:rPr>
                  <a:t>&gt;</a:t>
                </a:r>
                <a:endParaRPr lang="ko-KR" altLang="en-US" sz="15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4C17B52-D2C5-4FDF-B8E9-3D1D1A3EBD26}"/>
                </a:ext>
              </a:extLst>
            </p:cNvPr>
            <p:cNvSpPr txBox="1"/>
            <p:nvPr/>
          </p:nvSpPr>
          <p:spPr>
            <a:xfrm>
              <a:off x="3086099" y="2846618"/>
              <a:ext cx="123190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Mr. Parker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76C64B5-2BAD-463F-8055-EFD870967AF5}"/>
                </a:ext>
              </a:extLst>
            </p:cNvPr>
            <p:cNvSpPr txBox="1"/>
            <p:nvPr/>
          </p:nvSpPr>
          <p:spPr>
            <a:xfrm>
              <a:off x="5753100" y="2857443"/>
              <a:ext cx="209549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the United States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6DF7EAF-1867-48DC-9C2F-D7156F9A4D4A}"/>
                </a:ext>
              </a:extLst>
            </p:cNvPr>
            <p:cNvSpPr txBox="1"/>
            <p:nvPr/>
          </p:nvSpPr>
          <p:spPr>
            <a:xfrm>
              <a:off x="1441450" y="3199874"/>
              <a:ext cx="45466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Yes, I am.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70D3447-7784-49B0-B04D-80803ECCC5FA}"/>
                </a:ext>
              </a:extLst>
            </p:cNvPr>
            <p:cNvSpPr txBox="1"/>
            <p:nvPr/>
          </p:nvSpPr>
          <p:spPr>
            <a:xfrm>
              <a:off x="1298427" y="3631260"/>
              <a:ext cx="23972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Welcome to Korea, Mr. Parker.</a:t>
              </a:r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ED2ACBB-54BB-4C3C-AC21-6F2BE29DCFA6}"/>
                </a:ext>
              </a:extLst>
            </p:cNvPr>
            <p:cNvSpPr txBox="1"/>
            <p:nvPr/>
          </p:nvSpPr>
          <p:spPr>
            <a:xfrm>
              <a:off x="4257526" y="3603929"/>
              <a:ext cx="1317774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Song, Mina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FDF316F-E29A-4EDB-B3F3-C53A8C49CBC5}"/>
                </a:ext>
              </a:extLst>
            </p:cNvPr>
            <p:cNvSpPr txBox="1"/>
            <p:nvPr/>
          </p:nvSpPr>
          <p:spPr>
            <a:xfrm>
              <a:off x="6959601" y="3594046"/>
              <a:ext cx="157480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New Star Tour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0DB3F90-DB16-4A33-9C1C-968A448156A1}"/>
                </a:ext>
              </a:extLst>
            </p:cNvPr>
            <p:cNvSpPr txBox="1"/>
            <p:nvPr/>
          </p:nvSpPr>
          <p:spPr>
            <a:xfrm>
              <a:off x="1428749" y="4305845"/>
              <a:ext cx="45466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Nice to meet you, too.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AB8AD87-8256-4A3C-A337-B2C3219C3942}"/>
                </a:ext>
              </a:extLst>
            </p:cNvPr>
            <p:cNvSpPr txBox="1"/>
            <p:nvPr/>
          </p:nvSpPr>
          <p:spPr>
            <a:xfrm>
              <a:off x="1428750" y="3936609"/>
              <a:ext cx="45466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Nice to meet you, Ms. Song.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A250609-47C7-4A6A-B4D8-DEBCC9F1BF8B}"/>
                </a:ext>
              </a:extLst>
            </p:cNvPr>
            <p:cNvSpPr txBox="1"/>
            <p:nvPr/>
          </p:nvSpPr>
          <p:spPr>
            <a:xfrm>
              <a:off x="1435100" y="4687264"/>
              <a:ext cx="45466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That’s okay.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55F4149-0621-498A-8F7E-1D86303AEEA8}"/>
                </a:ext>
              </a:extLst>
            </p:cNvPr>
            <p:cNvSpPr txBox="1"/>
            <p:nvPr/>
          </p:nvSpPr>
          <p:spPr>
            <a:xfrm>
              <a:off x="6705598" y="4342284"/>
              <a:ext cx="157480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the long flight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92464882-A6B9-41CC-B86A-4C34236F3CDA}"/>
                </a:ext>
              </a:extLst>
            </p:cNvPr>
            <p:cNvSpPr txBox="1"/>
            <p:nvPr/>
          </p:nvSpPr>
          <p:spPr>
            <a:xfrm>
              <a:off x="1428556" y="5045122"/>
              <a:ext cx="454660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We’ll go to the hotel and have lunch there.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7" name="제목 1">
            <a:extLst>
              <a:ext uri="{FF2B5EF4-FFF2-40B4-BE49-F238E27FC236}">
                <a16:creationId xmlns:a16="http://schemas.microsoft.com/office/drawing/2014/main" id="{47D7641C-D7D2-46C7-8A72-DE0B8A86427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7C768DF-D15A-4756-BC0B-B6E4CF647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960" y="1772029"/>
            <a:ext cx="11102079" cy="3313941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7DED4448-96F6-4E49-A35B-6D2E70A616D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3F1AF1E-CCBE-4007-8C10-D4A70A493D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577" y="1932883"/>
            <a:ext cx="11776845" cy="29922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487600" y="3167791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8561499" y="4233672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424455" y="273837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275290" y="273262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626771" y="382152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477606" y="381577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4" name="P2L5_73p_Check Up_A1">
            <a:hlinkClick r:id="" action="ppaction://media"/>
            <a:extLst>
              <a:ext uri="{FF2B5EF4-FFF2-40B4-BE49-F238E27FC236}">
                <a16:creationId xmlns:a16="http://schemas.microsoft.com/office/drawing/2014/main" id="{27387F27-94FD-4928-ACC8-BB3DCE839E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23349" y="2692591"/>
            <a:ext cx="475200" cy="475200"/>
          </a:xfrm>
          <a:prstGeom prst="rect">
            <a:avLst/>
          </a:prstGeom>
        </p:spPr>
      </p:pic>
      <p:pic>
        <p:nvPicPr>
          <p:cNvPr id="6" name="P2L5_73p_Check Up_A2">
            <a:hlinkClick r:id="" action="ppaction://media"/>
            <a:extLst>
              <a:ext uri="{FF2B5EF4-FFF2-40B4-BE49-F238E27FC236}">
                <a16:creationId xmlns:a16="http://schemas.microsoft.com/office/drawing/2014/main" id="{923D287E-2A1C-4B0D-914B-DD7E8152D99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63764" y="3748437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71657A40-FA96-4297-8C0B-949256ECC23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3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97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5DE7277-BA30-405C-8CA1-214C482D43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79" y="1247775"/>
            <a:ext cx="11473841" cy="43624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808960" y="138931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32F80BC-8A44-4D16-BA7F-8B6257DF6B93}"/>
              </a:ext>
            </a:extLst>
          </p:cNvPr>
          <p:cNvGrpSpPr/>
          <p:nvPr/>
        </p:nvGrpSpPr>
        <p:grpSpPr>
          <a:xfrm>
            <a:off x="8055451" y="1834028"/>
            <a:ext cx="372675" cy="2139524"/>
            <a:chOff x="8086334" y="1812319"/>
            <a:chExt cx="372675" cy="213952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8099034" y="2252808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8098013" y="2658506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8094948" y="3089393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8107648" y="3520956"/>
              <a:ext cx="3401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E6758EF-E719-4A69-A3AA-3213AFE35175}"/>
                </a:ext>
              </a:extLst>
            </p:cNvPr>
            <p:cNvSpPr txBox="1"/>
            <p:nvPr/>
          </p:nvSpPr>
          <p:spPr>
            <a:xfrm>
              <a:off x="8086334" y="1812319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962A1325-714D-4A25-85FA-66F687522C9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44C90B7-E67E-4737-8F11-431E5D35D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169" y="1636954"/>
            <a:ext cx="11249662" cy="358409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703948" y="172073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99190EC-DFC4-4BEA-942A-B80C8E4C4DDD}"/>
              </a:ext>
            </a:extLst>
          </p:cNvPr>
          <p:cNvGrpSpPr/>
          <p:nvPr/>
        </p:nvGrpSpPr>
        <p:grpSpPr>
          <a:xfrm>
            <a:off x="3154846" y="2481705"/>
            <a:ext cx="4401654" cy="1868304"/>
            <a:chOff x="3154846" y="2481705"/>
            <a:chExt cx="4401654" cy="186830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2738DC-2BA4-4B32-8F8D-5C386427D843}"/>
                </a:ext>
              </a:extLst>
            </p:cNvPr>
            <p:cNvSpPr txBox="1"/>
            <p:nvPr/>
          </p:nvSpPr>
          <p:spPr>
            <a:xfrm>
              <a:off x="3597127" y="3267417"/>
              <a:ext cx="142879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had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26A5D8-A13F-4C97-B7C0-D839A68BC9AE}"/>
                </a:ext>
              </a:extLst>
            </p:cNvPr>
            <p:cNvSpPr txBox="1"/>
            <p:nvPr/>
          </p:nvSpPr>
          <p:spPr>
            <a:xfrm>
              <a:off x="5847329" y="2481705"/>
              <a:ext cx="141174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say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36D793C-0B97-468C-8CCD-C36E8FB59754}"/>
                </a:ext>
              </a:extLst>
            </p:cNvPr>
            <p:cNvSpPr txBox="1"/>
            <p:nvPr/>
          </p:nvSpPr>
          <p:spPr>
            <a:xfrm>
              <a:off x="3154846" y="3634428"/>
              <a:ext cx="126475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glad[happy, pleased]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2DCE69F-84AE-4190-A610-1ACAA3E47C63}"/>
                </a:ext>
              </a:extLst>
            </p:cNvPr>
            <p:cNvSpPr txBox="1"/>
            <p:nvPr/>
          </p:nvSpPr>
          <p:spPr>
            <a:xfrm>
              <a:off x="6399823" y="4026844"/>
              <a:ext cx="115667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contact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457E6415-C8A5-4E20-9ED5-AAB1C65E0B2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07750" y="925263"/>
            <a:ext cx="11289513" cy="4303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1. W: </a:t>
            </a:r>
            <a:r>
              <a:rPr lang="en-US" altLang="ko-KR" sz="2000" b="0" i="0" u="none" strike="noStrike" baseline="0" dirty="0"/>
              <a:t>Welcome to Korea, Mr. Wilson. I’m Kim, Nari from Star Tour Service.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   M: </a:t>
            </a:r>
            <a:r>
              <a:rPr lang="en-US" altLang="ko-KR" sz="2000" b="0" i="0" u="none" strike="noStrike" baseline="0" dirty="0"/>
              <a:t>Nice to meet you, Ms. Kim.</a:t>
            </a:r>
          </a:p>
          <a:p>
            <a:pPr algn="l">
              <a:lnSpc>
                <a:spcPct val="200000"/>
              </a:lnSpc>
            </a:pPr>
            <a:endParaRPr lang="en-US" altLang="ko-KR" sz="1000" b="0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2. W: </a:t>
            </a:r>
            <a:r>
              <a:rPr lang="en-US" altLang="ko-KR" sz="2000" b="0" i="0" u="none" strike="noStrike" baseline="0" dirty="0"/>
              <a:t>Have a nice flight back home.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   M: </a:t>
            </a:r>
            <a:r>
              <a:rPr lang="en-US" altLang="ko-KR" sz="2000" b="0" i="0" u="none" strike="noStrike" baseline="0" dirty="0"/>
              <a:t>Thank you. Goodbye.</a:t>
            </a:r>
          </a:p>
          <a:p>
            <a:pPr algn="l">
              <a:lnSpc>
                <a:spcPct val="200000"/>
              </a:lnSpc>
            </a:pPr>
            <a:endParaRPr lang="en-US" altLang="ko-KR" sz="1000" b="0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3. M: </a:t>
            </a:r>
            <a:r>
              <a:rPr lang="en-US" altLang="ko-KR" sz="2000" b="0" i="0" u="none" strike="noStrike" baseline="0" dirty="0"/>
              <a:t>Where do I check in?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   W: </a:t>
            </a:r>
            <a:r>
              <a:rPr lang="en-US" altLang="ko-KR" sz="2000" b="0" i="0" u="none" strike="noStrike" baseline="0" dirty="0"/>
              <a:t>You can check in at counters 17 to 20.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i="0" u="none" strike="noStrike" baseline="0" dirty="0">
                <a:solidFill>
                  <a:srgbClr val="2AA738"/>
                </a:solidFill>
                <a:latin typeface="+mn-lt"/>
              </a:rPr>
              <a:t>Listen and Number</a:t>
            </a:r>
            <a:endParaRPr lang="ko-KR" altLang="en-US" sz="20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" name="P2L5_69p_Get Ready_A">
            <a:hlinkClick r:id="" action="ppaction://media"/>
            <a:extLst>
              <a:ext uri="{FF2B5EF4-FFF2-40B4-BE49-F238E27FC236}">
                <a16:creationId xmlns:a16="http://schemas.microsoft.com/office/drawing/2014/main" id="{720FD0B5-0861-4C9F-83EF-47E7E63D5F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83464"/>
            <a:ext cx="11273388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Excuse me. Oh, you’re holding a sign with our names on it.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Then, are you Mr. and Mrs. Smith from Canada?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we are.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Welcome to Korea, Mr. and Mrs. Smith. I’m </a:t>
            </a:r>
            <a:r>
              <a:rPr lang="en-US" altLang="ko-KR" sz="1800" b="0" i="0" u="none" strike="noStrike" baseline="0" dirty="0" err="1"/>
              <a:t>Jin</a:t>
            </a:r>
            <a:r>
              <a:rPr lang="en-US" altLang="ko-KR" sz="1800" b="0" i="0" u="none" strike="noStrike" baseline="0" dirty="0"/>
              <a:t>, </a:t>
            </a:r>
            <a:r>
              <a:rPr lang="en-US" altLang="ko-KR" sz="1800" b="0" i="0" u="none" strike="noStrike" baseline="0" dirty="0" err="1"/>
              <a:t>Soyeong</a:t>
            </a:r>
            <a:r>
              <a:rPr lang="en-US" altLang="ko-KR" sz="1800" b="0" i="0" u="none" strike="noStrike" baseline="0" dirty="0"/>
              <a:t> from Moonlight Tour Service.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Nice to meet you, Ms. </a:t>
            </a:r>
            <a:r>
              <a:rPr lang="en-US" altLang="ko-KR" sz="1800" b="0" i="0" u="none" strike="noStrike" baseline="0" dirty="0" err="1"/>
              <a:t>Jin</a:t>
            </a:r>
            <a:r>
              <a:rPr lang="en-US" altLang="ko-KR" sz="1800" b="0" i="0" u="none" strike="noStrike" baseline="0" dirty="0"/>
              <a:t>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Nice to meet you, too. You must be tired because of the long flight.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 little bit, but that’s okay. What are we supposed to do now?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It’s nearly lunchtime. We’ll have lunch at a restaurant nearby and then go to your hotel. There is a car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ready for you over there. This way, please.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Okay. What are we having for lunch?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1" i="0" u="sng" strike="noStrike" baseline="0" dirty="0"/>
              <a:t>                                                                       </a:t>
            </a:r>
            <a:r>
              <a:rPr lang="en-US" altLang="ko-KR" sz="1800" b="0" i="0" u="sng" strike="noStrike" baseline="0" dirty="0"/>
              <a:t>.</a:t>
            </a:r>
            <a:endParaRPr lang="en-US" altLang="ko-KR" sz="1600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2L5_70p_Situation 1_A">
            <a:hlinkClick r:id="" action="ppaction://media"/>
            <a:extLst>
              <a:ext uri="{FF2B5EF4-FFF2-40B4-BE49-F238E27FC236}">
                <a16:creationId xmlns:a16="http://schemas.microsoft.com/office/drawing/2014/main" id="{8F98B8A2-14D0-42E9-B776-DBB6401316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2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1608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Have a nice flight back home.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Thank you. Goodbye.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I have no idea.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You deserve it.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2L5_73p_Check Up_A1">
            <a:hlinkClick r:id="" action="ppaction://media"/>
            <a:extLst>
              <a:ext uri="{FF2B5EF4-FFF2-40B4-BE49-F238E27FC236}">
                <a16:creationId xmlns:a16="http://schemas.microsoft.com/office/drawing/2014/main" id="{F41DB9F4-D0B4-4229-BE58-C61564BF6D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68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A943E0E-BBF4-4BC6-9CBC-0E052B139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361" y="749189"/>
            <a:ext cx="9819278" cy="5359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8F53BFB6-146E-4910-815F-9823431824F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088100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Pleased to meet you, Mr. Wilson.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Nice to meet you, Ms. Kim. Do we go to the hotel now?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Yes. We’ll go to the hotel and then have lunch. There is a car ready for you over there.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 </a:t>
            </a:r>
            <a:r>
              <a:rPr lang="en-US" altLang="ko-KR" sz="2000" b="0" i="0" u="none" strike="noStrike" baseline="0" dirty="0"/>
              <a:t>This way,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Okay.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2L5_73p_Check Up_A2">
            <a:hlinkClick r:id="" action="ppaction://media"/>
            <a:extLst>
              <a:ext uri="{FF2B5EF4-FFF2-40B4-BE49-F238E27FC236}">
                <a16:creationId xmlns:a16="http://schemas.microsoft.com/office/drawing/2014/main" id="{A05611AB-CD57-414C-8315-3FA232B5782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58B7D6-914E-40AA-9654-91A8AD5AE7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212" y="1403853"/>
            <a:ext cx="10761576" cy="38507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175670" y="20281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0812C8F8-C8F1-42BB-82A3-FF61F99EEBFB}"/>
              </a:ext>
            </a:extLst>
          </p:cNvPr>
          <p:cNvGrpSpPr/>
          <p:nvPr/>
        </p:nvGrpSpPr>
        <p:grpSpPr>
          <a:xfrm>
            <a:off x="3973239" y="4258163"/>
            <a:ext cx="7112243" cy="400110"/>
            <a:chOff x="3022600" y="4161126"/>
            <a:chExt cx="7112243" cy="40011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87BA652-5DF1-4CDD-B5B9-2177237AEDC9}"/>
                </a:ext>
              </a:extLst>
            </p:cNvPr>
            <p:cNvSpPr txBox="1"/>
            <p:nvPr/>
          </p:nvSpPr>
          <p:spPr>
            <a:xfrm>
              <a:off x="6402208" y="4161126"/>
              <a:ext cx="35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3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C54BD15-0BD1-4812-A24F-547F65398E7D}"/>
                </a:ext>
              </a:extLst>
            </p:cNvPr>
            <p:cNvSpPr txBox="1"/>
            <p:nvPr/>
          </p:nvSpPr>
          <p:spPr>
            <a:xfrm>
              <a:off x="9779243" y="4161126"/>
              <a:ext cx="35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1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E0D808F-F72E-44EE-B8C4-B51AE4114C84}"/>
                </a:ext>
              </a:extLst>
            </p:cNvPr>
            <p:cNvSpPr txBox="1"/>
            <p:nvPr/>
          </p:nvSpPr>
          <p:spPr>
            <a:xfrm>
              <a:off x="3022600" y="4161126"/>
              <a:ext cx="355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2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TextBox 18">
            <a:hlinkClick r:id="rId5" action="ppaction://hlinksldjump"/>
            <a:extLst>
              <a:ext uri="{FF2B5EF4-FFF2-40B4-BE49-F238E27FC236}">
                <a16:creationId xmlns:a16="http://schemas.microsoft.com/office/drawing/2014/main" id="{B6C46DA7-88C2-497A-A552-B6DC48BE0E5D}"/>
              </a:ext>
            </a:extLst>
          </p:cNvPr>
          <p:cNvSpPr txBox="1"/>
          <p:nvPr/>
        </p:nvSpPr>
        <p:spPr>
          <a:xfrm>
            <a:off x="8273610" y="2028122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pic>
        <p:nvPicPr>
          <p:cNvPr id="5" name="P2L5_69p_Get Ready_A">
            <a:hlinkClick r:id="" action="ppaction://media"/>
            <a:extLst>
              <a:ext uri="{FF2B5EF4-FFF2-40B4-BE49-F238E27FC236}">
                <a16:creationId xmlns:a16="http://schemas.microsoft.com/office/drawing/2014/main" id="{3F852C89-A2DA-469A-ADBB-DBBB42B618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84110" y="1973304"/>
            <a:ext cx="475200" cy="475200"/>
          </a:xfrm>
          <a:prstGeom prst="rect">
            <a:avLst/>
          </a:prstGeom>
        </p:spPr>
      </p:pic>
      <p:sp>
        <p:nvSpPr>
          <p:cNvPr id="17" name="제목 1">
            <a:extLst>
              <a:ext uri="{FF2B5EF4-FFF2-40B4-BE49-F238E27FC236}">
                <a16:creationId xmlns:a16="http://schemas.microsoft.com/office/drawing/2014/main" id="{C0D268A8-17BE-4E75-82D9-C560E368550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79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FC7A8FE-E8AB-4B72-A662-0CB948119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50" y="1542793"/>
            <a:ext cx="10502900" cy="377241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29450" y="20384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F3DB79F-4C76-4338-B72B-30267022E2F3}"/>
              </a:ext>
            </a:extLst>
          </p:cNvPr>
          <p:cNvGrpSpPr/>
          <p:nvPr/>
        </p:nvGrpSpPr>
        <p:grpSpPr>
          <a:xfrm>
            <a:off x="2937702" y="2416327"/>
            <a:ext cx="3097435" cy="2302342"/>
            <a:chOff x="3730964" y="2373153"/>
            <a:chExt cx="2726575" cy="2302342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327486E9-1881-44A5-9551-256E97E5E326}"/>
                </a:ext>
              </a:extLst>
            </p:cNvPr>
            <p:cNvGrpSpPr/>
            <p:nvPr/>
          </p:nvGrpSpPr>
          <p:grpSpPr>
            <a:xfrm>
              <a:off x="3730964" y="2373153"/>
              <a:ext cx="2726575" cy="1612533"/>
              <a:chOff x="5102076" y="223716"/>
              <a:chExt cx="2726575" cy="161253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3801512-B779-4A63-9B65-0EABF4F4ED7D}"/>
                  </a:ext>
                </a:extLst>
              </p:cNvPr>
              <p:cNvSpPr txBox="1"/>
              <p:nvPr/>
            </p:nvSpPr>
            <p:spPr>
              <a:xfrm>
                <a:off x="5430322" y="223716"/>
                <a:ext cx="14915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800" b="1" i="0" u="none" strike="noStrike" baseline="0" dirty="0">
                    <a:solidFill>
                      <a:srgbClr val="FF0000"/>
                    </a:solidFill>
                  </a:rPr>
                  <a:t>be tired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FE45E15-C229-42B2-A0E5-D9E4161E68AD}"/>
                  </a:ext>
                </a:extLst>
              </p:cNvPr>
              <p:cNvSpPr txBox="1"/>
              <p:nvPr/>
            </p:nvSpPr>
            <p:spPr>
              <a:xfrm>
                <a:off x="7029371" y="682847"/>
                <a:ext cx="7992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800" b="1" i="0" u="none" strike="noStrike" baseline="0" dirty="0">
                    <a:solidFill>
                      <a:srgbClr val="FF0000"/>
                    </a:solidFill>
                  </a:rPr>
                  <a:t>to do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ECC1D812-5112-4803-85E5-41E0F6E27182}"/>
                  </a:ext>
                </a:extLst>
              </p:cNvPr>
              <p:cNvSpPr txBox="1"/>
              <p:nvPr/>
            </p:nvSpPr>
            <p:spPr>
              <a:xfrm>
                <a:off x="5102076" y="1054107"/>
                <a:ext cx="232693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800" b="1" i="0" u="none" strike="noStrike" baseline="0" dirty="0">
                    <a:solidFill>
                      <a:srgbClr val="FF0000"/>
                    </a:solidFill>
                  </a:rPr>
                  <a:t>to say goodbye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85C1888-3D8C-47DD-9A84-79284E31BD2C}"/>
                  </a:ext>
                </a:extLst>
              </p:cNvPr>
              <p:cNvSpPr txBox="1"/>
              <p:nvPr/>
            </p:nvSpPr>
            <p:spPr>
              <a:xfrm>
                <a:off x="5218830" y="1466917"/>
                <a:ext cx="23269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800" b="1" i="0" u="none" strike="noStrike" baseline="0" dirty="0">
                    <a:solidFill>
                      <a:srgbClr val="FF0000"/>
                    </a:solidFill>
                  </a:rPr>
                  <a:t>had a great time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982FD80-DFEC-4436-96EE-ED366FF77BC2}"/>
                </a:ext>
              </a:extLst>
            </p:cNvPr>
            <p:cNvSpPr txBox="1"/>
            <p:nvPr/>
          </p:nvSpPr>
          <p:spPr>
            <a:xfrm>
              <a:off x="4129645" y="4029164"/>
              <a:ext cx="19663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having for lunch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BCA6318-ACA4-4440-8CE6-AE50E362713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75882D3-24C5-4360-B2EB-007D0B0A1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567" y="907073"/>
            <a:ext cx="10066866" cy="522702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23420" y="136157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27486E9-1881-44A5-9551-256E97E5E326}"/>
              </a:ext>
            </a:extLst>
          </p:cNvPr>
          <p:cNvGrpSpPr/>
          <p:nvPr/>
        </p:nvGrpSpPr>
        <p:grpSpPr>
          <a:xfrm>
            <a:off x="2130180" y="3545986"/>
            <a:ext cx="5409224" cy="723129"/>
            <a:chOff x="4009292" y="1849316"/>
            <a:chExt cx="5409224" cy="7231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801512-B779-4A63-9B65-0EABF4F4ED7D}"/>
                </a:ext>
              </a:extLst>
            </p:cNvPr>
            <p:cNvSpPr txBox="1"/>
            <p:nvPr/>
          </p:nvSpPr>
          <p:spPr>
            <a:xfrm>
              <a:off x="4009292" y="1849316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e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E45E15-C229-42B2-A0E5-D9E4161E68AD}"/>
                </a:ext>
              </a:extLst>
            </p:cNvPr>
            <p:cNvSpPr txBox="1"/>
            <p:nvPr/>
          </p:nvSpPr>
          <p:spPr>
            <a:xfrm>
              <a:off x="4021992" y="2172335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f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C1D812-5112-4803-85E5-41E0F6E27182}"/>
                </a:ext>
              </a:extLst>
            </p:cNvPr>
            <p:cNvSpPr txBox="1"/>
            <p:nvPr/>
          </p:nvSpPr>
          <p:spPr>
            <a:xfrm>
              <a:off x="9008208" y="1849316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c 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85C1888-3D8C-47DD-9A84-79284E31BD2C}"/>
                </a:ext>
              </a:extLst>
            </p:cNvPr>
            <p:cNvSpPr txBox="1"/>
            <p:nvPr/>
          </p:nvSpPr>
          <p:spPr>
            <a:xfrm>
              <a:off x="9008208" y="2171213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E8892EE4-BF9E-4C8F-98FF-47E86764F0C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505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1462186-B0DF-4583-8722-94CD6B8A46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88" b="3103"/>
          <a:stretch/>
        </p:blipFill>
        <p:spPr>
          <a:xfrm>
            <a:off x="1311737" y="795927"/>
            <a:ext cx="9135002" cy="533435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2076704" y="2069632"/>
            <a:ext cx="5724154" cy="3991172"/>
            <a:chOff x="2370587" y="1877292"/>
            <a:chExt cx="5362707" cy="3991172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2370587" y="4083964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4914252" y="1877292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7429753" y="5544464"/>
              <a:ext cx="303541" cy="324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581076" y="129654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704841" y="1289596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B1939F3E-81EA-4639-A504-22DB99BB0A13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Meeting Tourists at the Airport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pic>
        <p:nvPicPr>
          <p:cNvPr id="6" name="P2L5_70p_Situation 1_A">
            <a:hlinkClick r:id="" action="ppaction://media"/>
            <a:extLst>
              <a:ext uri="{FF2B5EF4-FFF2-40B4-BE49-F238E27FC236}">
                <a16:creationId xmlns:a16="http://schemas.microsoft.com/office/drawing/2014/main" id="{63D88CDB-FC21-41B8-BD21-35ECE8CD9E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6000" y="1232698"/>
            <a:ext cx="475200" cy="475200"/>
          </a:xfrm>
          <a:prstGeom prst="rect">
            <a:avLst/>
          </a:prstGeom>
        </p:spPr>
      </p:pic>
      <p:sp>
        <p:nvSpPr>
          <p:cNvPr id="13" name="제목 1">
            <a:extLst>
              <a:ext uri="{FF2B5EF4-FFF2-40B4-BE49-F238E27FC236}">
                <a16:creationId xmlns:a16="http://schemas.microsoft.com/office/drawing/2014/main" id="{554B0091-647F-44D4-8F5F-D3C1C4F4355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3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08462A9-8F10-47B7-86C3-62D4D84FC0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30"/>
          <a:stretch/>
        </p:blipFill>
        <p:spPr>
          <a:xfrm>
            <a:off x="834928" y="822783"/>
            <a:ext cx="9061302" cy="52124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227574" y="130876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707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•be supposed to: ~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하기로 되어 있다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•nearby: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인근에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가까운 곳에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D8D17AA-D4DE-449C-8E4E-99D8E5AB0B95}"/>
              </a:ext>
            </a:extLst>
          </p:cNvPr>
          <p:cNvSpPr txBox="1"/>
          <p:nvPr/>
        </p:nvSpPr>
        <p:spPr>
          <a:xfrm>
            <a:off x="9710634" y="1795270"/>
            <a:ext cx="2369380" cy="4101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A: Are you </a:t>
            </a:r>
            <a:r>
              <a:rPr lang="en-US" altLang="ko-KR" sz="1400" b="1" u="sng" dirty="0">
                <a:solidFill>
                  <a:srgbClr val="FF0000"/>
                </a:solidFill>
              </a:rPr>
              <a:t>Michael Jones and Tom Baker</a:t>
            </a:r>
            <a:r>
              <a:rPr lang="en-US" altLang="ko-KR" sz="1400" b="1" dirty="0">
                <a:solidFill>
                  <a:srgbClr val="FF0000"/>
                </a:solidFill>
              </a:rPr>
              <a:t> from </a:t>
            </a:r>
            <a:r>
              <a:rPr lang="en-US" altLang="ko-KR" sz="1400" b="1" u="sng" dirty="0">
                <a:solidFill>
                  <a:srgbClr val="FF0000"/>
                </a:solidFill>
              </a:rPr>
              <a:t>the United States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B: Yes, we are.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A: Welcome to Korea, </a:t>
            </a:r>
            <a:r>
              <a:rPr lang="en-US" altLang="ko-KR" sz="1400" b="1" u="sng" dirty="0">
                <a:solidFill>
                  <a:srgbClr val="FF0000"/>
                </a:solidFill>
              </a:rPr>
              <a:t>Mr. Jones and Mr. Baker</a:t>
            </a:r>
            <a:r>
              <a:rPr lang="en-US" altLang="ko-KR" sz="1400" b="1" dirty="0">
                <a:solidFill>
                  <a:srgbClr val="FF0000"/>
                </a:solidFill>
              </a:rPr>
              <a:t>. I’m </a:t>
            </a:r>
            <a:r>
              <a:rPr lang="sv-SE" altLang="ko-KR" sz="1400" b="1" u="sng" dirty="0">
                <a:solidFill>
                  <a:srgbClr val="FF0000"/>
                </a:solidFill>
              </a:rPr>
              <a:t>Kim, Sora</a:t>
            </a:r>
            <a:r>
              <a:rPr lang="sv-SE" altLang="ko-KR" sz="1400" b="1" dirty="0">
                <a:solidFill>
                  <a:srgbClr val="FF0000"/>
                </a:solidFill>
              </a:rPr>
              <a:t> from </a:t>
            </a:r>
            <a:r>
              <a:rPr lang="sv-SE" altLang="ko-KR" sz="1400" b="1" u="sng" dirty="0">
                <a:solidFill>
                  <a:srgbClr val="FF0000"/>
                </a:solidFill>
              </a:rPr>
              <a:t>Star Travel.</a:t>
            </a:r>
            <a:endParaRPr lang="sv-SE" altLang="ko-KR" sz="1400" b="1" dirty="0">
              <a:solidFill>
                <a:srgbClr val="FF0000"/>
              </a:solidFill>
            </a:endParaRP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B: Nice to meet you, </a:t>
            </a:r>
            <a:r>
              <a:rPr lang="en-US" altLang="ko-KR" sz="1400" b="1" u="sng" dirty="0">
                <a:solidFill>
                  <a:srgbClr val="FF0000"/>
                </a:solidFill>
              </a:rPr>
              <a:t>Ms. Kim.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A: Nice to meet you, too.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B: What are we supposed to do now?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dirty="0">
                <a:solidFill>
                  <a:srgbClr val="FF0000"/>
                </a:solidFill>
              </a:rPr>
              <a:t>A: We’ll </a:t>
            </a:r>
            <a:r>
              <a:rPr lang="en-US" altLang="ko-KR" sz="1400" b="1" u="sng" dirty="0">
                <a:solidFill>
                  <a:srgbClr val="FF0000"/>
                </a:solidFill>
              </a:rPr>
              <a:t>go to the hotel</a:t>
            </a:r>
            <a:r>
              <a:rPr lang="en-US" altLang="ko-KR" sz="1400" b="1" dirty="0">
                <a:solidFill>
                  <a:srgbClr val="FF0000"/>
                </a:solidFill>
              </a:rPr>
              <a:t> and then </a:t>
            </a:r>
            <a:r>
              <a:rPr lang="en-US" altLang="ko-KR" sz="1400" b="1" u="sng" dirty="0">
                <a:solidFill>
                  <a:srgbClr val="FF0000"/>
                </a:solidFill>
              </a:rPr>
              <a:t>take a city tour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  <a:endParaRPr lang="en-US" altLang="ko-KR" sz="1400" b="1" u="sng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78A8E601-167E-4ECA-8D29-FEF313EEF15E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Meeting Tourists at the Airport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6BFA024-D224-463C-A6BA-50C58A6BCED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AFEA8ED-158E-45D2-B942-68A5D7146D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69"/>
          <a:stretch/>
        </p:blipFill>
        <p:spPr>
          <a:xfrm>
            <a:off x="1459803" y="751280"/>
            <a:ext cx="8562182" cy="547811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Seeing Off Tourists at the Airport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626350" y="12531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30503" y="115253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4A4B97-7D8D-4555-9DF0-135F7AFBADA2}"/>
              </a:ext>
            </a:extLst>
          </p:cNvPr>
          <p:cNvSpPr txBox="1"/>
          <p:nvPr/>
        </p:nvSpPr>
        <p:spPr>
          <a:xfrm>
            <a:off x="4826000" y="5473700"/>
            <a:ext cx="319947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FF0000"/>
                </a:solidFill>
                <a:latin typeface="+mj-lt"/>
              </a:rPr>
              <a:t>c      e      d      b </a:t>
            </a:r>
            <a:endParaRPr lang="ko-KR" altLang="en-US" sz="2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4AB9919-A245-4CC8-AE03-08066D995BD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D66034-786D-4D00-A278-C63583033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42" y="1090863"/>
            <a:ext cx="9223531" cy="45352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p.71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20113" y="15607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•business card: </a:t>
            </a:r>
            <a:r>
              <a:rPr lang="ko-KR" altLang="en-US" sz="1200" dirty="0">
                <a:solidFill>
                  <a:schemeClr val="bg1"/>
                </a:solidFill>
              </a:rPr>
              <a:t>명함 </a:t>
            </a:r>
            <a:r>
              <a:rPr lang="en-US" altLang="ko-KR" sz="1200" dirty="0">
                <a:solidFill>
                  <a:schemeClr val="bg1"/>
                </a:solidFill>
              </a:rPr>
              <a:t>•contact: </a:t>
            </a:r>
            <a:r>
              <a:rPr lang="ko-KR" altLang="en-US" sz="1200" dirty="0">
                <a:solidFill>
                  <a:schemeClr val="bg1"/>
                </a:solidFill>
              </a:rPr>
              <a:t>연락하다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80FD21F-89EF-4F95-854D-2CE6C359B205}"/>
              </a:ext>
            </a:extLst>
          </p:cNvPr>
          <p:cNvSpPr txBox="1"/>
          <p:nvPr/>
        </p:nvSpPr>
        <p:spPr>
          <a:xfrm>
            <a:off x="9647456" y="2018169"/>
            <a:ext cx="234326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Now, it’s time </a:t>
            </a:r>
            <a:r>
              <a:rPr lang="en-US" altLang="ko-KR" sz="1400" b="1" u="sng" dirty="0">
                <a:solidFill>
                  <a:srgbClr val="FF0000"/>
                </a:solidFill>
              </a:rPr>
              <a:t>to leave.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Yeah. I hope you </a:t>
            </a:r>
            <a:r>
              <a:rPr lang="en-US" altLang="ko-KR" sz="1400" b="1" u="sng" dirty="0">
                <a:solidFill>
                  <a:srgbClr val="FF0000"/>
                </a:solidFill>
              </a:rPr>
              <a:t>had a fantastic experience</a:t>
            </a:r>
            <a:r>
              <a:rPr lang="en-US" altLang="ko-KR" sz="1400" b="1" dirty="0">
                <a:solidFill>
                  <a:srgbClr val="FF0000"/>
                </a:solidFill>
              </a:rPr>
              <a:t> in Korea.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We did have a great time thanks to your </a:t>
            </a:r>
            <a:r>
              <a:rPr lang="en-US" altLang="ko-KR" sz="1400" b="1" u="sng" dirty="0">
                <a:solidFill>
                  <a:srgbClr val="FF0000"/>
                </a:solidFill>
              </a:rPr>
              <a:t>assistance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Don’t mention it. I’ll miss you a lot.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If you’re ever in London, please contact us.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Okay, I will. Have a safe flight back home.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B971849B-424F-4272-B1B7-7B2C8B3FD23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Seeing Off Tourists at the Airport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B952B0F1-0377-4869-9BB2-01643134C5D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Meeting and Seeing Off at the Airport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9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963</Words>
  <Application>Microsoft Office PowerPoint</Application>
  <PresentationFormat>와이드스크린</PresentationFormat>
  <Paragraphs>153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5 Meeting and Seeing Off at the Airport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229</cp:revision>
  <dcterms:created xsi:type="dcterms:W3CDTF">2021-02-16T02:29:27Z</dcterms:created>
  <dcterms:modified xsi:type="dcterms:W3CDTF">2026-08-19T02:51:41Z</dcterms:modified>
</cp:coreProperties>
</file>