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7" r:id="rId11"/>
    <p:sldId id="27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" initials="A" lastIdx="1" clrIdx="0">
    <p:extLst>
      <p:ext uri="{19B8F6BF-5375-455C-9EA6-DF929625EA0E}">
        <p15:presenceInfo xmlns:p15="http://schemas.microsoft.com/office/powerpoint/2012/main" userId="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F0FD"/>
    <a:srgbClr val="AAE1FA"/>
    <a:srgbClr val="D4F0FD"/>
    <a:srgbClr val="FBC2B7"/>
    <a:srgbClr val="D1EFFC"/>
    <a:srgbClr val="B5E4FB"/>
    <a:srgbClr val="2AA738"/>
    <a:srgbClr val="ADAFB0"/>
    <a:srgbClr val="48B3DD"/>
    <a:srgbClr val="5D94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slide" Target="slide1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slide" Target="slide1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505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2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Traditional Korean Food</a:t>
            </a:r>
            <a:endParaRPr lang="ko-KR" altLang="en-US" b="1" dirty="0">
              <a:latin typeface="+mn-lt"/>
            </a:endParaRP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부제목 2">
            <a:extLst>
              <a:ext uri="{FF2B5EF4-FFF2-40B4-BE49-F238E27FC236}">
                <a16:creationId xmlns:a16="http://schemas.microsoft.com/office/drawing/2014/main" id="{AE635222-E2A0-32D4-0CA8-24178355F5EE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544521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ko-KR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</a:t>
            </a:r>
            <a:r>
              <a:rPr lang="en-US" altLang="ko-KR" sz="2400" kern="0" spc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함초롬바탕" panose="02030604000101010101" pitchFamily="18" charset="-127"/>
              </a:rPr>
              <a:t>Ⅵ </a:t>
            </a:r>
            <a:r>
              <a:rPr lang="en-US" altLang="ko-KR" sz="2400" b="1" i="0" u="none" strike="noStrike" baseline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Tour Guide Service</a:t>
            </a:r>
            <a:endParaRPr lang="ko-KR" altLang="en-US" sz="2400" b="1" kern="0" spc="0" dirty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7DBE84-FD35-B713-0511-0DBBCB31EC9D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885889B-6D31-46BE-A067-024484AD0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535" y="953155"/>
            <a:ext cx="10182740" cy="531313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684796" y="153435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3285DE4-413F-471B-82E8-C90F7BF064F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0619C9D8-35D6-46D0-A62C-2DB9C9BD4C75}"/>
              </a:ext>
            </a:extLst>
          </p:cNvPr>
          <p:cNvGrpSpPr/>
          <p:nvPr/>
        </p:nvGrpSpPr>
        <p:grpSpPr>
          <a:xfrm>
            <a:off x="1712188" y="2388300"/>
            <a:ext cx="6831737" cy="3206926"/>
            <a:chOff x="1712188" y="2388300"/>
            <a:chExt cx="6831737" cy="3206926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D0240651-EF4E-4C31-B9F8-76AFEE004696}"/>
                </a:ext>
              </a:extLst>
            </p:cNvPr>
            <p:cNvSpPr/>
            <p:nvPr/>
          </p:nvSpPr>
          <p:spPr>
            <a:xfrm>
              <a:off x="3619500" y="3949700"/>
              <a:ext cx="828932" cy="7079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12896C48-59A1-4E7D-812D-5FCF23E880AE}"/>
                </a:ext>
              </a:extLst>
            </p:cNvPr>
            <p:cNvGrpSpPr/>
            <p:nvPr/>
          </p:nvGrpSpPr>
          <p:grpSpPr>
            <a:xfrm>
              <a:off x="1712188" y="2388300"/>
              <a:ext cx="6831737" cy="3206926"/>
              <a:chOff x="1712188" y="2388300"/>
              <a:chExt cx="6831737" cy="3206926"/>
            </a:xfrm>
          </p:grpSpPr>
          <p:grpSp>
            <p:nvGrpSpPr>
              <p:cNvPr id="5" name="그룹 4">
                <a:extLst>
                  <a:ext uri="{FF2B5EF4-FFF2-40B4-BE49-F238E27FC236}">
                    <a16:creationId xmlns:a16="http://schemas.microsoft.com/office/drawing/2014/main" id="{D8FB9F57-E1F7-4E26-919A-D32202C2D0A8}"/>
                  </a:ext>
                </a:extLst>
              </p:cNvPr>
              <p:cNvGrpSpPr/>
              <p:nvPr/>
            </p:nvGrpSpPr>
            <p:grpSpPr>
              <a:xfrm>
                <a:off x="1712188" y="2388300"/>
                <a:ext cx="2736244" cy="805607"/>
                <a:chOff x="1712188" y="2388300"/>
                <a:chExt cx="2736244" cy="805607"/>
              </a:xfrm>
            </p:grpSpPr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532C3EB0-31D2-4963-A63E-87DB81116C16}"/>
                    </a:ext>
                  </a:extLst>
                </p:cNvPr>
                <p:cNvSpPr txBox="1"/>
                <p:nvPr/>
              </p:nvSpPr>
              <p:spPr>
                <a:xfrm>
                  <a:off x="1712188" y="2870742"/>
                  <a:ext cx="2736244" cy="32316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l"/>
                  <a:r>
                    <a:rPr lang="en-US" altLang="ko-KR" sz="1500" b="1" i="1" u="none" strike="noStrike" baseline="0" dirty="0">
                      <a:solidFill>
                        <a:srgbClr val="FF0000"/>
                      </a:solidFill>
                    </a:rPr>
                    <a:t>Bulgogi </a:t>
                  </a:r>
                  <a:r>
                    <a:rPr lang="en-US" altLang="ko-KR" sz="1500" b="1" i="0" u="none" strike="noStrike" baseline="0" dirty="0">
                      <a:solidFill>
                        <a:srgbClr val="FF0000"/>
                      </a:solidFill>
                    </a:rPr>
                    <a:t>(Korean BBQ beef)</a:t>
                  </a:r>
                  <a:endParaRPr lang="ko-KR" altLang="en-US" sz="15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F596324D-67FC-48A7-BCB9-36CA3B4BCF46}"/>
                    </a:ext>
                  </a:extLst>
                </p:cNvPr>
                <p:cNvSpPr txBox="1"/>
                <p:nvPr/>
              </p:nvSpPr>
              <p:spPr>
                <a:xfrm>
                  <a:off x="1712188" y="2388300"/>
                  <a:ext cx="1184910" cy="2923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ko-KR" sz="1300" b="1" dirty="0">
                      <a:solidFill>
                        <a:srgbClr val="FF0000"/>
                      </a:solidFill>
                      <a:latin typeface="+mn-ea"/>
                    </a:rPr>
                    <a:t>&lt;</a:t>
                  </a:r>
                  <a:r>
                    <a:rPr lang="ko-KR" altLang="en-US" sz="1300" b="1" dirty="0">
                      <a:solidFill>
                        <a:srgbClr val="FF0000"/>
                      </a:solidFill>
                      <a:latin typeface="+mn-ea"/>
                    </a:rPr>
                    <a:t>예시 정답</a:t>
                  </a:r>
                  <a:r>
                    <a:rPr lang="en-US" altLang="ko-KR" sz="1300" b="1" dirty="0">
                      <a:solidFill>
                        <a:srgbClr val="FF0000"/>
                      </a:solidFill>
                      <a:latin typeface="+mn-ea"/>
                    </a:rPr>
                    <a:t>&gt;</a:t>
                  </a:r>
                </a:p>
              </p:txBody>
            </p:sp>
          </p:grp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D8D14BF-C134-476C-8D57-6460F90C86DA}"/>
                  </a:ext>
                </a:extLst>
              </p:cNvPr>
              <p:cNvSpPr txBox="1"/>
              <p:nvPr/>
            </p:nvSpPr>
            <p:spPr>
              <a:xfrm>
                <a:off x="1746056" y="4586552"/>
                <a:ext cx="6797869" cy="100867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en-US" altLang="ko-KR" sz="1400" b="1" i="0" u="none" strike="noStrike" baseline="0" dirty="0"/>
                  <a:t>1. </a:t>
                </a:r>
                <a:r>
                  <a:rPr lang="en-US" altLang="ko-KR" sz="1400" b="1" i="0" u="none" strike="noStrike" baseline="0" dirty="0">
                    <a:solidFill>
                      <a:srgbClr val="FF0000"/>
                    </a:solidFill>
                  </a:rPr>
                  <a:t>Thinly slice the meat. And, mix the marinade sauce into it and add the    </a:t>
                </a:r>
              </a:p>
              <a:p>
                <a:pPr algn="l">
                  <a:lnSpc>
                    <a:spcPct val="120000"/>
                  </a:lnSpc>
                </a:pPr>
                <a:r>
                  <a:rPr lang="en-US" altLang="ko-KR" sz="1400" b="1" i="0" u="none" strike="noStrike" baseline="0" dirty="0">
                    <a:solidFill>
                      <a:srgbClr val="FF0000"/>
                    </a:solidFill>
                  </a:rPr>
                  <a:t>sesame oil. Then, marinate the meat for at least four hours in the fridge.</a:t>
                </a:r>
              </a:p>
              <a:p>
                <a:pPr algn="l">
                  <a:lnSpc>
                    <a:spcPct val="120000"/>
                  </a:lnSpc>
                </a:pPr>
                <a:r>
                  <a:rPr lang="en-US" altLang="ko-KR" sz="1400" b="1" i="0" u="none" strike="noStrike" baseline="0" dirty="0"/>
                  <a:t>2. </a:t>
                </a:r>
                <a:r>
                  <a:rPr lang="en-US" altLang="ko-KR" sz="1400" b="1" i="0" u="none" strike="noStrike" baseline="0" dirty="0">
                    <a:solidFill>
                      <a:srgbClr val="FF0000"/>
                    </a:solidFill>
                  </a:rPr>
                  <a:t>Thinly slice the onions, carrots, and green onions.</a:t>
                </a:r>
              </a:p>
              <a:p>
                <a:pPr algn="l">
                  <a:lnSpc>
                    <a:spcPct val="120000"/>
                  </a:lnSpc>
                </a:pPr>
                <a:r>
                  <a:rPr lang="en-US" altLang="ko-KR" sz="1400" b="1" i="0" u="none" strike="noStrike" baseline="0" dirty="0"/>
                  <a:t>3. </a:t>
                </a:r>
                <a:r>
                  <a:rPr lang="en-US" altLang="ko-KR" sz="1400" b="1" i="0" u="none" strike="noStrike" baseline="0" dirty="0">
                    <a:solidFill>
                      <a:srgbClr val="FF0000"/>
                    </a:solidFill>
                  </a:rPr>
                  <a:t>Cook the meat and vegetables. When they are done, enjoy!</a:t>
                </a:r>
                <a:endParaRPr lang="ko-KR" altLang="en-US" sz="14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61707C2-EBA6-418D-B1DF-BBDD37E37474}"/>
                  </a:ext>
                </a:extLst>
              </p:cNvPr>
              <p:cNvSpPr txBox="1"/>
              <p:nvPr/>
            </p:nvSpPr>
            <p:spPr>
              <a:xfrm>
                <a:off x="1746056" y="3694953"/>
                <a:ext cx="6797869" cy="4308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en-US" altLang="ko-KR" sz="1400" b="1" i="0" u="none" strike="noStrike" baseline="0" dirty="0">
                    <a:solidFill>
                      <a:srgbClr val="FF0000"/>
                    </a:solidFill>
                  </a:rPr>
                  <a:t>beef, onions, green onions, carrots, sesame oil, cooking oil, </a:t>
                </a:r>
                <a:r>
                  <a:rPr lang="en-US" altLang="ko-KR" sz="1400" b="1" i="1" u="none" strike="noStrike" baseline="0" dirty="0">
                    <a:solidFill>
                      <a:srgbClr val="FF0000"/>
                    </a:solidFill>
                  </a:rPr>
                  <a:t>Bulgogi </a:t>
                </a:r>
                <a:r>
                  <a:rPr lang="en-US" altLang="ko-KR" sz="1400" b="1" i="0" u="none" strike="noStrike" baseline="0" dirty="0">
                    <a:solidFill>
                      <a:srgbClr val="FF0000"/>
                    </a:solidFill>
                  </a:rPr>
                  <a:t>Marinade (soy sauce, sugar, rice wine, onions, garlic, apples, ginger, black pepper, etc.)</a:t>
                </a:r>
                <a:endParaRPr lang="ko-KR" altLang="en-US" sz="1400" b="1" dirty="0">
                  <a:solidFill>
                    <a:srgbClr val="FF00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D91DB907-AA72-4F71-AC4A-F7A6BA8DCE00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7A9BFEC9-9C65-4057-A5F7-C0A3D7E73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2076450"/>
            <a:ext cx="105632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949425EA-F826-413E-B6AB-45D9E0B34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162050"/>
            <a:ext cx="10868025" cy="45339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88472" y="127302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A003E172-DCDD-4D2C-97C5-BA695EB5523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B4DCC37F-AD4C-400C-A9C9-312F507881EF}"/>
              </a:ext>
            </a:extLst>
          </p:cNvPr>
          <p:cNvGrpSpPr/>
          <p:nvPr/>
        </p:nvGrpSpPr>
        <p:grpSpPr>
          <a:xfrm>
            <a:off x="3289300" y="2247900"/>
            <a:ext cx="2209800" cy="2628900"/>
            <a:chOff x="3289300" y="2247900"/>
            <a:chExt cx="2209800" cy="2628900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3BB4EE2F-B46B-472C-AB62-0107E66FA397}"/>
                </a:ext>
              </a:extLst>
            </p:cNvPr>
            <p:cNvCxnSpPr/>
            <p:nvPr/>
          </p:nvCxnSpPr>
          <p:spPr>
            <a:xfrm>
              <a:off x="3289300" y="2247900"/>
              <a:ext cx="2209800" cy="14097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5FE16B85-BC9D-479F-9915-64CD867841F8}"/>
                </a:ext>
              </a:extLst>
            </p:cNvPr>
            <p:cNvCxnSpPr>
              <a:cxnSpLocks/>
            </p:cNvCxnSpPr>
            <p:nvPr/>
          </p:nvCxnSpPr>
          <p:spPr>
            <a:xfrm>
              <a:off x="3289300" y="3568700"/>
              <a:ext cx="2209800" cy="13081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570D4C28-6031-41FA-8640-CAC0E2C9248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289300" y="2254250"/>
              <a:ext cx="2209800" cy="262255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932B5C1-9B67-4304-B242-14450661B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243012"/>
            <a:ext cx="10677525" cy="43719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E335C0D-1039-4ECD-A173-1D9A9DE2D6AD}"/>
              </a:ext>
            </a:extLst>
          </p:cNvPr>
          <p:cNvGrpSpPr/>
          <p:nvPr/>
        </p:nvGrpSpPr>
        <p:grpSpPr>
          <a:xfrm>
            <a:off x="4429626" y="2172061"/>
            <a:ext cx="4472141" cy="2936545"/>
            <a:chOff x="833703" y="2752943"/>
            <a:chExt cx="4472141" cy="293654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4190859" y="2752943"/>
              <a:ext cx="1114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steamed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1548238" y="4047981"/>
              <a:ext cx="13287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fermented</a:t>
              </a:r>
              <a:endParaRPr lang="ko-KR" altLang="en-US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833703" y="5320156"/>
              <a:ext cx="5966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Mix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808960" y="127778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FB7267F3-C040-4B94-9F86-4A016359B94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85F8BF7-B828-49F8-B504-69F114CF9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066925"/>
            <a:ext cx="10172700" cy="27241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284078" y="208543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B69B6001-18CE-408A-B100-0EE99780F9E1}"/>
              </a:ext>
            </a:extLst>
          </p:cNvPr>
          <p:cNvGrpSpPr/>
          <p:nvPr/>
        </p:nvGrpSpPr>
        <p:grpSpPr>
          <a:xfrm>
            <a:off x="8860848" y="2701201"/>
            <a:ext cx="2080996" cy="1835163"/>
            <a:chOff x="8860848" y="2701201"/>
            <a:chExt cx="2080996" cy="1835163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31AAD17E-F456-46C9-AE98-ADA770B8922E}"/>
                </a:ext>
              </a:extLst>
            </p:cNvPr>
            <p:cNvSpPr/>
            <p:nvPr/>
          </p:nvSpPr>
          <p:spPr>
            <a:xfrm>
              <a:off x="8863228" y="3024366"/>
              <a:ext cx="2078616" cy="1336440"/>
            </a:xfrm>
            <a:prstGeom prst="roundRect">
              <a:avLst>
                <a:gd name="adj" fmla="val 8649"/>
              </a:avLst>
            </a:prstGeom>
            <a:solidFill>
              <a:srgbClr val="D7F0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/>
            </a:p>
          </p:txBody>
        </p: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37855068-BCB1-4C9E-A22B-A85FD6EC1905}"/>
                </a:ext>
              </a:extLst>
            </p:cNvPr>
            <p:cNvGrpSpPr/>
            <p:nvPr/>
          </p:nvGrpSpPr>
          <p:grpSpPr>
            <a:xfrm>
              <a:off x="8860848" y="2701201"/>
              <a:ext cx="2051338" cy="1835163"/>
              <a:chOff x="8853222" y="2696439"/>
              <a:chExt cx="3409000" cy="1835163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1453380-CB40-4197-AF9E-A8B4264278AB}"/>
                  </a:ext>
                </a:extLst>
              </p:cNvPr>
              <p:cNvSpPr txBox="1"/>
              <p:nvPr/>
            </p:nvSpPr>
            <p:spPr>
              <a:xfrm>
                <a:off x="8906464" y="3054274"/>
                <a:ext cx="3355758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ko-KR" sz="1500" b="1" i="0" u="dashHeavy" strike="noStrike" dirty="0">
                    <a:solidFill>
                      <a:srgbClr val="FF0000"/>
                    </a:solidFill>
                    <a:uFill>
                      <a:solidFill>
                        <a:schemeClr val="accent5">
                          <a:lumMod val="75000"/>
                        </a:schemeClr>
                      </a:solidFill>
                    </a:uFill>
                  </a:rPr>
                  <a:t>This is called </a:t>
                </a:r>
                <a:r>
                  <a:rPr lang="en-US" altLang="ko-KR" sz="1500" b="1" i="1" u="dashHeavy" strike="noStrike" dirty="0">
                    <a:solidFill>
                      <a:srgbClr val="FF0000"/>
                    </a:solidFill>
                    <a:uFill>
                      <a:solidFill>
                        <a:schemeClr val="accent5">
                          <a:lumMod val="75000"/>
                        </a:schemeClr>
                      </a:solidFill>
                    </a:uFill>
                  </a:rPr>
                  <a:t>bulgogi</a:t>
                </a:r>
                <a:r>
                  <a:rPr lang="en-US" altLang="ko-KR" sz="1500" b="1" i="0" u="dashHeavy" strike="noStrike" dirty="0">
                    <a:solidFill>
                      <a:srgbClr val="FF0000"/>
                    </a:solidFill>
                    <a:uFill>
                      <a:solidFill>
                        <a:schemeClr val="accent5">
                          <a:lumMod val="75000"/>
                        </a:schemeClr>
                      </a:solidFill>
                    </a:uFill>
                  </a:rPr>
                  <a:t>, which is Korean marinated beef. It is made with grilled meat and vegetables.</a:t>
                </a:r>
                <a:endParaRPr lang="ko-KR" altLang="en-US" sz="1500" b="1" u="dashHeavy" dirty="0">
                  <a:solidFill>
                    <a:srgbClr val="FF0000"/>
                  </a:solidFill>
                  <a:uFill>
                    <a:solidFill>
                      <a:schemeClr val="accent5">
                        <a:lumMod val="75000"/>
                      </a:schemeClr>
                    </a:solidFill>
                  </a:u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10CC914-CBB2-4EA2-9748-CC8047F90BD5}"/>
                  </a:ext>
                </a:extLst>
              </p:cNvPr>
              <p:cNvSpPr txBox="1"/>
              <p:nvPr/>
            </p:nvSpPr>
            <p:spPr>
              <a:xfrm>
                <a:off x="8853222" y="2696439"/>
                <a:ext cx="2454327" cy="323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ko-KR" sz="1500" b="1" dirty="0">
                    <a:solidFill>
                      <a:srgbClr val="FF0000"/>
                    </a:solidFill>
                  </a:rPr>
                  <a:t>&lt;</a:t>
                </a:r>
                <a:r>
                  <a:rPr lang="ko-KR" altLang="en-US" sz="1500" b="1" dirty="0">
                    <a:solidFill>
                      <a:srgbClr val="FF0000"/>
                    </a:solidFill>
                  </a:rPr>
                  <a:t>예시 정답</a:t>
                </a:r>
                <a:r>
                  <a:rPr lang="en-US" altLang="ko-KR" sz="1500" b="1" dirty="0">
                    <a:solidFill>
                      <a:srgbClr val="FF0000"/>
                    </a:solidFill>
                  </a:rPr>
                  <a:t>&gt;</a:t>
                </a:r>
                <a:endParaRPr lang="ko-KR" altLang="en-US" sz="1500" b="1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217AF1F7-CF0B-4DC3-8CD5-31E58E47611F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744055"/>
            <a:ext cx="11144250" cy="544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I’d like to introduce general kinds of traditional Korean food. This picture shows typical main dishes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and side dishes.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Wow! There are so many different kinds of food!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Yes. As you can see, Koreans enjoy different cooking styles.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Wow! This is quite a spread. What is the main dish?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The staple food of Koreans is </a:t>
            </a:r>
            <a:r>
              <a:rPr lang="en-US" altLang="ko-KR" sz="1800" b="0" i="1" u="none" strike="noStrike" baseline="0" dirty="0"/>
              <a:t>bap</a:t>
            </a:r>
            <a:r>
              <a:rPr lang="en-US" altLang="ko-KR" sz="1800" b="0" i="0" u="none" strike="noStrike" baseline="0" dirty="0"/>
              <a:t>, steamed rice. It may also include some other grains.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 see. Hmm... isn’t this </a:t>
            </a:r>
            <a:r>
              <a:rPr lang="en-US" altLang="ko-KR" sz="1800" b="0" i="1" u="none" strike="noStrike" baseline="0" dirty="0"/>
              <a:t>kimchi</a:t>
            </a:r>
            <a:r>
              <a:rPr lang="en-US" altLang="ko-KR" sz="1800" b="0" i="0" u="none" strike="noStrike" baseline="0" dirty="0"/>
              <a:t>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Yes, it is. </a:t>
            </a:r>
            <a:r>
              <a:rPr lang="en-US" altLang="ko-KR" sz="1800" b="0" i="1" u="none" strike="noStrike" baseline="0" dirty="0"/>
              <a:t>Kimchi </a:t>
            </a:r>
            <a:r>
              <a:rPr lang="en-US" altLang="ko-KR" sz="1800" b="0" i="0" u="none" strike="noStrike" baseline="0" dirty="0"/>
              <a:t>is fermented vegetables seasoned with red pepper, garlic, green onion, and salt-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800" b="0" i="0" u="none" strike="noStrike" baseline="0" dirty="0"/>
              <a:t>fermented seafood.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How does it taste? Is it spicy?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Yes. I’m afraid that a lot of people from other countries only think of </a:t>
            </a:r>
            <a:r>
              <a:rPr lang="en-US" altLang="ko-KR" sz="1800" b="0" i="1" u="none" strike="noStrike" baseline="0" dirty="0"/>
              <a:t>kimchi </a:t>
            </a:r>
            <a:r>
              <a:rPr lang="en-US" altLang="ko-KR" sz="1800" b="0" i="0" u="none" strike="noStrike" baseline="0" dirty="0"/>
              <a:t>as spicy food. Actually, 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it has a lot of vitamins and fiber.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Oh, so that’s why </a:t>
            </a:r>
            <a:r>
              <a:rPr lang="en-US" altLang="ko-KR" sz="1800" b="0" i="1" u="none" strike="noStrike" baseline="0" dirty="0"/>
              <a:t>kimchi </a:t>
            </a:r>
            <a:r>
              <a:rPr lang="en-US" altLang="ko-KR" sz="1800" b="0" i="0" u="none" strike="noStrike" baseline="0" dirty="0"/>
              <a:t>is called a health food.</a:t>
            </a:r>
            <a:endParaRPr lang="ko-KR" altLang="en-US" sz="24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6L2_194p_Situation 1_A">
            <a:hlinkClick r:id="" action="ppaction://media"/>
            <a:extLst>
              <a:ext uri="{FF2B5EF4-FFF2-40B4-BE49-F238E27FC236}">
                <a16:creationId xmlns:a16="http://schemas.microsoft.com/office/drawing/2014/main" id="{3F1413D9-0F6E-4C7F-9132-021E8C5BE4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581917"/>
            <a:ext cx="11144250" cy="5502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I’m getting kind of hungry.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Then, I’d recommend </a:t>
            </a:r>
            <a:r>
              <a:rPr lang="en-US" altLang="ko-KR" sz="1800" b="0" i="1" u="none" strike="noStrike" baseline="0" dirty="0"/>
              <a:t>bibimbap</a:t>
            </a:r>
            <a:r>
              <a:rPr lang="en-US" altLang="ko-KR" sz="1800" b="0" i="0" u="none" strike="noStrike" baseline="0" dirty="0"/>
              <a:t>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What is </a:t>
            </a:r>
            <a:r>
              <a:rPr lang="en-US" altLang="ko-KR" sz="1800" b="0" i="1" u="none" strike="noStrike" baseline="0" dirty="0"/>
              <a:t>bibimbap</a:t>
            </a:r>
            <a:r>
              <a:rPr lang="en-US" altLang="ko-KR" sz="1800" b="0" i="0" u="none" strike="noStrike" baseline="0" dirty="0"/>
              <a:t>?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1" u="none" strike="noStrike" baseline="0" dirty="0"/>
              <a:t>Bibimbap </a:t>
            </a:r>
            <a:r>
              <a:rPr lang="en-US" altLang="ko-KR" sz="1800" b="0" i="0" u="none" strike="noStrike" baseline="0" dirty="0"/>
              <a:t>is a bowl of rice mixed with meat and vegetables.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Oh, I think I had </a:t>
            </a:r>
            <a:r>
              <a:rPr lang="en-US" altLang="ko-KR" sz="1800" b="0" i="1" u="none" strike="noStrike" baseline="0" dirty="0"/>
              <a:t>bibimbap </a:t>
            </a:r>
            <a:r>
              <a:rPr lang="en-US" altLang="ko-KR" sz="1800" b="0" i="0" u="none" strike="noStrike" baseline="0" dirty="0"/>
              <a:t>on my flight to Korea.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You probably did. </a:t>
            </a:r>
            <a:r>
              <a:rPr lang="en-US" altLang="ko-KR" sz="1800" b="0" i="1" u="none" strike="noStrike" baseline="0" dirty="0"/>
              <a:t>Bibimbap </a:t>
            </a:r>
            <a:r>
              <a:rPr lang="en-US" altLang="ko-KR" sz="1800" b="0" i="0" u="none" strike="noStrike" baseline="0" dirty="0"/>
              <a:t>is one of the most popular in-flight meals. Even some Hollywood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celebrities have tried</a:t>
            </a:r>
            <a:r>
              <a:rPr lang="en-US" altLang="ko-KR" dirty="0"/>
              <a:t> </a:t>
            </a:r>
            <a:r>
              <a:rPr lang="en-US" altLang="ko-KR" sz="1800" b="0" i="0" u="none" strike="noStrike" baseline="0" dirty="0"/>
              <a:t>it for their health.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Maybe it’s popular because it’s nutritious.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You’re right. It’s made with different vegetables, beef, eggs, or seafood. It also has some red pepper </a:t>
            </a:r>
          </a:p>
          <a:p>
            <a:pPr algn="l">
              <a:lnSpc>
                <a:spcPct val="180000"/>
              </a:lnSpc>
            </a:pPr>
            <a:r>
              <a:rPr lang="en-US" altLang="ko-KR" dirty="0"/>
              <a:t>     </a:t>
            </a:r>
            <a:r>
              <a:rPr lang="en-US" altLang="ko-KR" sz="1800" b="0" i="0" u="none" strike="noStrike" baseline="0" dirty="0"/>
              <a:t>paste and sesame oil or soy sauce.</a:t>
            </a:r>
          </a:p>
          <a:p>
            <a:pPr algn="l">
              <a:lnSpc>
                <a:spcPct val="18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That sounds really good. It’s making me hungry.</a:t>
            </a:r>
            <a:endParaRPr lang="en-US" altLang="ko-KR" u="sng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Write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6L2_194p_Situation 1_B">
            <a:hlinkClick r:id="" action="ppaction://media"/>
            <a:extLst>
              <a:ext uri="{FF2B5EF4-FFF2-40B4-BE49-F238E27FC236}">
                <a16:creationId xmlns:a16="http://schemas.microsoft.com/office/drawing/2014/main" id="{328541A5-3245-43CF-A5A6-AA6476FF06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p.192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7A84705E-AE32-47BD-B7D2-F721E50596A6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D4413FB-587D-4742-83BE-425B653A8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175" y="779800"/>
            <a:ext cx="9929649" cy="5298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77C22FA6-49B5-4073-B670-DEC6047DC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856" y="792057"/>
            <a:ext cx="8852037" cy="527388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120444A1-E605-4949-BBDF-0CD76A513823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DBF47F9A-C2FA-4564-9CD3-A7960767E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325" y="1675157"/>
            <a:ext cx="10503349" cy="350768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651608" y="219244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04DD9443-BA65-40C3-89CB-A55E75DF5EE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1E3A19A7-A239-45B8-907B-1D3D6613E5AE}"/>
              </a:ext>
            </a:extLst>
          </p:cNvPr>
          <p:cNvGrpSpPr/>
          <p:nvPr/>
        </p:nvGrpSpPr>
        <p:grpSpPr>
          <a:xfrm>
            <a:off x="10459491" y="2727543"/>
            <a:ext cx="459096" cy="2108588"/>
            <a:chOff x="10459491" y="2727543"/>
            <a:chExt cx="459096" cy="2108588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86C24659-F879-44FA-A456-569DF241E650}"/>
                </a:ext>
              </a:extLst>
            </p:cNvPr>
            <p:cNvGrpSpPr/>
            <p:nvPr/>
          </p:nvGrpSpPr>
          <p:grpSpPr>
            <a:xfrm>
              <a:off x="10469492" y="2727543"/>
              <a:ext cx="449095" cy="1722843"/>
              <a:chOff x="10469492" y="2727543"/>
              <a:chExt cx="449095" cy="1722843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B33F975A-4096-4134-87C9-5E1D42B95243}"/>
                  </a:ext>
                </a:extLst>
              </p:cNvPr>
              <p:cNvSpPr txBox="1"/>
              <p:nvPr/>
            </p:nvSpPr>
            <p:spPr>
              <a:xfrm>
                <a:off x="10469492" y="3607202"/>
                <a:ext cx="4490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b="1" i="0" u="none" strike="noStrike" baseline="0" dirty="0">
                    <a:solidFill>
                      <a:srgbClr val="FF0000"/>
                    </a:solidFill>
                    <a:latin typeface="NanumSquareOTFL"/>
                  </a:rPr>
                  <a:t>ⓑ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7F9216F-6366-498F-9B9E-6DF5FEC420C3}"/>
                  </a:ext>
                </a:extLst>
              </p:cNvPr>
              <p:cNvSpPr txBox="1"/>
              <p:nvPr/>
            </p:nvSpPr>
            <p:spPr>
              <a:xfrm>
                <a:off x="10469494" y="2727543"/>
                <a:ext cx="4490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b="1" i="0" u="none" strike="noStrike" baseline="0" dirty="0">
                    <a:solidFill>
                      <a:srgbClr val="FF0000"/>
                    </a:solidFill>
                    <a:latin typeface="NanumSquareOTFL"/>
                  </a:rPr>
                  <a:t>ⓒ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D90DA5B-47B4-4301-A070-ED284BCFF909}"/>
                  </a:ext>
                </a:extLst>
              </p:cNvPr>
              <p:cNvSpPr txBox="1"/>
              <p:nvPr/>
            </p:nvSpPr>
            <p:spPr>
              <a:xfrm>
                <a:off x="10469493" y="3164128"/>
                <a:ext cx="4490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b="1" i="0" u="none" strike="noStrike" baseline="0" dirty="0">
                    <a:solidFill>
                      <a:srgbClr val="FF0000"/>
                    </a:solidFill>
                    <a:latin typeface="NanumSquareOTFL"/>
                  </a:rPr>
                  <a:t>ⓐ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0D8E8DB-E13B-41C4-AC2E-046C224BF638}"/>
                  </a:ext>
                </a:extLst>
              </p:cNvPr>
              <p:cNvSpPr txBox="1"/>
              <p:nvPr/>
            </p:nvSpPr>
            <p:spPr>
              <a:xfrm>
                <a:off x="10469493" y="4050276"/>
                <a:ext cx="44909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ko-KR" altLang="en-US" sz="2000" b="1" i="0" u="none" strike="noStrike" baseline="0" dirty="0">
                    <a:solidFill>
                      <a:srgbClr val="FF0000"/>
                    </a:solidFill>
                    <a:latin typeface="NanumSquareOTFL"/>
                  </a:rPr>
                  <a:t>ⓓ</a:t>
                </a:r>
                <a:endParaRPr lang="ko-KR" altLang="en-US" sz="20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B32518D-F709-44D6-9D22-B98C956AFDA2}"/>
                </a:ext>
              </a:extLst>
            </p:cNvPr>
            <p:cNvSpPr txBox="1"/>
            <p:nvPr/>
          </p:nvSpPr>
          <p:spPr>
            <a:xfrm>
              <a:off x="10459491" y="4436021"/>
              <a:ext cx="4490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ⓔ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11" name="그림 10">
            <a:extLst>
              <a:ext uri="{FF2B5EF4-FFF2-40B4-BE49-F238E27FC236}">
                <a16:creationId xmlns:a16="http://schemas.microsoft.com/office/drawing/2014/main" id="{2995CE99-561A-43C4-B232-BE2B607CD3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486" y="5116113"/>
            <a:ext cx="4122238" cy="101006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D03B9EE0-1D10-4484-BC52-55FDA54E46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0779" y="5119992"/>
            <a:ext cx="2765806" cy="100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1627D5C-0D46-474A-AEE1-F6D53761B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104" y="1549364"/>
            <a:ext cx="10919791" cy="375927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603343" y="215326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93A8186E-4092-4365-8273-B7FC2B952E88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EAC470E2-4E9C-4F3C-AAD4-464F7ABDE5DB}"/>
              </a:ext>
            </a:extLst>
          </p:cNvPr>
          <p:cNvGrpSpPr/>
          <p:nvPr/>
        </p:nvGrpSpPr>
        <p:grpSpPr>
          <a:xfrm>
            <a:off x="2299900" y="3391929"/>
            <a:ext cx="9122645" cy="1183573"/>
            <a:chOff x="2299900" y="3391929"/>
            <a:chExt cx="9122645" cy="1183573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2ABDCCC-0FA3-4B1D-AF3E-BA9F523C864D}"/>
                </a:ext>
              </a:extLst>
            </p:cNvPr>
            <p:cNvSpPr txBox="1"/>
            <p:nvPr/>
          </p:nvSpPr>
          <p:spPr>
            <a:xfrm>
              <a:off x="2299900" y="3391929"/>
              <a:ext cx="1814899" cy="371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en-US" altLang="ko-KR" b="1" i="1" dirty="0" err="1">
                  <a:solidFill>
                    <a:srgbClr val="FF0000"/>
                  </a:solidFill>
                </a:rPr>
                <a:t>samgyetang</a:t>
              </a:r>
              <a:endParaRPr lang="en-US" altLang="ko-KR" sz="24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CD319C5-8429-414F-A521-6029818BFE3D}"/>
                </a:ext>
              </a:extLst>
            </p:cNvPr>
            <p:cNvSpPr txBox="1"/>
            <p:nvPr/>
          </p:nvSpPr>
          <p:spPr>
            <a:xfrm>
              <a:off x="9028996" y="3698339"/>
              <a:ext cx="2393549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700" b="1" dirty="0">
                  <a:solidFill>
                    <a:srgbClr val="FF0000"/>
                  </a:solidFill>
                </a:rPr>
                <a:t>chicken soup stuffed </a:t>
              </a:r>
            </a:p>
            <a:p>
              <a:r>
                <a:rPr lang="en-US" altLang="ko-KR" sz="1700" b="1" dirty="0">
                  <a:solidFill>
                    <a:srgbClr val="FF0000"/>
                  </a:solidFill>
                </a:rPr>
                <a:t>with ginseng, jujubes,</a:t>
              </a:r>
            </a:p>
            <a:p>
              <a:r>
                <a:rPr lang="en-US" altLang="ko-KR" sz="1700" b="1" dirty="0">
                  <a:solidFill>
                    <a:srgbClr val="FF0000"/>
                  </a:solidFill>
                </a:rPr>
                <a:t>garlic, etc.</a:t>
              </a:r>
            </a:p>
          </p:txBody>
        </p: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AAB61F61-72D0-4A3E-9BA6-D5C336E372AA}"/>
              </a:ext>
            </a:extLst>
          </p:cNvPr>
          <p:cNvSpPr/>
          <p:nvPr/>
        </p:nvSpPr>
        <p:spPr>
          <a:xfrm>
            <a:off x="10976610" y="3967420"/>
            <a:ext cx="68580" cy="45719"/>
          </a:xfrm>
          <a:prstGeom prst="rect">
            <a:avLst/>
          </a:prstGeom>
          <a:solidFill>
            <a:srgbClr val="FBC2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5B8D23C-22BE-48EB-9A75-D1146BFDC9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87" b="3298"/>
          <a:stretch/>
        </p:blipFill>
        <p:spPr>
          <a:xfrm>
            <a:off x="1961567" y="752433"/>
            <a:ext cx="8293580" cy="554507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p.194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About Traditional Korean Food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347623" y="1061728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185758" y="106868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7F059F3-1DED-48BE-AF41-F0F56CAC46FC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5" name="P6L2_194p_Situation 1_A">
            <a:hlinkClick r:id="" action="ppaction://media"/>
            <a:extLst>
              <a:ext uri="{FF2B5EF4-FFF2-40B4-BE49-F238E27FC236}">
                <a16:creationId xmlns:a16="http://schemas.microsoft.com/office/drawing/2014/main" id="{8C127EFF-8E92-4B8E-98EA-DCC9E341EC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22048" y="1001340"/>
            <a:ext cx="475200" cy="475200"/>
          </a:xfrm>
          <a:prstGeom prst="rect">
            <a:avLst/>
          </a:prstGeom>
        </p:spPr>
      </p:pic>
      <p:grpSp>
        <p:nvGrpSpPr>
          <p:cNvPr id="11" name="그룹 10">
            <a:extLst>
              <a:ext uri="{FF2B5EF4-FFF2-40B4-BE49-F238E27FC236}">
                <a16:creationId xmlns:a16="http://schemas.microsoft.com/office/drawing/2014/main" id="{0FB56D0C-4D14-46F9-829E-217A808D9266}"/>
              </a:ext>
            </a:extLst>
          </p:cNvPr>
          <p:cNvGrpSpPr/>
          <p:nvPr/>
        </p:nvGrpSpPr>
        <p:grpSpPr>
          <a:xfrm>
            <a:off x="3076831" y="2117125"/>
            <a:ext cx="7395761" cy="3571195"/>
            <a:chOff x="3076831" y="2117125"/>
            <a:chExt cx="7395761" cy="357119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00615BC-BA5E-42A4-9AB4-764107B3D6CC}"/>
                </a:ext>
              </a:extLst>
            </p:cNvPr>
            <p:cNvSpPr txBox="1"/>
            <p:nvPr/>
          </p:nvSpPr>
          <p:spPr>
            <a:xfrm>
              <a:off x="3076831" y="5349766"/>
              <a:ext cx="25267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steamed rice or grains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EEB5FBD-3F42-4A4B-A9F8-520D79EF48BA}"/>
                </a:ext>
              </a:extLst>
            </p:cNvPr>
            <p:cNvSpPr txBox="1"/>
            <p:nvPr/>
          </p:nvSpPr>
          <p:spPr>
            <a:xfrm>
              <a:off x="8038310" y="2117125"/>
              <a:ext cx="243428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</a:rPr>
                <a:t>fermented vegetables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A82270A-B402-4E92-8BB4-F2C53ADB2B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928" y="1091331"/>
            <a:ext cx="10522144" cy="487882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035539" y="159229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70967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•staple: </a:t>
            </a:r>
            <a:r>
              <a:rPr lang="ko-KR" altLang="en-US" sz="1200" dirty="0">
                <a:solidFill>
                  <a:schemeClr val="bg1"/>
                </a:solidFill>
              </a:rPr>
              <a:t>주된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주요한 </a:t>
            </a:r>
            <a:r>
              <a:rPr lang="en-US" altLang="ko-KR" sz="1200" dirty="0">
                <a:solidFill>
                  <a:schemeClr val="bg1"/>
                </a:solidFill>
              </a:rPr>
              <a:t>•fermented: </a:t>
            </a:r>
            <a:r>
              <a:rPr lang="ko-KR" altLang="en-US" sz="1200" dirty="0">
                <a:solidFill>
                  <a:schemeClr val="bg1"/>
                </a:solidFill>
              </a:rPr>
              <a:t>발효된 </a:t>
            </a:r>
            <a:r>
              <a:rPr lang="en-US" altLang="ko-KR" sz="1200" dirty="0">
                <a:solidFill>
                  <a:schemeClr val="bg1"/>
                </a:solidFill>
              </a:rPr>
              <a:t>•fiber: </a:t>
            </a:r>
            <a:r>
              <a:rPr lang="ko-KR" altLang="en-US" sz="1200" dirty="0">
                <a:solidFill>
                  <a:schemeClr val="bg1"/>
                </a:solidFill>
              </a:rPr>
              <a:t>섬유질 </a:t>
            </a:r>
            <a:r>
              <a:rPr lang="en-US" altLang="ko-KR" sz="1200" dirty="0">
                <a:solidFill>
                  <a:schemeClr val="bg1"/>
                </a:solidFill>
              </a:rPr>
              <a:t>•braised: </a:t>
            </a:r>
            <a:r>
              <a:rPr lang="ko-KR" altLang="en-US" sz="1200" dirty="0">
                <a:solidFill>
                  <a:schemeClr val="bg1"/>
                </a:solidFill>
              </a:rPr>
              <a:t>푹 삶은 </a:t>
            </a:r>
            <a:r>
              <a:rPr lang="en-US" altLang="ko-KR" sz="1200" dirty="0">
                <a:solidFill>
                  <a:schemeClr val="bg1"/>
                </a:solidFill>
              </a:rPr>
              <a:t>•nutritious: </a:t>
            </a:r>
            <a:r>
              <a:rPr lang="ko-KR" altLang="en-US" sz="1200" dirty="0">
                <a:solidFill>
                  <a:schemeClr val="bg1"/>
                </a:solidFill>
              </a:rPr>
              <a:t>영양가가 높은</a:t>
            </a: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2D238E42-4D1E-42B3-A882-62C6E8AB5621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B8901468-0E86-481E-9A77-C1956973B9DC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About Traditional Korean Food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5B6567E6-E224-4D81-8190-D1DBFC5CF280}"/>
              </a:ext>
            </a:extLst>
          </p:cNvPr>
          <p:cNvGrpSpPr/>
          <p:nvPr/>
        </p:nvGrpSpPr>
        <p:grpSpPr>
          <a:xfrm>
            <a:off x="3128034" y="2627541"/>
            <a:ext cx="4650040" cy="2091482"/>
            <a:chOff x="3128034" y="2627541"/>
            <a:chExt cx="4650040" cy="209148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6745297-FED8-4649-B992-7BC1AA196A79}"/>
                </a:ext>
              </a:extLst>
            </p:cNvPr>
            <p:cNvSpPr txBox="1"/>
            <p:nvPr/>
          </p:nvSpPr>
          <p:spPr>
            <a:xfrm>
              <a:off x="4914708" y="2627541"/>
              <a:ext cx="26349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meat and vegetables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5E14378-4DBC-4624-A267-3F7B9628A907}"/>
                </a:ext>
              </a:extLst>
            </p:cNvPr>
            <p:cNvSpPr txBox="1"/>
            <p:nvPr/>
          </p:nvSpPr>
          <p:spPr>
            <a:xfrm>
              <a:off x="3128034" y="3318317"/>
              <a:ext cx="2421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nutritious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92BE73E-5BDF-43E2-AE93-AB5EAE7C5D0D}"/>
                </a:ext>
              </a:extLst>
            </p:cNvPr>
            <p:cNvSpPr txBox="1"/>
            <p:nvPr/>
          </p:nvSpPr>
          <p:spPr>
            <a:xfrm>
              <a:off x="5356150" y="3977841"/>
              <a:ext cx="2421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eggs, or seafood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23DE529-48CA-4DB1-903F-4CC8D990C165}"/>
                </a:ext>
              </a:extLst>
            </p:cNvPr>
            <p:cNvSpPr txBox="1"/>
            <p:nvPr/>
          </p:nvSpPr>
          <p:spPr>
            <a:xfrm>
              <a:off x="3827316" y="4349691"/>
              <a:ext cx="2421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800" b="1" i="0" u="none" strike="noStrike" baseline="0" dirty="0">
                  <a:solidFill>
                    <a:srgbClr val="FF0000"/>
                  </a:solidFill>
                </a:rPr>
                <a:t>red pepper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9" name="TextBox 18">
            <a:hlinkClick r:id="rId5" action="ppaction://hlinksldjump"/>
            <a:extLst>
              <a:ext uri="{FF2B5EF4-FFF2-40B4-BE49-F238E27FC236}">
                <a16:creationId xmlns:a16="http://schemas.microsoft.com/office/drawing/2014/main" id="{7E13D62D-5295-42B7-ABAB-72D08F46BEDE}"/>
              </a:ext>
            </a:extLst>
          </p:cNvPr>
          <p:cNvSpPr txBox="1"/>
          <p:nvPr/>
        </p:nvSpPr>
        <p:spPr>
          <a:xfrm>
            <a:off x="9128228" y="1592295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pic>
        <p:nvPicPr>
          <p:cNvPr id="14" name="P6L2_194p_Situation 1_B">
            <a:hlinkClick r:id="" action="ppaction://media"/>
            <a:extLst>
              <a:ext uri="{FF2B5EF4-FFF2-40B4-BE49-F238E27FC236}">
                <a16:creationId xmlns:a16="http://schemas.microsoft.com/office/drawing/2014/main" id="{CBC7BE8D-5436-4E5E-B30D-9AA76E979B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71360" y="1525620"/>
            <a:ext cx="475200" cy="47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667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9B577058-4B55-4050-8582-449339921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7795" y="2350212"/>
            <a:ext cx="6214937" cy="2884603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C3E46E7-5488-45A7-999A-3F44B0DDD6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1172"/>
          <a:stretch/>
        </p:blipFill>
        <p:spPr>
          <a:xfrm>
            <a:off x="1894156" y="727719"/>
            <a:ext cx="7351292" cy="1639273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57EF2942-FEE8-492E-9FF9-98D727B6CA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73" t="29290" r="1325" b="-329"/>
          <a:stretch/>
        </p:blipFill>
        <p:spPr>
          <a:xfrm>
            <a:off x="29269" y="2398751"/>
            <a:ext cx="5983342" cy="355743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84978" y="102426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8834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•confectionery: </a:t>
            </a:r>
            <a:r>
              <a:rPr lang="ko-KR" altLang="en-US" sz="1200" dirty="0">
                <a:solidFill>
                  <a:schemeClr val="bg1"/>
                </a:solidFill>
              </a:rPr>
              <a:t>과자류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단 음식 </a:t>
            </a:r>
            <a:r>
              <a:rPr lang="en-US" altLang="ko-KR" sz="1200" dirty="0">
                <a:solidFill>
                  <a:schemeClr val="bg1"/>
                </a:solidFill>
              </a:rPr>
              <a:t>•chewy: </a:t>
            </a:r>
            <a:r>
              <a:rPr lang="ko-KR" altLang="en-US" sz="1200" dirty="0">
                <a:solidFill>
                  <a:schemeClr val="bg1"/>
                </a:solidFill>
              </a:rPr>
              <a:t>꼭꼭 씹어 먹어야 하는 </a:t>
            </a:r>
            <a:r>
              <a:rPr lang="en-US" altLang="ko-KR" sz="1200" dirty="0">
                <a:solidFill>
                  <a:schemeClr val="bg1"/>
                </a:solidFill>
              </a:rPr>
              <a:t>•cinnamon: </a:t>
            </a:r>
            <a:r>
              <a:rPr lang="ko-KR" altLang="en-US" sz="1200" dirty="0">
                <a:solidFill>
                  <a:schemeClr val="bg1"/>
                </a:solidFill>
              </a:rPr>
              <a:t>계피 </a:t>
            </a:r>
            <a:r>
              <a:rPr lang="en-US" altLang="ko-KR" sz="1200" dirty="0">
                <a:solidFill>
                  <a:schemeClr val="bg1"/>
                </a:solidFill>
              </a:rPr>
              <a:t>•ginger: </a:t>
            </a:r>
            <a:r>
              <a:rPr lang="ko-KR" altLang="en-US" sz="1200" dirty="0">
                <a:solidFill>
                  <a:schemeClr val="bg1"/>
                </a:solidFill>
              </a:rPr>
              <a:t>생강 </a:t>
            </a:r>
            <a:r>
              <a:rPr lang="en-US" altLang="ko-KR" sz="1200" dirty="0">
                <a:solidFill>
                  <a:schemeClr val="bg1"/>
                </a:solidFill>
              </a:rPr>
              <a:t>•persimmon: </a:t>
            </a:r>
            <a:r>
              <a:rPr lang="ko-KR" altLang="en-US" sz="1200" dirty="0">
                <a:solidFill>
                  <a:schemeClr val="bg1"/>
                </a:solidFill>
              </a:rPr>
              <a:t>감</a:t>
            </a: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9762E91C-3B56-44AF-BD4A-3A4A98A909DE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038DAB42-DEB6-492F-8036-EBC22F3B7640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About Traditional Korean Desserts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6B62F9B8-C138-4924-8514-58DA5EBDD2F0}"/>
              </a:ext>
            </a:extLst>
          </p:cNvPr>
          <p:cNvGrpSpPr/>
          <p:nvPr/>
        </p:nvGrpSpPr>
        <p:grpSpPr>
          <a:xfrm>
            <a:off x="3032426" y="2561920"/>
            <a:ext cx="4778074" cy="2533886"/>
            <a:chOff x="3032426" y="2561920"/>
            <a:chExt cx="4778074" cy="253388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2C28200-347C-4708-A6A4-E91668AE414F}"/>
                </a:ext>
              </a:extLst>
            </p:cNvPr>
            <p:cNvSpPr txBox="1"/>
            <p:nvPr/>
          </p:nvSpPr>
          <p:spPr>
            <a:xfrm>
              <a:off x="3214452" y="2561920"/>
              <a:ext cx="140867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i="0" u="none" strike="noStrike" baseline="0" dirty="0">
                  <a:solidFill>
                    <a:srgbClr val="FF0000"/>
                  </a:solidFill>
                </a:rPr>
                <a:t>rice powder</a:t>
              </a:r>
              <a:endParaRPr lang="ko-KR" altLang="en-US" sz="11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6B8AC33-A982-49CA-B1FB-5FAAC366C6C0}"/>
                </a:ext>
              </a:extLst>
            </p:cNvPr>
            <p:cNvSpPr txBox="1"/>
            <p:nvPr/>
          </p:nvSpPr>
          <p:spPr>
            <a:xfrm>
              <a:off x="3032426" y="2884533"/>
              <a:ext cx="330749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b="1" i="0" u="none" strike="noStrike" baseline="0" dirty="0">
                  <a:solidFill>
                    <a:srgbClr val="FF0000"/>
                  </a:solidFill>
                </a:rPr>
                <a:t>a sweet filling or coating</a:t>
              </a:r>
              <a:endParaRPr lang="ko-KR" altLang="en-US" sz="11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1CBE72A-ABD4-4D75-8938-043707C985F6}"/>
                </a:ext>
              </a:extLst>
            </p:cNvPr>
            <p:cNvSpPr txBox="1"/>
            <p:nvPr/>
          </p:nvSpPr>
          <p:spPr>
            <a:xfrm>
              <a:off x="3639825" y="4926529"/>
              <a:ext cx="2203195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b="1" i="0" u="none" strike="noStrike" baseline="0" dirty="0">
                  <a:solidFill>
                    <a:srgbClr val="FF0000"/>
                  </a:solidFill>
                </a:rPr>
                <a:t>flour with some honey or sugar</a:t>
              </a:r>
              <a:endParaRPr lang="ko-KR" altLang="en-US" sz="11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B397611-2BD2-4965-A5EC-886A383CDBCB}"/>
                </a:ext>
              </a:extLst>
            </p:cNvPr>
            <p:cNvSpPr txBox="1"/>
            <p:nvPr/>
          </p:nvSpPr>
          <p:spPr>
            <a:xfrm>
              <a:off x="6339917" y="3146143"/>
              <a:ext cx="1470583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ko-KR" sz="1100" b="1" i="0" u="none" strike="noStrike" baseline="0" dirty="0">
                  <a:solidFill>
                    <a:srgbClr val="FF0000"/>
                  </a:solidFill>
                </a:rPr>
                <a:t>persimmon punch</a:t>
              </a:r>
              <a:r>
                <a:rPr lang="en-US" altLang="ko-KR" sz="900" b="1" i="0" u="none" strike="noStrike" baseline="0" dirty="0"/>
                <a:t>. I’m</a:t>
              </a:r>
              <a:endParaRPr lang="ko-KR" altLang="en-US" sz="1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196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FBE1950E-5069-4C3A-A62E-A722161F2C6A}"/>
              </a:ext>
            </a:extLst>
          </p:cNvPr>
          <p:cNvSpPr txBox="1">
            <a:spLocks/>
          </p:cNvSpPr>
          <p:nvPr/>
        </p:nvSpPr>
        <p:spPr>
          <a:xfrm>
            <a:off x="48740" y="-74524"/>
            <a:ext cx="9929649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Ⅵ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_Lesson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Traditional Korean Food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89F4CBE-88E7-49BB-9BCD-9D3F3D919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863082"/>
            <a:ext cx="9505950" cy="5131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802</Words>
  <Application>Microsoft Office PowerPoint</Application>
  <PresentationFormat>와이드스크린</PresentationFormat>
  <Paragraphs>117</Paragraphs>
  <Slides>17</Slides>
  <Notes>0</Notes>
  <HiddenSlides>0</HiddenSlides>
  <MMClips>4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24" baseType="lpstr">
      <vt:lpstr>NanumSquareOTFL</vt:lpstr>
      <vt:lpstr>맑은 고딕</vt:lpstr>
      <vt:lpstr>함초롬바탕</vt:lpstr>
      <vt:lpstr>Arial</vt:lpstr>
      <vt:lpstr>Calibri</vt:lpstr>
      <vt:lpstr>Impact</vt:lpstr>
      <vt:lpstr>Office 테마</vt:lpstr>
      <vt:lpstr>Lesson 2 Traditional Korean Food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215</cp:revision>
  <dcterms:created xsi:type="dcterms:W3CDTF">2021-02-16T02:29:27Z</dcterms:created>
  <dcterms:modified xsi:type="dcterms:W3CDTF">2026-08-19T03:03:25Z</dcterms:modified>
</cp:coreProperties>
</file>