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738"/>
    <a:srgbClr val="F4F8D8"/>
    <a:srgbClr val="FEF1D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83858" y="4978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8490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4</a:t>
            </a:r>
            <a:br>
              <a:rPr lang="en-US" altLang="ko-KR" sz="6000" b="1" dirty="0">
                <a:latin typeface="+mj-ea"/>
              </a:rPr>
            </a:br>
            <a:r>
              <a:rPr lang="en-US" altLang="ko-KR" b="1" i="0" u="none" strike="noStrike" baseline="0" dirty="0">
                <a:latin typeface="+mn-lt"/>
              </a:rPr>
              <a:t>Taking Orders and Serving at a Café or Bar</a:t>
            </a:r>
            <a:endParaRPr lang="ko-KR" altLang="en-US" b="1" dirty="0">
              <a:latin typeface="+mn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부제목 2">
            <a:extLst>
              <a:ext uri="{FF2B5EF4-FFF2-40B4-BE49-F238E27FC236}">
                <a16:creationId xmlns:a16="http://schemas.microsoft.com/office/drawing/2014/main" id="{6F865010-D14D-7DF5-DC8A-CE4A924BC8C0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544521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함초롬바탕" panose="02030604000101010101" pitchFamily="18" charset="-127"/>
              </a:rPr>
              <a:t>Ⅳ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Food and Drink Service</a:t>
            </a:r>
            <a:endParaRPr lang="en-US" altLang="ko-KR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266B65-610D-7A09-DD44-7E0986085C58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B5E2FB4E-0BE0-4E67-95B1-66958B2CC8F9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Café or Bar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F331C36-2D6C-4D7A-940A-77B0D635FE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678" y="1261419"/>
            <a:ext cx="10874644" cy="433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B7768EB-858B-4950-A08D-E0A37441F5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76" b="2788"/>
          <a:stretch/>
        </p:blipFill>
        <p:spPr>
          <a:xfrm>
            <a:off x="1435900" y="707585"/>
            <a:ext cx="9320199" cy="560613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571556" y="121743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6A803894-D5B1-4CD4-89FC-CBF0F1E3F8A9}"/>
              </a:ext>
            </a:extLst>
          </p:cNvPr>
          <p:cNvGrpSpPr/>
          <p:nvPr/>
        </p:nvGrpSpPr>
        <p:grpSpPr>
          <a:xfrm>
            <a:off x="602185" y="1465884"/>
            <a:ext cx="6783355" cy="3219385"/>
            <a:chOff x="602185" y="1465884"/>
            <a:chExt cx="6783355" cy="321938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2C3EB0-31D2-4963-A63E-87DB81116C16}"/>
                </a:ext>
              </a:extLst>
            </p:cNvPr>
            <p:cNvSpPr txBox="1"/>
            <p:nvPr/>
          </p:nvSpPr>
          <p:spPr>
            <a:xfrm>
              <a:off x="801233" y="1822947"/>
              <a:ext cx="6584307" cy="286232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A: Good evening. Welcome to </a:t>
              </a:r>
              <a:r>
                <a:rPr lang="en-US" altLang="ko-KR" sz="1200" b="1" i="0" u="none" strike="noStrike" baseline="0" dirty="0" err="1">
                  <a:solidFill>
                    <a:srgbClr val="FF0000"/>
                  </a:solidFill>
                </a:rPr>
                <a:t>Tamna</a:t>
              </a:r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 Bar. Do you have a reservation?</a:t>
              </a:r>
            </a:p>
            <a:p>
              <a:pPr algn="l"/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B: No, I don’t.</a:t>
              </a:r>
            </a:p>
            <a:p>
              <a:pPr algn="l"/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A: May I ask how many are in your party?</a:t>
              </a:r>
            </a:p>
            <a:p>
              <a:pPr algn="l"/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B: There are two of us. Is there seating available?</a:t>
              </a:r>
            </a:p>
            <a:p>
              <a:pPr algn="l"/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A: Yes. Would you like a table or a booth?</a:t>
              </a:r>
            </a:p>
            <a:p>
              <a:pPr algn="l"/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B: We prefer counter seating, if possible.</a:t>
              </a:r>
            </a:p>
            <a:p>
              <a:pPr algn="l"/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A: Okay. Please come this way. Is this all right?</a:t>
              </a:r>
            </a:p>
            <a:p>
              <a:pPr algn="l"/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B: Yes, this is fine. Thank you.</a:t>
              </a:r>
            </a:p>
            <a:p>
              <a:pPr algn="l"/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A: May I take your order?</a:t>
              </a:r>
            </a:p>
            <a:p>
              <a:pPr algn="l"/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B: We’d like to drink wine with some snacks.</a:t>
              </a:r>
            </a:p>
            <a:p>
              <a:pPr algn="l"/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A: Which wine do you like better, red or white?</a:t>
              </a:r>
            </a:p>
            <a:p>
              <a:pPr algn="l"/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B: We like dry white wine better than red wine. And what kind of snacks do you have?</a:t>
              </a:r>
            </a:p>
            <a:p>
              <a:pPr algn="l"/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A: We have fish and chips, hot chicken wings, mashed potatoes, and fried onion rings.</a:t>
              </a:r>
            </a:p>
            <a:p>
              <a:pPr algn="l"/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B: We will take fish and chips and fried onion rings.</a:t>
              </a:r>
            </a:p>
            <a:p>
              <a:pPr algn="l"/>
              <a:r>
                <a:rPr lang="en-US" altLang="ko-KR" sz="1200" b="1" i="0" u="none" strike="noStrike" baseline="0" dirty="0">
                  <a:solidFill>
                    <a:srgbClr val="FF0000"/>
                  </a:solidFill>
                </a:rPr>
                <a:t>A: Good choice! Coming right up.</a:t>
              </a:r>
              <a:endParaRPr lang="ko-KR" altLang="en-US" sz="12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AE512EA-A511-4441-9E5B-E6B50A7B5F06}"/>
                </a:ext>
              </a:extLst>
            </p:cNvPr>
            <p:cNvSpPr txBox="1"/>
            <p:nvPr/>
          </p:nvSpPr>
          <p:spPr>
            <a:xfrm>
              <a:off x="602185" y="1465884"/>
              <a:ext cx="1211827" cy="353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300" b="1" dirty="0">
                  <a:solidFill>
                    <a:srgbClr val="FF0000"/>
                  </a:solidFill>
                </a:rPr>
                <a:t>&lt;</a:t>
              </a:r>
              <a:r>
                <a:rPr lang="ko-KR" altLang="en-US" sz="1300" b="1" dirty="0">
                  <a:solidFill>
                    <a:srgbClr val="FF0000"/>
                  </a:solidFill>
                </a:rPr>
                <a:t>예시 정답</a:t>
              </a:r>
              <a:r>
                <a:rPr lang="en-US" altLang="ko-KR" sz="1300" b="1" dirty="0">
                  <a:solidFill>
                    <a:srgbClr val="FF0000"/>
                  </a:solidFill>
                </a:rPr>
                <a:t>&gt;</a:t>
              </a:r>
            </a:p>
          </p:txBody>
        </p:sp>
      </p:grpSp>
      <p:sp>
        <p:nvSpPr>
          <p:cNvPr id="11" name="제목 1">
            <a:extLst>
              <a:ext uri="{FF2B5EF4-FFF2-40B4-BE49-F238E27FC236}">
                <a16:creationId xmlns:a16="http://schemas.microsoft.com/office/drawing/2014/main" id="{F1A1F7DF-DAED-437A-86E7-EAED6A5EC4CE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Café or Bar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EFD45914-3D14-4D6F-AE66-93F4EE4A01B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Café or Bar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2716E4-9166-45B5-8A87-0ADCF252D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105" y="1902619"/>
            <a:ext cx="10819789" cy="3052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CB012C5C-9414-409A-A96F-152E0624F3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2353" y="1410334"/>
            <a:ext cx="9038688" cy="3718116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5805487" y="2577074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2025841" y="4555029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9770835" y="2144779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587380" y="213903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5892571" y="3263003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6709116" y="325725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8" name="제목 1">
            <a:extLst>
              <a:ext uri="{FF2B5EF4-FFF2-40B4-BE49-F238E27FC236}">
                <a16:creationId xmlns:a16="http://schemas.microsoft.com/office/drawing/2014/main" id="{9F4D2235-FEBA-4B3F-B5A7-6BCE6B15AB7B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Café or Bar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P4L4_141p_Check Up_A1">
            <a:hlinkClick r:id="" action="ppaction://media"/>
            <a:extLst>
              <a:ext uri="{FF2B5EF4-FFF2-40B4-BE49-F238E27FC236}">
                <a16:creationId xmlns:a16="http://schemas.microsoft.com/office/drawing/2014/main" id="{84944D25-09A1-43FD-A4F5-69A9FB3C22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14240" y="2073740"/>
            <a:ext cx="475200" cy="475200"/>
          </a:xfrm>
          <a:prstGeom prst="rect">
            <a:avLst/>
          </a:prstGeom>
        </p:spPr>
      </p:pic>
      <p:pic>
        <p:nvPicPr>
          <p:cNvPr id="21" name="P4L4_141p_Check Up_A2">
            <a:hlinkClick r:id="" action="ppaction://media"/>
            <a:extLst>
              <a:ext uri="{FF2B5EF4-FFF2-40B4-BE49-F238E27FC236}">
                <a16:creationId xmlns:a16="http://schemas.microsoft.com/office/drawing/2014/main" id="{EB9198BF-A15F-45A0-B88D-A4059C2B7E6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325755" y="3134598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12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671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87EC9397-F440-4B46-95EC-FF98670B06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907" y="1303785"/>
            <a:ext cx="10412186" cy="425042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518426" y="131665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2B9CE30-03BB-4CA3-9FFC-FAF073F4865A}"/>
              </a:ext>
            </a:extLst>
          </p:cNvPr>
          <p:cNvGrpSpPr/>
          <p:nvPr/>
        </p:nvGrpSpPr>
        <p:grpSpPr>
          <a:xfrm>
            <a:off x="8661943" y="1758767"/>
            <a:ext cx="376436" cy="2018752"/>
            <a:chOff x="6711173" y="2332532"/>
            <a:chExt cx="376436" cy="201875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6721931" y="3144133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6726613" y="3486495"/>
              <a:ext cx="360996" cy="8647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</a:p>
            <a:p>
              <a:pPr>
                <a:lnSpc>
                  <a:spcPct val="120000"/>
                </a:lnSpc>
              </a:pPr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6730369" y="2724361"/>
              <a:ext cx="3225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6711173" y="2332532"/>
              <a:ext cx="34015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e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1A43AADF-E479-4A9B-AFD6-452152FF2583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Café or Bar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70A63FA3-BC47-4FFB-A49A-A082FD2358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717" y="1777151"/>
            <a:ext cx="10877550" cy="332422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883972" y="186485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73293A7E-EF98-45F9-9FD7-C3445C25801A}"/>
              </a:ext>
            </a:extLst>
          </p:cNvPr>
          <p:cNvGrpSpPr/>
          <p:nvPr/>
        </p:nvGrpSpPr>
        <p:grpSpPr>
          <a:xfrm>
            <a:off x="2549873" y="2473832"/>
            <a:ext cx="4651148" cy="1200330"/>
            <a:chOff x="2549873" y="2473832"/>
            <a:chExt cx="4651148" cy="120033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25484FB-C401-4206-9D44-9317495B0613}"/>
                </a:ext>
              </a:extLst>
            </p:cNvPr>
            <p:cNvSpPr txBox="1"/>
            <p:nvPr/>
          </p:nvSpPr>
          <p:spPr>
            <a:xfrm>
              <a:off x="5049034" y="2473832"/>
              <a:ext cx="21519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</a:rPr>
                <a:t>get</a:t>
              </a:r>
              <a:endParaRPr lang="ko-KR" altLang="en-US" sz="3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DE00958-3631-4326-B4C8-6160616F3AD3}"/>
                </a:ext>
              </a:extLst>
            </p:cNvPr>
            <p:cNvSpPr txBox="1"/>
            <p:nvPr/>
          </p:nvSpPr>
          <p:spPr>
            <a:xfrm>
              <a:off x="3483925" y="3274052"/>
              <a:ext cx="27830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</a:rPr>
                <a:t>like</a:t>
              </a:r>
              <a:endParaRPr lang="ko-KR" altLang="en-US" sz="3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D152EE7-6799-43D0-9558-55BDDF05DF23}"/>
                </a:ext>
              </a:extLst>
            </p:cNvPr>
            <p:cNvSpPr txBox="1"/>
            <p:nvPr/>
          </p:nvSpPr>
          <p:spPr>
            <a:xfrm>
              <a:off x="2549873" y="2873942"/>
              <a:ext cx="21519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</a:rPr>
                <a:t>have</a:t>
              </a:r>
              <a:endParaRPr lang="ko-KR" altLang="en-US" sz="3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3" name="제목 1">
            <a:extLst>
              <a:ext uri="{FF2B5EF4-FFF2-40B4-BE49-F238E27FC236}">
                <a16:creationId xmlns:a16="http://schemas.microsoft.com/office/drawing/2014/main" id="{2CE1C4DC-1624-4266-9A93-1DDCB9C698E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Café or Bar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606631"/>
            <a:ext cx="11273388" cy="5535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M: </a:t>
            </a:r>
            <a:r>
              <a:rPr lang="en-US" altLang="ko-KR" sz="1700" b="0" i="0" u="none" strike="noStrike" baseline="0" dirty="0"/>
              <a:t>Good morning! Welcome to Hazel Café. What can I get for you today?</a:t>
            </a:r>
          </a:p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W: </a:t>
            </a:r>
            <a:r>
              <a:rPr lang="en-US" altLang="ko-KR" sz="1700" b="0" i="0" u="none" strike="noStrike" baseline="0" dirty="0"/>
              <a:t>Hi, I’ll have an iced Americano, in a large size, please.</a:t>
            </a:r>
          </a:p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M: </a:t>
            </a:r>
            <a:r>
              <a:rPr lang="en-US" altLang="ko-KR" sz="1700" b="0" i="0" u="none" strike="noStrike" baseline="0" dirty="0"/>
              <a:t>Sure. Would you like any additional flavors or toppings with that?</a:t>
            </a:r>
          </a:p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W: </a:t>
            </a:r>
            <a:r>
              <a:rPr lang="en-US" altLang="ko-KR" sz="1700" b="0" i="0" u="none" strike="noStrike" baseline="0" dirty="0"/>
              <a:t>I’d like to add an extra shot to my iced coffee, please.</a:t>
            </a:r>
          </a:p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M: </a:t>
            </a:r>
            <a:r>
              <a:rPr lang="en-US" altLang="ko-KR" sz="1700" b="0" i="0" u="none" strike="noStrike" baseline="0" dirty="0"/>
              <a:t>All right. One large iced Americano with an extra shot. Anything else?</a:t>
            </a:r>
          </a:p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W: </a:t>
            </a:r>
            <a:r>
              <a:rPr lang="en-US" altLang="ko-KR" sz="1700" b="0" i="0" u="none" strike="noStrike" baseline="0" dirty="0"/>
              <a:t>Yes, I’d also like a slice of cheesecake.</a:t>
            </a:r>
          </a:p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M: </a:t>
            </a:r>
            <a:r>
              <a:rPr lang="en-US" altLang="ko-KR" sz="1700" b="0" i="0" u="none" strike="noStrike" baseline="0" dirty="0"/>
              <a:t>Great choice! One large iced Americano with an extra shot and one slice of cheesecake. Dine-in or takeout?</a:t>
            </a:r>
          </a:p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W: </a:t>
            </a:r>
            <a:r>
              <a:rPr lang="en-US" altLang="ko-KR" sz="1700" b="0" i="0" u="none" strike="noStrike" baseline="0" dirty="0"/>
              <a:t>Dine-in. How much does that come to?</a:t>
            </a:r>
          </a:p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M: </a:t>
            </a:r>
            <a:r>
              <a:rPr lang="en-US" altLang="ko-KR" sz="1700" b="0" i="0" u="none" strike="noStrike" baseline="0" dirty="0"/>
              <a:t>That comes to $12.</a:t>
            </a:r>
          </a:p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W: </a:t>
            </a:r>
            <a:r>
              <a:rPr lang="en-US" altLang="ko-KR" sz="1700" b="0" i="0" u="none" strike="noStrike" baseline="0" dirty="0"/>
              <a:t>I’ll pay with my credit card. Here you are.</a:t>
            </a:r>
          </a:p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M: </a:t>
            </a:r>
            <a:r>
              <a:rPr lang="en-US" altLang="ko-KR" sz="1700" b="0" i="0" u="none" strike="noStrike" baseline="0" dirty="0"/>
              <a:t>Thanks. Here is your call pager. We will alert you when your order is ready.</a:t>
            </a:r>
          </a:p>
          <a:p>
            <a:pPr algn="l">
              <a:lnSpc>
                <a:spcPct val="150000"/>
              </a:lnSpc>
            </a:pPr>
            <a:r>
              <a:rPr lang="en-US" altLang="ko-KR" sz="1700" b="0" i="0" u="none" strike="noStrike" baseline="0" dirty="0"/>
              <a:t>[</a:t>
            </a:r>
            <a:r>
              <a:rPr lang="en-US" altLang="ko-KR" sz="1700" b="0" i="1" u="none" strike="noStrike" baseline="0" dirty="0"/>
              <a:t>After a while, beeping sound</a:t>
            </a:r>
            <a:r>
              <a:rPr lang="en-US" altLang="ko-KR" sz="1700" b="0" i="0" u="none" strike="noStrike" baseline="0" dirty="0"/>
              <a:t>]</a:t>
            </a:r>
          </a:p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W: </a:t>
            </a:r>
            <a:r>
              <a:rPr lang="en-US" altLang="ko-KR" sz="1700" b="0" i="0" u="none" strike="noStrike" baseline="0" dirty="0"/>
              <a:t>Here is my pager.</a:t>
            </a:r>
          </a:p>
          <a:p>
            <a:pPr algn="l">
              <a:lnSpc>
                <a:spcPct val="150000"/>
              </a:lnSpc>
            </a:pPr>
            <a:r>
              <a:rPr lang="en-US" altLang="ko-KR" sz="1700" b="1" i="0" u="none" strike="noStrike" baseline="0" dirty="0"/>
              <a:t>M: </a:t>
            </a:r>
            <a:r>
              <a:rPr lang="en-US" altLang="ko-KR" sz="1700" b="0" i="0" u="none" strike="noStrike" baseline="0" dirty="0"/>
              <a:t>Thank you. Here is your drink. Enjoy!</a:t>
            </a:r>
            <a:endParaRPr lang="ko-KR" altLang="en-US" sz="1700" dirty="0">
              <a:ea typeface="+mj-ea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4L4_138p_Situation 1_A">
            <a:hlinkClick r:id="" action="ppaction://media"/>
            <a:extLst>
              <a:ext uri="{FF2B5EF4-FFF2-40B4-BE49-F238E27FC236}">
                <a16:creationId xmlns:a16="http://schemas.microsoft.com/office/drawing/2014/main" id="{F2E93174-5056-4389-B8DC-5E579AA9010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9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408926"/>
            <a:ext cx="11273388" cy="5954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Good evening, sir. How many are in your party, sir?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Can we have a table for three?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Yes. Would you like a table or a booth?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We would like a window table.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Okay. Please come this way. [</a:t>
            </a:r>
            <a:r>
              <a:rPr lang="en-US" altLang="ko-KR" sz="1600" b="0" i="1" u="none" strike="noStrike" baseline="0" dirty="0"/>
              <a:t>Pause</a:t>
            </a:r>
            <a:r>
              <a:rPr lang="en-US" altLang="ko-KR" sz="1600" b="0" i="0" u="none" strike="noStrike" baseline="0" dirty="0"/>
              <a:t>] Is this table all right?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Yes, this table is perfect. Thank you.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May I take your order?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Could we have an English menu?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Sure. Here it is.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We’d like to have beer, but we can’t decide. Can you suggest something?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How about </a:t>
            </a:r>
            <a:r>
              <a:rPr lang="en-US" altLang="ko-KR" sz="1600" b="0" i="0" u="none" strike="noStrike" baseline="0" dirty="0" err="1"/>
              <a:t>Jeju</a:t>
            </a:r>
            <a:r>
              <a:rPr lang="en-US" altLang="ko-KR" sz="1600" b="0" i="0" u="none" strike="noStrike" baseline="0" dirty="0"/>
              <a:t> Craft Beer? We have a selection of craft beers from local breweries. However, if you enjoy hoppy </a:t>
            </a:r>
          </a:p>
          <a:p>
            <a:pPr algn="l">
              <a:lnSpc>
                <a:spcPct val="150000"/>
              </a:lnSpc>
            </a:pPr>
            <a:r>
              <a:rPr lang="en-US" altLang="ko-KR" sz="1600" dirty="0"/>
              <a:t>     </a:t>
            </a:r>
            <a:r>
              <a:rPr lang="en-US" altLang="ko-KR" sz="1600" b="0" i="0" u="none" strike="noStrike" baseline="0" dirty="0"/>
              <a:t>and flavorful beers, I can recommend </a:t>
            </a:r>
            <a:r>
              <a:rPr lang="en-US" altLang="ko-KR" sz="1600" b="0" i="0" u="none" strike="noStrike" baseline="0" dirty="0" err="1"/>
              <a:t>Jeju</a:t>
            </a:r>
            <a:r>
              <a:rPr lang="en-US" altLang="ko-KR" sz="1600" b="0" i="0" u="none" strike="noStrike" baseline="0" dirty="0"/>
              <a:t> Craft Beer.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Sounds great. We’ll have a pitcher of that! And what kind of snacks do you have?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We have French fries, chicken wings, spring rolls, and stuffed mushrooms.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M: </a:t>
            </a:r>
            <a:r>
              <a:rPr lang="en-US" altLang="ko-KR" sz="1600" b="0" i="0" u="none" strike="noStrike" baseline="0" dirty="0"/>
              <a:t>We will take French fries and chicken wings, please.</a:t>
            </a:r>
          </a:p>
          <a:p>
            <a:pPr algn="l">
              <a:lnSpc>
                <a:spcPct val="150000"/>
              </a:lnSpc>
            </a:pPr>
            <a:r>
              <a:rPr lang="en-US" altLang="ko-KR" sz="1600" b="1" i="0" u="none" strike="noStrike" baseline="0" dirty="0"/>
              <a:t>W: </a:t>
            </a:r>
            <a:r>
              <a:rPr lang="en-US" altLang="ko-KR" sz="1600" b="0" i="0" u="none" strike="noStrike" baseline="0" dirty="0"/>
              <a:t>Yes. Coming right up, sir.</a:t>
            </a:r>
            <a:endParaRPr lang="en-US" altLang="ko-KR" sz="16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4L4_139p_Situation 2_A">
            <a:hlinkClick r:id="" action="ppaction://media"/>
            <a:extLst>
              <a:ext uri="{FF2B5EF4-FFF2-40B4-BE49-F238E27FC236}">
                <a16:creationId xmlns:a16="http://schemas.microsoft.com/office/drawing/2014/main" id="{D355EA41-BF4A-4DE4-A752-4DD6029641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4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3850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A-1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What would you like to order?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</a:t>
            </a:r>
            <a:r>
              <a:rPr lang="en-US" altLang="ko-KR" sz="2000" b="1" dirty="0"/>
              <a:t> </a:t>
            </a:r>
            <a:r>
              <a:rPr lang="en-US" altLang="ko-KR" sz="2000" b="1" u="sng" dirty="0"/>
              <a:t>                                              </a:t>
            </a:r>
            <a:r>
              <a:rPr lang="en-US" altLang="ko-KR" sz="2000" u="sng" dirty="0"/>
              <a:t>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ⓐ I’m sorry. We don’t have craft beer.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ⓑ I’d like an iced mocha, in a large size, please.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ⓒ Of course. I’ll get you one right away.</a:t>
            </a:r>
            <a:endParaRPr lang="en-US" altLang="ko-KR" sz="2000" b="1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4L4_141p_Check Up_A1">
            <a:hlinkClick r:id="" action="ppaction://media"/>
            <a:extLst>
              <a:ext uri="{FF2B5EF4-FFF2-40B4-BE49-F238E27FC236}">
                <a16:creationId xmlns:a16="http://schemas.microsoft.com/office/drawing/2014/main" id="{661D0713-876B-4CC7-BE06-5AE40B48A8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77E9551D-B5F9-488B-8CC6-CD7BF6D0274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Café or Bar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86C314F-AFD2-4111-8E8D-95F026F0C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0" y="818173"/>
            <a:ext cx="9814560" cy="5221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25263"/>
            <a:ext cx="11144250" cy="4651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Good evening! What can I get you to drink?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I’d like a margarita, please.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Great choice! Would you like it on the rocks or blended?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I’ll have it on the rocks, please.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A margarita on the rocks. Is there anything else to eat along with that?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Yes, I’d like a grilled chicken taco.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Yes, sir. Coming right up!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4L4_141p_Check Up_A2">
            <a:hlinkClick r:id="" action="ppaction://media"/>
            <a:extLst>
              <a:ext uri="{FF2B5EF4-FFF2-40B4-BE49-F238E27FC236}">
                <a16:creationId xmlns:a16="http://schemas.microsoft.com/office/drawing/2014/main" id="{E3E29A0C-D87B-4D1B-BA86-768D41D78F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A16F4973-57EE-43D5-9A32-BCAC88237A0A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Café or Bar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0FDD960F-AB99-4EE5-93AF-DAD1A8A768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929" y="1261654"/>
            <a:ext cx="10632141" cy="433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68C5456-CC5F-41B9-BE24-2655E9ED53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06" y="1572284"/>
            <a:ext cx="10911840" cy="362890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5243448" y="204747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1B7A77C1-CE8D-456C-8822-4626DEDDF070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Café or Bar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268F80C7-DF05-4F5C-B477-2C79546DF892}"/>
              </a:ext>
            </a:extLst>
          </p:cNvPr>
          <p:cNvGrpSpPr/>
          <p:nvPr/>
        </p:nvGrpSpPr>
        <p:grpSpPr>
          <a:xfrm>
            <a:off x="2926080" y="2829261"/>
            <a:ext cx="559398" cy="2073836"/>
            <a:chOff x="2926080" y="2829261"/>
            <a:chExt cx="559398" cy="2073836"/>
          </a:xfrm>
        </p:grpSpPr>
        <p:cxnSp>
          <p:nvCxnSpPr>
            <p:cNvPr id="13" name="직선 연결선 12">
              <a:extLst>
                <a:ext uri="{FF2B5EF4-FFF2-40B4-BE49-F238E27FC236}">
                  <a16:creationId xmlns:a16="http://schemas.microsoft.com/office/drawing/2014/main" id="{DE1FB073-0B14-41F4-A3BA-C346AFC694D3}"/>
                </a:ext>
              </a:extLst>
            </p:cNvPr>
            <p:cNvCxnSpPr/>
            <p:nvPr/>
          </p:nvCxnSpPr>
          <p:spPr>
            <a:xfrm>
              <a:off x="2926080" y="2829261"/>
              <a:ext cx="559398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6" name="직선 연결선 15">
              <a:extLst>
                <a:ext uri="{FF2B5EF4-FFF2-40B4-BE49-F238E27FC236}">
                  <a16:creationId xmlns:a16="http://schemas.microsoft.com/office/drawing/2014/main" id="{D1856E4C-08D2-4B72-82F7-4F531273FA7E}"/>
                </a:ext>
              </a:extLst>
            </p:cNvPr>
            <p:cNvCxnSpPr>
              <a:cxnSpLocks/>
            </p:cNvCxnSpPr>
            <p:nvPr/>
          </p:nvCxnSpPr>
          <p:spPr>
            <a:xfrm>
              <a:off x="2926080" y="3239844"/>
              <a:ext cx="559398" cy="124609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직선 연결선 17">
              <a:extLst>
                <a:ext uri="{FF2B5EF4-FFF2-40B4-BE49-F238E27FC236}">
                  <a16:creationId xmlns:a16="http://schemas.microsoft.com/office/drawing/2014/main" id="{BB188EE5-65FB-48C2-A535-543A78F6EF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26080" y="3239844"/>
              <a:ext cx="559398" cy="41058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760039A9-0B5C-48D6-9D9F-98D7ABC390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26080" y="3673827"/>
              <a:ext cx="559398" cy="41058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E82E5477-7194-4425-9090-672ABCE08259}"/>
                </a:ext>
              </a:extLst>
            </p:cNvPr>
            <p:cNvCxnSpPr>
              <a:cxnSpLocks/>
            </p:cNvCxnSpPr>
            <p:nvPr/>
          </p:nvCxnSpPr>
          <p:spPr>
            <a:xfrm>
              <a:off x="2926080" y="4486788"/>
              <a:ext cx="559398" cy="40973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FC78BC2F-27E2-4728-A7AA-8797CADC640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26080" y="4086884"/>
              <a:ext cx="559398" cy="8162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B892A47-0E46-4319-8293-A23BF8B956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8368" y="1173850"/>
            <a:ext cx="10479812" cy="451029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128274" y="161695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CD75586-5013-4455-9744-26E059D54F46}"/>
              </a:ext>
            </a:extLst>
          </p:cNvPr>
          <p:cNvSpPr txBox="1"/>
          <p:nvPr/>
        </p:nvSpPr>
        <p:spPr>
          <a:xfrm>
            <a:off x="7526952" y="2179499"/>
            <a:ext cx="238125" cy="2048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c</a:t>
            </a:r>
          </a:p>
          <a:p>
            <a:pPr>
              <a:lnSpc>
                <a:spcPct val="13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b</a:t>
            </a:r>
          </a:p>
          <a:p>
            <a:pPr>
              <a:lnSpc>
                <a:spcPct val="130000"/>
              </a:lnSpc>
            </a:pPr>
            <a:r>
              <a:rPr lang="en-US" altLang="ko-KR" sz="2000" b="1" dirty="0" err="1">
                <a:solidFill>
                  <a:srgbClr val="FF0000"/>
                </a:solidFill>
              </a:rPr>
              <a:t>ea</a:t>
            </a:r>
            <a:endParaRPr lang="en-US" altLang="ko-KR" sz="2000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CB15BB8-3C78-4EB6-98C1-EC90F98B048F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Café or Bar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8B0BA95-9726-46AD-90D2-0DAA9048A4E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118"/>
          <a:stretch/>
        </p:blipFill>
        <p:spPr>
          <a:xfrm>
            <a:off x="1319727" y="889952"/>
            <a:ext cx="9552546" cy="533947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Serving Drinks at a Café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7024516" y="1427005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888051" y="143268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CFD26AD-67F1-41AA-BC1C-65B58CBC1ECA}"/>
              </a:ext>
            </a:extLst>
          </p:cNvPr>
          <p:cNvGrpSpPr/>
          <p:nvPr/>
        </p:nvGrpSpPr>
        <p:grpSpPr>
          <a:xfrm>
            <a:off x="2196638" y="2265024"/>
            <a:ext cx="3294736" cy="3951703"/>
            <a:chOff x="2196638" y="2265024"/>
            <a:chExt cx="3294736" cy="3951703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CE344761-3A5E-4034-A646-4778D2605EE0}"/>
                </a:ext>
              </a:extLst>
            </p:cNvPr>
            <p:cNvSpPr/>
            <p:nvPr/>
          </p:nvSpPr>
          <p:spPr>
            <a:xfrm>
              <a:off x="5131374" y="5856727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5131374" y="2265024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07607852-D77A-419E-9EFC-F3A80AB372C2}"/>
                </a:ext>
              </a:extLst>
            </p:cNvPr>
            <p:cNvSpPr/>
            <p:nvPr/>
          </p:nvSpPr>
          <p:spPr>
            <a:xfrm>
              <a:off x="2196638" y="4973804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6" name="제목 1">
            <a:extLst>
              <a:ext uri="{FF2B5EF4-FFF2-40B4-BE49-F238E27FC236}">
                <a16:creationId xmlns:a16="http://schemas.microsoft.com/office/drawing/2014/main" id="{B420B230-0DBB-4881-A510-071D00DF2B2E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Café or Bar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7" name="P4L4_138p_Situation 1_A">
            <a:hlinkClick r:id="" action="ppaction://media"/>
            <a:extLst>
              <a:ext uri="{FF2B5EF4-FFF2-40B4-BE49-F238E27FC236}">
                <a16:creationId xmlns:a16="http://schemas.microsoft.com/office/drawing/2014/main" id="{B2D29B54-CAB5-4AD0-B026-3F857C8F42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73541" y="1360330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09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77FB4304-BE98-4E8E-9DC5-C92BF26BEF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264" y="845851"/>
            <a:ext cx="8070600" cy="536635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462337" y="119780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7206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•topping: </a:t>
            </a:r>
            <a:r>
              <a:rPr lang="ko-KR" altLang="en-US" sz="1200" dirty="0">
                <a:solidFill>
                  <a:schemeClr val="bg1"/>
                </a:solidFill>
              </a:rPr>
              <a:t>요리 위에 얹거나 치는 것 </a:t>
            </a:r>
            <a:r>
              <a:rPr lang="en-US" altLang="ko-KR" sz="1200" dirty="0">
                <a:solidFill>
                  <a:schemeClr val="bg1"/>
                </a:solidFill>
              </a:rPr>
              <a:t>•extra: </a:t>
            </a:r>
            <a:r>
              <a:rPr lang="ko-KR" altLang="en-US" sz="1200" dirty="0">
                <a:solidFill>
                  <a:schemeClr val="bg1"/>
                </a:solidFill>
              </a:rPr>
              <a:t>추가의 </a:t>
            </a:r>
            <a:r>
              <a:rPr lang="en-US" altLang="ko-KR" sz="1200" dirty="0">
                <a:solidFill>
                  <a:schemeClr val="bg1"/>
                </a:solidFill>
              </a:rPr>
              <a:t>•regular: (</a:t>
            </a:r>
            <a:r>
              <a:rPr lang="ko-KR" altLang="en-US" sz="1200" dirty="0">
                <a:solidFill>
                  <a:schemeClr val="bg1"/>
                </a:solidFill>
              </a:rPr>
              <a:t>사이즈가</a:t>
            </a:r>
            <a:r>
              <a:rPr lang="en-US" altLang="ko-KR" sz="1200" dirty="0">
                <a:solidFill>
                  <a:schemeClr val="bg1"/>
                </a:solidFill>
              </a:rPr>
              <a:t>) </a:t>
            </a:r>
            <a:r>
              <a:rPr lang="ko-KR" altLang="en-US" sz="1200" dirty="0">
                <a:solidFill>
                  <a:schemeClr val="bg1"/>
                </a:solidFill>
              </a:rPr>
              <a:t>보통의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표준의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3046EA-619F-45B0-86B1-062E3E3F8488}"/>
              </a:ext>
            </a:extLst>
          </p:cNvPr>
          <p:cNvSpPr txBox="1"/>
          <p:nvPr/>
        </p:nvSpPr>
        <p:spPr>
          <a:xfrm>
            <a:off x="9080972" y="1668086"/>
            <a:ext cx="289890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&lt;</a:t>
            </a:r>
            <a:r>
              <a:rPr lang="ko-KR" altLang="en-US" sz="1400" b="1" i="0" u="none" strike="noStrike" baseline="0" dirty="0">
                <a:solidFill>
                  <a:srgbClr val="FF0000"/>
                </a:solidFill>
              </a:rPr>
              <a:t>예시 </a:t>
            </a:r>
            <a:r>
              <a:rPr lang="ko-KR" altLang="en-US" sz="1400" b="1" dirty="0">
                <a:solidFill>
                  <a:srgbClr val="FF0000"/>
                </a:solidFill>
              </a:rPr>
              <a:t>정답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&gt;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Welcome to Coffee House. What would you like to order?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I’ll have </a:t>
            </a:r>
            <a:r>
              <a:rPr lang="en-US" altLang="ko-KR" sz="1400" b="1" u="sng" dirty="0">
                <a:solidFill>
                  <a:srgbClr val="FF0000"/>
                </a:solidFill>
              </a:rPr>
              <a:t>a hot drip coffee, in a small size</a:t>
            </a:r>
            <a:r>
              <a:rPr lang="en-US" altLang="ko-KR" sz="1400" b="1" dirty="0">
                <a:solidFill>
                  <a:srgbClr val="FF0000"/>
                </a:solidFill>
              </a:rPr>
              <a:t>, please.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Sure. Would you like any additional flavors or toppings with that?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I’d like to add </a:t>
            </a:r>
            <a:r>
              <a:rPr lang="en-US" altLang="ko-KR" sz="1400" b="1" u="sng" dirty="0">
                <a:solidFill>
                  <a:srgbClr val="FF0000"/>
                </a:solidFill>
              </a:rPr>
              <a:t>whipped cream</a:t>
            </a:r>
            <a:r>
              <a:rPr lang="en-US" altLang="ko-KR" sz="1400" b="1" dirty="0">
                <a:solidFill>
                  <a:srgbClr val="FF0000"/>
                </a:solidFill>
              </a:rPr>
              <a:t> to my coffee, please.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All right. </a:t>
            </a:r>
            <a:r>
              <a:rPr lang="en-US" altLang="ko-KR" sz="1400" b="1" u="sng" dirty="0">
                <a:solidFill>
                  <a:srgbClr val="FF0000"/>
                </a:solidFill>
              </a:rPr>
              <a:t>One small-sized hot drip coffee</a:t>
            </a:r>
            <a:r>
              <a:rPr lang="en-US" altLang="ko-KR" sz="1400" b="1" dirty="0">
                <a:solidFill>
                  <a:srgbClr val="FF0000"/>
                </a:solidFill>
              </a:rPr>
              <a:t> with </a:t>
            </a:r>
            <a:r>
              <a:rPr lang="en-US" altLang="ko-KR" sz="1400" b="1" u="sng" dirty="0">
                <a:solidFill>
                  <a:srgbClr val="FF0000"/>
                </a:solidFill>
              </a:rPr>
              <a:t>whipped cream</a:t>
            </a:r>
            <a:r>
              <a:rPr lang="en-US" altLang="ko-KR" sz="1400" b="1" dirty="0">
                <a:solidFill>
                  <a:srgbClr val="FF0000"/>
                </a:solidFill>
              </a:rPr>
              <a:t>. Anything else?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Yes, I’d also like </a:t>
            </a:r>
            <a:r>
              <a:rPr lang="en-US" altLang="ko-KR" sz="1400" b="1" u="sng" dirty="0">
                <a:solidFill>
                  <a:srgbClr val="FF0000"/>
                </a:solidFill>
              </a:rPr>
              <a:t>a slice of chocolate cake.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Great choice! For here or to go?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For here, please.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1899866A-607A-4B30-B480-A7EBD1F85F9F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Café or Bar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266254CB-4595-48C0-9BA9-492D8DC4D0E3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Serving Drinks at a Café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E66B1D8-D4C7-4D23-BEB4-272288D4F8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8554" y="719481"/>
            <a:ext cx="9394891" cy="559782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Serving Alcoholic Drinks at a Bar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792381" y="131514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6974645" y="1314602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2A5F3BA3-A7B4-4231-AB74-54820EF49AE2}"/>
              </a:ext>
            </a:extLst>
          </p:cNvPr>
          <p:cNvGrpSpPr/>
          <p:nvPr/>
        </p:nvGrpSpPr>
        <p:grpSpPr>
          <a:xfrm>
            <a:off x="2077290" y="2151305"/>
            <a:ext cx="403542" cy="3976289"/>
            <a:chOff x="4841004" y="2171638"/>
            <a:chExt cx="378061" cy="3976289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50AF47DB-7968-4777-896F-EFE01DCEA3C0}"/>
                </a:ext>
              </a:extLst>
            </p:cNvPr>
            <p:cNvSpPr/>
            <p:nvPr/>
          </p:nvSpPr>
          <p:spPr>
            <a:xfrm>
              <a:off x="4841004" y="4187029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23ADB9CF-03B7-4F75-A820-67590CE111C8}"/>
                </a:ext>
              </a:extLst>
            </p:cNvPr>
            <p:cNvSpPr/>
            <p:nvPr/>
          </p:nvSpPr>
          <p:spPr>
            <a:xfrm>
              <a:off x="4881798" y="2171638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529FB55-A0F2-45FA-8E52-27D68CCAB6FC}"/>
                </a:ext>
              </a:extLst>
            </p:cNvPr>
            <p:cNvSpPr/>
            <p:nvPr/>
          </p:nvSpPr>
          <p:spPr>
            <a:xfrm>
              <a:off x="4841004" y="5787927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C10DCF87-6043-42FC-8EBF-DAE3840BB516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Café or Bar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5" name="P4L4_139p_Situation 2_A">
            <a:hlinkClick r:id="" action="ppaction://media"/>
            <a:extLst>
              <a:ext uri="{FF2B5EF4-FFF2-40B4-BE49-F238E27FC236}">
                <a16:creationId xmlns:a16="http://schemas.microsoft.com/office/drawing/2014/main" id="{910EBE0F-16BF-43AD-BE54-B0C3DA8A39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99840" y="1247261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24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368E29C-7D7D-4272-8CDD-EABC1282A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920" y="742889"/>
            <a:ext cx="8863307" cy="545145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542594" y="114721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8366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•suggest: (</a:t>
            </a:r>
            <a:r>
              <a:rPr lang="ko-KR" altLang="en-US" sz="1200" dirty="0">
                <a:solidFill>
                  <a:schemeClr val="bg1"/>
                </a:solidFill>
              </a:rPr>
              <a:t>사람</a:t>
            </a:r>
            <a:r>
              <a:rPr lang="en-US" altLang="ko-KR" sz="1200" dirty="0">
                <a:solidFill>
                  <a:schemeClr val="bg1"/>
                </a:solidFill>
              </a:rPr>
              <a:t>·</a:t>
            </a:r>
            <a:r>
              <a:rPr lang="ko-KR" altLang="en-US" sz="1200" dirty="0">
                <a:solidFill>
                  <a:schemeClr val="bg1"/>
                </a:solidFill>
              </a:rPr>
              <a:t>물건 등을</a:t>
            </a:r>
            <a:r>
              <a:rPr lang="en-US" altLang="ko-KR" sz="1200" dirty="0">
                <a:solidFill>
                  <a:schemeClr val="bg1"/>
                </a:solidFill>
              </a:rPr>
              <a:t>) </a:t>
            </a:r>
            <a:r>
              <a:rPr lang="ko-KR" altLang="en-US" sz="1200" dirty="0">
                <a:solidFill>
                  <a:schemeClr val="bg1"/>
                </a:solidFill>
              </a:rPr>
              <a:t>추천하다 </a:t>
            </a:r>
            <a:r>
              <a:rPr lang="en-US" altLang="ko-KR" sz="1200" dirty="0">
                <a:solidFill>
                  <a:schemeClr val="bg1"/>
                </a:solidFill>
              </a:rPr>
              <a:t>•a selection of: (</a:t>
            </a:r>
            <a:r>
              <a:rPr lang="ko-KR" altLang="en-US" sz="1200" dirty="0">
                <a:solidFill>
                  <a:schemeClr val="bg1"/>
                </a:solidFill>
              </a:rPr>
              <a:t>엄선된</a:t>
            </a:r>
            <a:r>
              <a:rPr lang="en-US" altLang="ko-KR" sz="1200" dirty="0">
                <a:solidFill>
                  <a:schemeClr val="bg1"/>
                </a:solidFill>
              </a:rPr>
              <a:t>) ~ </a:t>
            </a:r>
            <a:r>
              <a:rPr lang="ko-KR" altLang="en-US" sz="1200" dirty="0">
                <a:solidFill>
                  <a:schemeClr val="bg1"/>
                </a:solidFill>
              </a:rPr>
              <a:t>모음 </a:t>
            </a:r>
            <a:r>
              <a:rPr lang="en-US" altLang="ko-KR" sz="1200" dirty="0">
                <a:solidFill>
                  <a:schemeClr val="bg1"/>
                </a:solidFill>
              </a:rPr>
              <a:t>•brewery: </a:t>
            </a:r>
            <a:r>
              <a:rPr lang="ko-KR" altLang="en-US" sz="1200" dirty="0">
                <a:solidFill>
                  <a:schemeClr val="bg1"/>
                </a:solidFill>
              </a:rPr>
              <a:t>맥주 공장</a:t>
            </a:r>
            <a:r>
              <a:rPr lang="en-US" altLang="ko-KR" sz="1200" dirty="0">
                <a:solidFill>
                  <a:schemeClr val="bg1"/>
                </a:solidFill>
              </a:rPr>
              <a:t>〔</a:t>
            </a:r>
            <a:r>
              <a:rPr lang="ko-KR" altLang="en-US" sz="1200" dirty="0">
                <a:solidFill>
                  <a:schemeClr val="bg1"/>
                </a:solidFill>
              </a:rPr>
              <a:t>회사</a:t>
            </a:r>
            <a:r>
              <a:rPr lang="en-US" altLang="ko-KR" sz="1200" dirty="0">
                <a:solidFill>
                  <a:schemeClr val="bg1"/>
                </a:solidFill>
              </a:rPr>
              <a:t>〕</a:t>
            </a:r>
            <a:endParaRPr lang="ko-KR" altLang="en-US" sz="1200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094CAC-FBE5-41C0-96F4-13DAB51DDC1B}"/>
              </a:ext>
            </a:extLst>
          </p:cNvPr>
          <p:cNvSpPr txBox="1"/>
          <p:nvPr/>
        </p:nvSpPr>
        <p:spPr>
          <a:xfrm>
            <a:off x="9500116" y="1610769"/>
            <a:ext cx="250398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&lt;</a:t>
            </a:r>
            <a:r>
              <a:rPr lang="ko-KR" altLang="en-US" sz="14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400" b="1" dirty="0">
                <a:solidFill>
                  <a:srgbClr val="FF0000"/>
                </a:solidFill>
              </a:rPr>
              <a:t>&gt;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Welcome to Pub Paradise. What can I get for you?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I’ll have </a:t>
            </a:r>
            <a:r>
              <a:rPr lang="en-US" altLang="ko-KR" sz="1400" b="1" u="sng" dirty="0">
                <a:solidFill>
                  <a:srgbClr val="FF0000"/>
                </a:solidFill>
              </a:rPr>
              <a:t>a beer</a:t>
            </a:r>
            <a:r>
              <a:rPr lang="en-US" altLang="ko-KR" sz="1400" b="1" dirty="0">
                <a:solidFill>
                  <a:srgbClr val="FF0000"/>
                </a:solidFill>
              </a:rPr>
              <a:t>, please.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Sure. </a:t>
            </a:r>
            <a:r>
              <a:rPr lang="en-US" altLang="ko-KR" sz="1400" b="1" u="sng" dirty="0">
                <a:solidFill>
                  <a:srgbClr val="FF0000"/>
                </a:solidFill>
              </a:rPr>
              <a:t>Would you like bottled or draft beer</a:t>
            </a:r>
            <a:r>
              <a:rPr lang="en-US" altLang="ko-KR" sz="1400" b="1" dirty="0">
                <a:solidFill>
                  <a:srgbClr val="FF0000"/>
                </a:solidFill>
              </a:rPr>
              <a:t>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</a:t>
            </a:r>
            <a:r>
              <a:rPr lang="en-US" altLang="ko-KR" sz="1400" b="1" u="sng" dirty="0">
                <a:solidFill>
                  <a:srgbClr val="FF0000"/>
                </a:solidFill>
              </a:rPr>
              <a:t>Draft beer</a:t>
            </a:r>
            <a:r>
              <a:rPr lang="en-US" altLang="ko-KR" sz="1400" b="1" dirty="0">
                <a:solidFill>
                  <a:srgbClr val="FF0000"/>
                </a:solidFill>
              </a:rPr>
              <a:t>, please.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Great choice! </a:t>
            </a:r>
            <a:r>
              <a:rPr lang="en-US" altLang="ko-KR" sz="1400" b="1" u="sng" dirty="0">
                <a:solidFill>
                  <a:srgbClr val="FF0000"/>
                </a:solidFill>
              </a:rPr>
              <a:t>One draft beer.</a:t>
            </a:r>
            <a:r>
              <a:rPr lang="en-US" altLang="ko-KR" sz="1400" b="1" dirty="0">
                <a:solidFill>
                  <a:srgbClr val="FF0000"/>
                </a:solidFill>
              </a:rPr>
              <a:t> Anything else I can get for you?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</a:t>
            </a:r>
            <a:r>
              <a:rPr lang="en-US" altLang="ko-KR" sz="1400" b="1" u="sng" dirty="0">
                <a:solidFill>
                  <a:srgbClr val="FF0000"/>
                </a:solidFill>
              </a:rPr>
              <a:t>Could I get the mini veggie pizza, please?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Certainly. I’ll get that in for you right away. ... Here is your drink, and your food will be up shortly. Enjoy!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BE4250A7-37F1-48F8-9D99-E5173D8675E1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Ⅳ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Taking Orders and Serving at a Café or Bar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E4CD7707-D606-434A-BB96-DD7C46E6304D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Serving Alcoholic Drinks at a Bar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</TotalTime>
  <Words>1390</Words>
  <Application>Microsoft Office PowerPoint</Application>
  <PresentationFormat>와이드스크린</PresentationFormat>
  <Paragraphs>160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6" baseType="lpstr">
      <vt:lpstr>맑은 고딕</vt:lpstr>
      <vt:lpstr>함초롬바탕</vt:lpstr>
      <vt:lpstr>Arial</vt:lpstr>
      <vt:lpstr>Calibri</vt:lpstr>
      <vt:lpstr>Impact</vt:lpstr>
      <vt:lpstr>Office 테마</vt:lpstr>
      <vt:lpstr>Lesson 4 Taking Orders and Serving at a Café or Bar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246</cp:revision>
  <dcterms:created xsi:type="dcterms:W3CDTF">2021-02-16T02:29:27Z</dcterms:created>
  <dcterms:modified xsi:type="dcterms:W3CDTF">2026-08-19T02:58:02Z</dcterms:modified>
</cp:coreProperties>
</file>