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3" r:id="rId18"/>
    <p:sldId id="275" r:id="rId19"/>
    <p:sldId id="276" r:id="rId2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738"/>
    <a:srgbClr val="F4F8D8"/>
    <a:srgbClr val="FEF1D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83858" y="4978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microsoft.com/office/2007/relationships/media" Target="../media/media3.mp3"/><Relationship Id="rId7" Type="http://schemas.openxmlformats.org/officeDocument/2006/relationships/slide" Target="slide1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0.png"/><Relationship Id="rId5" Type="http://schemas.openxmlformats.org/officeDocument/2006/relationships/slide" Target="slide1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1" y="2849034"/>
            <a:ext cx="10032121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n-lt"/>
              </a:rPr>
              <a:t>Lesson 3</a:t>
            </a:r>
            <a:br>
              <a:rPr lang="en-US" altLang="ko-KR" sz="6000" b="1" dirty="0">
                <a:latin typeface="+mn-lt"/>
              </a:rPr>
            </a:br>
            <a:r>
              <a:rPr lang="en-US" altLang="ko-KR" b="1" i="0" u="none" strike="noStrike" baseline="0" dirty="0">
                <a:latin typeface="+mn-lt"/>
              </a:rPr>
              <a:t>Handling </a:t>
            </a:r>
            <a:br>
              <a:rPr lang="en-US" altLang="ko-KR" b="1" i="0" u="none" strike="noStrike" baseline="0" dirty="0">
                <a:latin typeface="+mn-lt"/>
              </a:rPr>
            </a:br>
            <a:r>
              <a:rPr lang="en-US" altLang="ko-KR" b="1" i="0" u="none" strike="noStrike" baseline="0" dirty="0">
                <a:latin typeface="+mn-lt"/>
              </a:rPr>
              <a:t>Customer Complaints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0A8BA540-9404-634C-4B37-8692A3CC0D17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544521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함초롬바탕" panose="02030604000101010101" pitchFamily="18" charset="-127"/>
              </a:rPr>
              <a:t>Ⅴ</a:t>
            </a:r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Sales Service</a:t>
            </a:r>
            <a:endParaRPr lang="en-US" altLang="ko-KR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9B6EA1-C88C-522F-673B-82F102E5E57F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2C841427-4749-455B-84D2-D36108B2E944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09F0FEF-860A-41EC-9839-3455ECD812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303" y="865673"/>
            <a:ext cx="10421394" cy="512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4BB8498-7598-4396-9FF3-231BD10324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41"/>
          <a:stretch/>
        </p:blipFill>
        <p:spPr>
          <a:xfrm>
            <a:off x="800100" y="873690"/>
            <a:ext cx="10591800" cy="540185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038155" y="149169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552CD37E-E982-4508-B4AF-8133A122C1B9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4A0A2878-D5A2-42BD-8D19-44749D30165A}"/>
              </a:ext>
            </a:extLst>
          </p:cNvPr>
          <p:cNvGrpSpPr/>
          <p:nvPr/>
        </p:nvGrpSpPr>
        <p:grpSpPr>
          <a:xfrm>
            <a:off x="1669856" y="2204756"/>
            <a:ext cx="9338570" cy="3355148"/>
            <a:chOff x="1669856" y="2204756"/>
            <a:chExt cx="9338570" cy="335514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7EC2565-99F7-4202-9FD2-BBAFFF661BEB}"/>
                </a:ext>
              </a:extLst>
            </p:cNvPr>
            <p:cNvSpPr txBox="1"/>
            <p:nvPr/>
          </p:nvSpPr>
          <p:spPr>
            <a:xfrm>
              <a:off x="7728558" y="2204756"/>
              <a:ext cx="19781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i="0" u="none" strike="noStrike" baseline="0" dirty="0">
                  <a:solidFill>
                    <a:srgbClr val="FF0000"/>
                  </a:solidFill>
                </a:rPr>
                <a:t>Ha, </a:t>
              </a:r>
              <a:r>
                <a:rPr lang="en-US" altLang="ko-KR" b="1" i="0" u="none" strike="noStrike" baseline="0" dirty="0" err="1">
                  <a:solidFill>
                    <a:srgbClr val="FF0000"/>
                  </a:solidFill>
                </a:rPr>
                <a:t>Jeongmin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E3ED408-6598-4AA3-98F0-56D36E845925}"/>
                </a:ext>
              </a:extLst>
            </p:cNvPr>
            <p:cNvSpPr txBox="1"/>
            <p:nvPr/>
          </p:nvSpPr>
          <p:spPr>
            <a:xfrm>
              <a:off x="1712188" y="2962381"/>
              <a:ext cx="92962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b="1" i="0" u="none" strike="noStrike" baseline="0" dirty="0">
                  <a:solidFill>
                    <a:srgbClr val="FF0000"/>
                  </a:solidFill>
                </a:rPr>
                <a:t>I bought pants from your online store yesterday, but there is a problem with them.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B61EE9C-8EDF-4508-B864-9A6302810053}"/>
                </a:ext>
              </a:extLst>
            </p:cNvPr>
            <p:cNvSpPr txBox="1"/>
            <p:nvPr/>
          </p:nvSpPr>
          <p:spPr>
            <a:xfrm>
              <a:off x="1712187" y="3691755"/>
              <a:ext cx="665808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b="1" i="0" u="none" strike="noStrike" baseline="0" dirty="0">
                  <a:solidFill>
                    <a:srgbClr val="FF0000"/>
                  </a:solidFill>
                </a:rPr>
                <a:t>I ordered a pair of black pants. But I’ve got them in pink!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2E4C559-4155-41D5-A15D-AD28111EAADE}"/>
                </a:ext>
              </a:extLst>
            </p:cNvPr>
            <p:cNvSpPr txBox="1"/>
            <p:nvPr/>
          </p:nvSpPr>
          <p:spPr>
            <a:xfrm>
              <a:off x="4561182" y="4069054"/>
              <a:ext cx="58669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b="1" i="0" u="none" strike="noStrike" baseline="0" dirty="0">
                  <a:solidFill>
                    <a:srgbClr val="FF0000"/>
                  </a:solidFill>
                </a:rPr>
                <a:t>Can I offer you a full refund or an exchange?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03E2973-F2DB-46D0-AB39-C55333316B85}"/>
                </a:ext>
              </a:extLst>
            </p:cNvPr>
            <p:cNvSpPr txBox="1"/>
            <p:nvPr/>
          </p:nvSpPr>
          <p:spPr>
            <a:xfrm>
              <a:off x="3597448" y="4431105"/>
              <a:ext cx="586698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b="1" i="0" u="none" strike="noStrike" baseline="0" dirty="0">
                  <a:solidFill>
                    <a:srgbClr val="FF0000"/>
                  </a:solidFill>
                </a:rPr>
                <a:t>exchange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7144FE7-6AD0-4718-BDF6-812673F67CFD}"/>
                </a:ext>
              </a:extLst>
            </p:cNvPr>
            <p:cNvSpPr txBox="1"/>
            <p:nvPr/>
          </p:nvSpPr>
          <p:spPr>
            <a:xfrm>
              <a:off x="1669856" y="5190572"/>
              <a:ext cx="63135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b="1" i="0" u="none" strike="noStrike" baseline="0" dirty="0">
                  <a:solidFill>
                    <a:srgbClr val="FF0000"/>
                  </a:solidFill>
                </a:rPr>
                <a:t>No, I’d just like to get the black pants like I ordered.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48C6AB0-72F8-FABD-FFF2-A36D24362C78}"/>
              </a:ext>
            </a:extLst>
          </p:cNvPr>
          <p:cNvSpPr txBox="1"/>
          <p:nvPr/>
        </p:nvSpPr>
        <p:spPr>
          <a:xfrm>
            <a:off x="1619299" y="2049858"/>
            <a:ext cx="1978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600" b="1" i="0" u="none" strike="noStrike" baseline="0" dirty="0">
                <a:solidFill>
                  <a:srgbClr val="FF0000"/>
                </a:solidFill>
              </a:rPr>
              <a:t>예시 정답</a:t>
            </a:r>
            <a:r>
              <a:rPr lang="en-US" altLang="ko-KR" sz="1600" b="1" i="0" u="none" strike="noStrike" baseline="0" dirty="0">
                <a:solidFill>
                  <a:srgbClr val="FF0000"/>
                </a:solidFill>
              </a:rPr>
              <a:t>&gt;</a:t>
            </a:r>
            <a:endParaRPr lang="ko-KR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E8DE5DF9-8293-47B9-9DA2-EE29D75C962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5ED5B3F-41C0-4DF5-93BF-C56AAFE98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976437"/>
            <a:ext cx="105727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E4287BD-117F-42F4-A871-C908B0B774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945" y="1095821"/>
            <a:ext cx="10580110" cy="478908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1979540" y="2196166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1955791" y="4273029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7020328" y="1724175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836873" y="171842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6688820" y="3872769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7505365" y="386702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9" name="제목 1">
            <a:extLst>
              <a:ext uri="{FF2B5EF4-FFF2-40B4-BE49-F238E27FC236}">
                <a16:creationId xmlns:a16="http://schemas.microsoft.com/office/drawing/2014/main" id="{7595EBC3-79E4-44D6-A7B8-50D80465A044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P5L3_169p_Check Up_A1">
            <a:hlinkClick r:id="" action="ppaction://media"/>
            <a:extLst>
              <a:ext uri="{FF2B5EF4-FFF2-40B4-BE49-F238E27FC236}">
                <a16:creationId xmlns:a16="http://schemas.microsoft.com/office/drawing/2014/main" id="{6EFE8BCA-B9C6-4C76-969D-2666112E150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451220" y="1685299"/>
            <a:ext cx="475200" cy="475200"/>
          </a:xfrm>
          <a:prstGeom prst="rect">
            <a:avLst/>
          </a:prstGeom>
        </p:spPr>
      </p:pic>
      <p:pic>
        <p:nvPicPr>
          <p:cNvPr id="18" name="P5L3_169p_Check Up_A2">
            <a:hlinkClick r:id="" action="ppaction://media"/>
            <a:extLst>
              <a:ext uri="{FF2B5EF4-FFF2-40B4-BE49-F238E27FC236}">
                <a16:creationId xmlns:a16="http://schemas.microsoft.com/office/drawing/2014/main" id="{39D5A22B-4296-4378-AD45-89613018314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22004" y="3799681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66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978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8B9E046-9A9B-4C6A-870B-C93BED20A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876425"/>
            <a:ext cx="10877550" cy="310515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718373" y="191120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2B9CE30-03BB-4CA3-9FFC-FAF073F4865A}"/>
              </a:ext>
            </a:extLst>
          </p:cNvPr>
          <p:cNvGrpSpPr/>
          <p:nvPr/>
        </p:nvGrpSpPr>
        <p:grpSpPr>
          <a:xfrm>
            <a:off x="1818308" y="2309593"/>
            <a:ext cx="2074043" cy="1674494"/>
            <a:chOff x="-1353290" y="3044768"/>
            <a:chExt cx="2074043" cy="167449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-1353290" y="3893907"/>
              <a:ext cx="13676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apologize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-576711" y="4294017"/>
              <a:ext cx="773545" cy="4252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offer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-215625" y="3468662"/>
              <a:ext cx="8128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sorry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-339153" y="3044768"/>
              <a:ext cx="10599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i="0" u="none" strike="noStrike" baseline="0" dirty="0">
                  <a:solidFill>
                    <a:srgbClr val="FF0000"/>
                  </a:solidFill>
                </a:rPr>
                <a:t>explain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97F8DDF3-2C6E-4164-BCBA-2FD54D4D1E9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942DC47-72EB-4169-9E18-625990CFA7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379" y="1707604"/>
            <a:ext cx="11231241" cy="344279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837156" y="176613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73293A7E-EF98-45F9-9FD7-C3445C25801A}"/>
              </a:ext>
            </a:extLst>
          </p:cNvPr>
          <p:cNvGrpSpPr/>
          <p:nvPr/>
        </p:nvGrpSpPr>
        <p:grpSpPr>
          <a:xfrm>
            <a:off x="5059194" y="2878118"/>
            <a:ext cx="7766839" cy="1129377"/>
            <a:chOff x="5059194" y="2878118"/>
            <a:chExt cx="7766839" cy="112937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DE00958-3631-4326-B4C8-6160616F3AD3}"/>
                </a:ext>
              </a:extLst>
            </p:cNvPr>
            <p:cNvSpPr txBox="1"/>
            <p:nvPr/>
          </p:nvSpPr>
          <p:spPr>
            <a:xfrm>
              <a:off x="5059194" y="3668941"/>
              <a:ext cx="2783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The long handle broke off.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D152EE7-6799-43D0-9558-55BDDF05DF23}"/>
                </a:ext>
              </a:extLst>
            </p:cNvPr>
            <p:cNvSpPr txBox="1"/>
            <p:nvPr/>
          </p:nvSpPr>
          <p:spPr>
            <a:xfrm>
              <a:off x="5059194" y="2878118"/>
              <a:ext cx="77668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I purchased this frying pan yesterday, but there is a problem with it.</a:t>
              </a:r>
              <a:endParaRPr lang="ko-KR" altLang="en-US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77398E44-6578-49E5-8712-50B081E6C3CB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499756"/>
            <a:ext cx="11273388" cy="5814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ko-KR" sz="1800" b="0" i="0" u="none" strike="noStrike" baseline="0" dirty="0"/>
              <a:t>[</a:t>
            </a:r>
            <a:r>
              <a:rPr lang="en-US" altLang="ko-KR" sz="1800" b="0" i="1" u="none" strike="noStrike" baseline="0" dirty="0"/>
              <a:t>Phone rings.</a:t>
            </a:r>
            <a:r>
              <a:rPr lang="en-US" altLang="ko-KR" sz="1800" b="0" i="0" u="none" strike="noStrike" baseline="0" dirty="0"/>
              <a:t>]</a:t>
            </a:r>
          </a:p>
          <a:p>
            <a:pPr algn="l">
              <a:lnSpc>
                <a:spcPct val="13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Good morning. This is Kim, </a:t>
            </a:r>
            <a:r>
              <a:rPr lang="en-US" altLang="ko-KR" sz="1800" b="0" i="0" u="none" strike="noStrike" baseline="0" dirty="0" err="1"/>
              <a:t>Ayeong</a:t>
            </a:r>
            <a:r>
              <a:rPr lang="en-US" altLang="ko-KR" sz="1800" b="0" i="0" u="none" strike="noStrike" baseline="0" dirty="0"/>
              <a:t> from the Complaints and Suggestions Department. How can I </a:t>
            </a:r>
          </a:p>
          <a:p>
            <a:pPr algn="l">
              <a:lnSpc>
                <a:spcPct val="130000"/>
              </a:lnSpc>
            </a:pPr>
            <a:r>
              <a:rPr lang="en-US" altLang="ko-KR" dirty="0"/>
              <a:t>     </a:t>
            </a:r>
            <a:r>
              <a:rPr lang="en-US" altLang="ko-KR" sz="1800" b="0" i="0" u="none" strike="noStrike" baseline="0" dirty="0"/>
              <a:t>help you?</a:t>
            </a:r>
          </a:p>
          <a:p>
            <a:pPr algn="l">
              <a:lnSpc>
                <a:spcPct val="13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Hello. I have a problem with the laptop I bought this week.</a:t>
            </a:r>
          </a:p>
          <a:p>
            <a:pPr algn="l">
              <a:lnSpc>
                <a:spcPct val="13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Okay, can you explain exactly what the problem is?</a:t>
            </a:r>
          </a:p>
          <a:p>
            <a:pPr algn="l">
              <a:lnSpc>
                <a:spcPct val="13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It’s overheating. It gets really hot whenever I use it.</a:t>
            </a:r>
          </a:p>
          <a:p>
            <a:pPr algn="l">
              <a:lnSpc>
                <a:spcPct val="13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Perhaps there’s something wrong with the cooling fan. How long do you use it before it starts </a:t>
            </a:r>
          </a:p>
          <a:p>
            <a:pPr algn="l">
              <a:lnSpc>
                <a:spcPct val="13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overheating?</a:t>
            </a:r>
          </a:p>
          <a:p>
            <a:pPr algn="l">
              <a:lnSpc>
                <a:spcPct val="13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Less than two hours.</a:t>
            </a:r>
          </a:p>
          <a:p>
            <a:pPr algn="l">
              <a:lnSpc>
                <a:spcPct val="13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That shouldn’t cause it to overheat. The internal fan should be able to handle that.</a:t>
            </a:r>
          </a:p>
          <a:p>
            <a:pPr algn="l">
              <a:lnSpc>
                <a:spcPct val="13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What’s wrong with it then?</a:t>
            </a:r>
          </a:p>
          <a:p>
            <a:pPr algn="l">
              <a:lnSpc>
                <a:spcPct val="13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I’m not sure. Is the laptop exposed to direct sunlight or heat?</a:t>
            </a:r>
          </a:p>
          <a:p>
            <a:pPr algn="l">
              <a:lnSpc>
                <a:spcPct val="13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Not at all. I use it on my bed at night.</a:t>
            </a:r>
          </a:p>
          <a:p>
            <a:pPr algn="l">
              <a:lnSpc>
                <a:spcPct val="13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Oh, that’s why it’s overheating. The covers of your bed prevent the vent system from working.</a:t>
            </a:r>
          </a:p>
          <a:p>
            <a:pPr algn="l">
              <a:lnSpc>
                <a:spcPct val="13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Ah, that makes sense.</a:t>
            </a:r>
          </a:p>
          <a:p>
            <a:pPr algn="l">
              <a:lnSpc>
                <a:spcPct val="13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It should be perfectly fine. Just remember to allow air to flow freely through the vents.</a:t>
            </a:r>
            <a:endParaRPr lang="en-US" altLang="ko-KR" sz="16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5L3_167p_Situation 2_A">
            <a:hlinkClick r:id="" action="ppaction://media"/>
            <a:extLst>
              <a:ext uri="{FF2B5EF4-FFF2-40B4-BE49-F238E27FC236}">
                <a16:creationId xmlns:a16="http://schemas.microsoft.com/office/drawing/2014/main" id="{7B7A5605-3A75-45A2-B5FC-5DA7910E4B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804969"/>
            <a:ext cx="11144250" cy="5072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Good evening! Can I help you?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Yes, I’d like to return these shoes.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May I ask why you’re returning them?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 bought them for my daughter, but there’s a rip on the left pair.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Oh, I’m terribly sorry. Do you have your receipt?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Yes, here it is.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I’ll process a full refund for you right away.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5L3_169p_Check Up_A1">
            <a:hlinkClick r:id="" action="ppaction://media"/>
            <a:extLst>
              <a:ext uri="{FF2B5EF4-FFF2-40B4-BE49-F238E27FC236}">
                <a16:creationId xmlns:a16="http://schemas.microsoft.com/office/drawing/2014/main" id="{8F4EB547-91BE-4D6B-B122-CA700061A8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25263"/>
            <a:ext cx="11144250" cy="4457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Good morning! How may I help you?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 want to make a complaint about one of your workers.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 am very sorry to hear that. What happened exactly?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Yesterday I stopped by here and tried to ask the salesperson a few questions, but he had </a:t>
            </a:r>
          </a:p>
          <a:p>
            <a:pPr algn="l">
              <a:lnSpc>
                <a:spcPct val="200000"/>
              </a:lnSpc>
            </a:pPr>
            <a:r>
              <a:rPr lang="en-US" altLang="ko-KR" sz="2000" dirty="0"/>
              <a:t>     </a:t>
            </a:r>
            <a:r>
              <a:rPr lang="en-US" altLang="ko-KR" sz="2000" b="0" i="0" u="none" strike="noStrike" baseline="0" dirty="0"/>
              <a:t>his earphones on and barely heard when I called him!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I’m terribly sorry about that. I’d like to apologize on his behalf.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5L3_169p_Check Up_A2">
            <a:hlinkClick r:id="" action="ppaction://media"/>
            <a:extLst>
              <a:ext uri="{FF2B5EF4-FFF2-40B4-BE49-F238E27FC236}">
                <a16:creationId xmlns:a16="http://schemas.microsoft.com/office/drawing/2014/main" id="{461A9A8E-9BFA-4EF6-9C2D-5719BDCAF9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19507A4-76A1-4C58-8CAD-79F69C1695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901" y="836127"/>
            <a:ext cx="9790198" cy="51857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0EE1ADC-4687-4EC1-A102-DDE688955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2188" y="913162"/>
            <a:ext cx="8312294" cy="532738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C6FA3B70-287B-4185-B211-B8995C12ABC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7777D59-51B2-455A-AC88-4611582D92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251" y="1278947"/>
            <a:ext cx="6753225" cy="390525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073796" y="184319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FF419875-CE95-40A7-A9B1-7E5A867E756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BF0AF3DC-AE41-4C48-8ADB-B974E316E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796" y="2362362"/>
            <a:ext cx="4810124" cy="2643187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F7540634-1CC5-45CC-BE2D-00AECDB64E20}"/>
              </a:ext>
            </a:extLst>
          </p:cNvPr>
          <p:cNvGrpSpPr/>
          <p:nvPr/>
        </p:nvGrpSpPr>
        <p:grpSpPr>
          <a:xfrm>
            <a:off x="6205182" y="2341764"/>
            <a:ext cx="478174" cy="2432926"/>
            <a:chOff x="6205182" y="2341764"/>
            <a:chExt cx="478174" cy="243292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A61E116-5656-4086-BA7B-7C6CD5895AF2}"/>
                </a:ext>
              </a:extLst>
            </p:cNvPr>
            <p:cNvSpPr txBox="1"/>
            <p:nvPr/>
          </p:nvSpPr>
          <p:spPr>
            <a:xfrm>
              <a:off x="6205182" y="2341764"/>
              <a:ext cx="4781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ⓒ</a:t>
              </a:r>
              <a:endParaRPr lang="ko-KR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8CD3EC8-F8CE-48CC-A53D-2B96DF12C811}"/>
                </a:ext>
              </a:extLst>
            </p:cNvPr>
            <p:cNvSpPr txBox="1"/>
            <p:nvPr/>
          </p:nvSpPr>
          <p:spPr>
            <a:xfrm>
              <a:off x="6205183" y="3062117"/>
              <a:ext cx="4781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2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ⓐ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B4982C19-3E30-41E5-944C-B72BF067F008}"/>
                </a:ext>
              </a:extLst>
            </p:cNvPr>
            <p:cNvSpPr txBox="1"/>
            <p:nvPr/>
          </p:nvSpPr>
          <p:spPr>
            <a:xfrm>
              <a:off x="6205183" y="3702960"/>
              <a:ext cx="4781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2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ⓓ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66429A3-8B68-4774-9397-CA4F3114B565}"/>
                </a:ext>
              </a:extLst>
            </p:cNvPr>
            <p:cNvSpPr txBox="1"/>
            <p:nvPr/>
          </p:nvSpPr>
          <p:spPr>
            <a:xfrm>
              <a:off x="6205182" y="4343803"/>
              <a:ext cx="47817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2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ⓑ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800D9D4-47F9-468A-A006-75400A43A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453" y="1866900"/>
            <a:ext cx="11413093" cy="312420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FEF7E849-9F09-4C18-9462-945EA611F146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1367C68-2625-4F20-A821-E7AA11D3B3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404" y="727719"/>
            <a:ext cx="8402182" cy="559898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Apologizing to Customers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070602" y="111340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7579E6EF-D62E-4E31-8C20-4601575FE6EB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A97685-92A4-49E4-BDC9-62BD45E0AF7E}"/>
              </a:ext>
            </a:extLst>
          </p:cNvPr>
          <p:cNvSpPr txBox="1"/>
          <p:nvPr/>
        </p:nvSpPr>
        <p:spPr>
          <a:xfrm>
            <a:off x="4247811" y="5559929"/>
            <a:ext cx="2963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a        </a:t>
            </a:r>
            <a:r>
              <a:rPr lang="en-US" altLang="ko-KR" sz="1000" b="1" dirty="0">
                <a:solidFill>
                  <a:srgbClr val="FF0000"/>
                </a:solidFill>
              </a:rPr>
              <a:t> </a:t>
            </a:r>
            <a:r>
              <a:rPr lang="en-US" altLang="ko-KR" b="1" dirty="0">
                <a:solidFill>
                  <a:srgbClr val="FF0000"/>
                </a:solidFill>
              </a:rPr>
              <a:t>d        </a:t>
            </a:r>
            <a:r>
              <a:rPr lang="en-US" altLang="ko-KR" sz="1000" b="1" dirty="0">
                <a:solidFill>
                  <a:srgbClr val="FF0000"/>
                </a:solidFill>
              </a:rPr>
              <a:t> </a:t>
            </a:r>
            <a:r>
              <a:rPr lang="en-US" altLang="ko-KR" b="1" dirty="0">
                <a:solidFill>
                  <a:srgbClr val="FF0000"/>
                </a:solidFill>
              </a:rPr>
              <a:t>b       </a:t>
            </a:r>
            <a:r>
              <a:rPr lang="en-US" altLang="ko-KR" sz="1000" b="1" dirty="0">
                <a:solidFill>
                  <a:srgbClr val="FF0000"/>
                </a:solidFill>
              </a:rPr>
              <a:t> </a:t>
            </a:r>
            <a:r>
              <a:rPr lang="en-US" altLang="ko-KR" b="1" dirty="0">
                <a:solidFill>
                  <a:srgbClr val="FF0000"/>
                </a:solidFill>
              </a:rPr>
              <a:t> </a:t>
            </a:r>
            <a:r>
              <a:rPr lang="en-US" altLang="ko-KR" sz="300" b="1" dirty="0">
                <a:solidFill>
                  <a:srgbClr val="FF0000"/>
                </a:solidFill>
              </a:rPr>
              <a:t> </a:t>
            </a:r>
            <a:r>
              <a:rPr lang="en-US" altLang="ko-KR" b="1" dirty="0">
                <a:solidFill>
                  <a:srgbClr val="FF0000"/>
                </a:solidFill>
              </a:rPr>
              <a:t>c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8D02FE3E-0C61-4179-93C2-C3CB31829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683" y="1016983"/>
            <a:ext cx="9323762" cy="482403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648273" y="147592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7206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•inconvenience: </a:t>
            </a:r>
            <a:r>
              <a:rPr lang="ko-KR" altLang="en-US" sz="1200" dirty="0">
                <a:solidFill>
                  <a:schemeClr val="bg1"/>
                </a:solidFill>
              </a:rPr>
              <a:t>불편함 </a:t>
            </a:r>
            <a:r>
              <a:rPr lang="en-US" altLang="ko-KR" sz="1200" dirty="0">
                <a:solidFill>
                  <a:schemeClr val="bg1"/>
                </a:solidFill>
              </a:rPr>
              <a:t>•leak: </a:t>
            </a:r>
            <a:r>
              <a:rPr lang="ko-KR" altLang="en-US" sz="1200" dirty="0">
                <a:solidFill>
                  <a:schemeClr val="bg1"/>
                </a:solidFill>
              </a:rPr>
              <a:t>새다 </a:t>
            </a:r>
            <a:r>
              <a:rPr lang="en-US" altLang="ko-KR" sz="1200" dirty="0">
                <a:solidFill>
                  <a:schemeClr val="bg1"/>
                </a:solidFill>
              </a:rPr>
              <a:t>•seal: </a:t>
            </a:r>
            <a:r>
              <a:rPr lang="ko-KR" altLang="en-US" sz="1200" dirty="0">
                <a:solidFill>
                  <a:schemeClr val="bg1"/>
                </a:solidFill>
              </a:rPr>
              <a:t>밀봉 부분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3046EA-619F-45B0-86B1-062E3E3F8488}"/>
              </a:ext>
            </a:extLst>
          </p:cNvPr>
          <p:cNvSpPr txBox="1"/>
          <p:nvPr/>
        </p:nvSpPr>
        <p:spPr>
          <a:xfrm>
            <a:off x="9558632" y="2010764"/>
            <a:ext cx="2527860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300" b="1" i="0" u="none" strike="noStrike" baseline="0" dirty="0">
                <a:solidFill>
                  <a:srgbClr val="FF0000"/>
                </a:solidFill>
              </a:rPr>
              <a:t>예시 정답</a:t>
            </a:r>
            <a:r>
              <a:rPr lang="en-US" altLang="ko-KR" sz="1300" b="1" i="0" u="none" strike="noStrike" baseline="0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300" b="1" dirty="0">
                <a:solidFill>
                  <a:srgbClr val="FF0000"/>
                </a:solidFill>
              </a:rPr>
              <a:t>A: Welcome. How can I help you?</a:t>
            </a:r>
          </a:p>
          <a:p>
            <a:pPr marL="180975" indent="-180975"/>
            <a:r>
              <a:rPr lang="en-US" altLang="ko-KR" sz="1300" b="1" dirty="0">
                <a:solidFill>
                  <a:srgbClr val="FF0000"/>
                </a:solidFill>
              </a:rPr>
              <a:t>B: Hello. I bought this </a:t>
            </a:r>
            <a:r>
              <a:rPr lang="en-US" altLang="ko-KR" sz="1300" b="1" u="sng" dirty="0">
                <a:solidFill>
                  <a:srgbClr val="FF0000"/>
                </a:solidFill>
              </a:rPr>
              <a:t>perfume</a:t>
            </a:r>
            <a:r>
              <a:rPr lang="en-US" altLang="ko-KR" sz="1300" b="1" dirty="0">
                <a:solidFill>
                  <a:srgbClr val="FF0000"/>
                </a:solidFill>
              </a:rPr>
              <a:t> yesterday, but there is a problem with it.</a:t>
            </a:r>
          </a:p>
          <a:p>
            <a:pPr marL="180975" indent="-180975"/>
            <a:r>
              <a:rPr lang="en-US" altLang="ko-KR" sz="1300" b="1" dirty="0">
                <a:solidFill>
                  <a:srgbClr val="FF0000"/>
                </a:solidFill>
              </a:rPr>
              <a:t>A: Can you explain exactly what the problem is?</a:t>
            </a:r>
          </a:p>
          <a:p>
            <a:pPr marL="180975" indent="-180975"/>
            <a:r>
              <a:rPr lang="en-US" altLang="ko-KR" sz="1300" b="1" dirty="0">
                <a:solidFill>
                  <a:srgbClr val="FF0000"/>
                </a:solidFill>
              </a:rPr>
              <a:t>B: Look! </a:t>
            </a:r>
            <a:r>
              <a:rPr lang="en-US" altLang="ko-KR" sz="1300" b="1" u="sng" dirty="0">
                <a:solidFill>
                  <a:srgbClr val="FF0000"/>
                </a:solidFill>
              </a:rPr>
              <a:t>The bottle has leaked because the seal is broken.</a:t>
            </a:r>
          </a:p>
          <a:p>
            <a:pPr marL="180975" indent="-180975"/>
            <a:r>
              <a:rPr lang="en-US" altLang="ko-KR" sz="1300" b="1" dirty="0">
                <a:solidFill>
                  <a:srgbClr val="FF0000"/>
                </a:solidFill>
              </a:rPr>
              <a:t>A: You’re right. We’re very sorry about that. Can I offer you a full refund or an exchange?</a:t>
            </a:r>
          </a:p>
          <a:p>
            <a:pPr marL="180975" indent="-180975"/>
            <a:r>
              <a:rPr lang="en-US" altLang="ko-KR" sz="1300" b="1" dirty="0">
                <a:solidFill>
                  <a:srgbClr val="FF0000"/>
                </a:solidFill>
              </a:rPr>
              <a:t>B: I’d like </a:t>
            </a:r>
            <a:r>
              <a:rPr lang="en-US" altLang="ko-KR" sz="1300" b="1" u="sng" dirty="0">
                <a:solidFill>
                  <a:srgbClr val="FF0000"/>
                </a:solidFill>
              </a:rPr>
              <a:t>a full refund</a:t>
            </a:r>
            <a:r>
              <a:rPr lang="en-US" altLang="ko-KR" sz="1300" b="1" dirty="0">
                <a:solidFill>
                  <a:srgbClr val="FF0000"/>
                </a:solidFill>
              </a:rPr>
              <a:t>, please.</a:t>
            </a:r>
            <a:endParaRPr lang="ko-KR" altLang="en-US" sz="1300" b="1" dirty="0">
              <a:solidFill>
                <a:srgbClr val="FF0000"/>
              </a:solidFill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87BDF4E3-D8F8-4779-9FD6-414F47A88CF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3BED91F7-5B2F-440A-A550-0EF0F934DB10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Apologizing to Customers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3B7952F-99FF-4715-9765-39B5B454DCC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97" t="1958" r="2888" b="6547"/>
          <a:stretch/>
        </p:blipFill>
        <p:spPr>
          <a:xfrm>
            <a:off x="1309946" y="827459"/>
            <a:ext cx="9572107" cy="541181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Handling Customer Complaints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598743" y="135731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6781007" y="1356768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C677998B-634C-43F7-B2A3-F21628386CD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5" name="P5L3_167p_Situation 2_A">
            <a:hlinkClick r:id="" action="ppaction://media"/>
            <a:extLst>
              <a:ext uri="{FF2B5EF4-FFF2-40B4-BE49-F238E27FC236}">
                <a16:creationId xmlns:a16="http://schemas.microsoft.com/office/drawing/2014/main" id="{03B28D02-F70A-4119-BEBB-FADED15AD0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13000" y="1273640"/>
            <a:ext cx="475200" cy="475200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A92C8A93-61F6-44C7-A78E-1D8FF9333722}"/>
              </a:ext>
            </a:extLst>
          </p:cNvPr>
          <p:cNvGrpSpPr/>
          <p:nvPr/>
        </p:nvGrpSpPr>
        <p:grpSpPr>
          <a:xfrm>
            <a:off x="1894276" y="2153928"/>
            <a:ext cx="7654970" cy="4118682"/>
            <a:chOff x="1894276" y="2153928"/>
            <a:chExt cx="7654970" cy="4118682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1894276" y="2153928"/>
              <a:ext cx="359999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13D1892-E486-44C0-8F09-6B6A58A0BD3A}"/>
                </a:ext>
              </a:extLst>
            </p:cNvPr>
            <p:cNvSpPr txBox="1"/>
            <p:nvPr/>
          </p:nvSpPr>
          <p:spPr>
            <a:xfrm>
              <a:off x="9164782" y="4623954"/>
              <a:ext cx="384464" cy="1648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T</a:t>
              </a:r>
            </a:p>
            <a:p>
              <a:pPr>
                <a:lnSpc>
                  <a:spcPct val="13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F</a:t>
              </a:r>
            </a:p>
            <a:p>
              <a:pPr>
                <a:lnSpc>
                  <a:spcPct val="12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F</a:t>
              </a:r>
            </a:p>
            <a:p>
              <a:pPr>
                <a:lnSpc>
                  <a:spcPct val="120000"/>
                </a:lnSpc>
              </a:pPr>
              <a:r>
                <a:rPr lang="en-US" altLang="ko-KR" sz="2000" b="1" dirty="0">
                  <a:solidFill>
                    <a:srgbClr val="FF0000"/>
                  </a:solidFill>
                </a:rPr>
                <a:t>T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1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309E071-1B87-4F22-93F9-17FD07BBF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123" y="935885"/>
            <a:ext cx="8997993" cy="531340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552113" y="137990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8366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•internal: </a:t>
            </a:r>
            <a:r>
              <a:rPr lang="ko-KR" altLang="en-US" sz="1200" dirty="0">
                <a:solidFill>
                  <a:schemeClr val="bg1"/>
                </a:solidFill>
              </a:rPr>
              <a:t>내부의 </a:t>
            </a:r>
            <a:r>
              <a:rPr lang="en-US" altLang="ko-KR" sz="1200" dirty="0">
                <a:solidFill>
                  <a:schemeClr val="bg1"/>
                </a:solidFill>
              </a:rPr>
              <a:t>•exposed: </a:t>
            </a:r>
            <a:r>
              <a:rPr lang="ko-KR" altLang="en-US" sz="1200" dirty="0">
                <a:solidFill>
                  <a:schemeClr val="bg1"/>
                </a:solidFill>
              </a:rPr>
              <a:t>노출된 </a:t>
            </a:r>
            <a:r>
              <a:rPr lang="en-US" altLang="ko-KR" sz="1200" dirty="0">
                <a:solidFill>
                  <a:schemeClr val="bg1"/>
                </a:solidFill>
              </a:rPr>
              <a:t>•vent: </a:t>
            </a:r>
            <a:r>
              <a:rPr lang="ko-KR" altLang="en-US" sz="1200" dirty="0">
                <a:solidFill>
                  <a:schemeClr val="bg1"/>
                </a:solidFill>
              </a:rPr>
              <a:t>통풍구 </a:t>
            </a:r>
            <a:r>
              <a:rPr lang="en-US" altLang="ko-KR" sz="1200" dirty="0">
                <a:solidFill>
                  <a:schemeClr val="bg1"/>
                </a:solidFill>
              </a:rPr>
              <a:t>•itchy: </a:t>
            </a:r>
            <a:r>
              <a:rPr lang="ko-KR" altLang="en-US" sz="1200" dirty="0">
                <a:solidFill>
                  <a:schemeClr val="bg1"/>
                </a:solidFill>
              </a:rPr>
              <a:t>가려운</a:t>
            </a: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95CF79CB-47CF-4F7B-B65B-4FB6F6CF73A1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Ⅴ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Handling Customer Complaints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982ED769-E9D6-41D6-9249-E2B6129149C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Handling Customer Complaints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A178EB9C-7415-4E03-9547-1F8707B58DF7}"/>
              </a:ext>
            </a:extLst>
          </p:cNvPr>
          <p:cNvGrpSpPr/>
          <p:nvPr/>
        </p:nvGrpSpPr>
        <p:grpSpPr>
          <a:xfrm>
            <a:off x="4495464" y="1929008"/>
            <a:ext cx="2202386" cy="3219478"/>
            <a:chOff x="4495464" y="1929008"/>
            <a:chExt cx="2202386" cy="321947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4637C75-0B36-445C-A889-97FD9831D54F}"/>
                </a:ext>
              </a:extLst>
            </p:cNvPr>
            <p:cNvSpPr txBox="1"/>
            <p:nvPr/>
          </p:nvSpPr>
          <p:spPr>
            <a:xfrm>
              <a:off x="5770208" y="1929008"/>
              <a:ext cx="463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b</a:t>
              </a:r>
              <a:endParaRPr lang="ko-KR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FA3E4AC-B71F-4A25-9A54-D33AB5AF22B5}"/>
                </a:ext>
              </a:extLst>
            </p:cNvPr>
            <p:cNvSpPr txBox="1"/>
            <p:nvPr/>
          </p:nvSpPr>
          <p:spPr>
            <a:xfrm>
              <a:off x="4495464" y="2557397"/>
              <a:ext cx="463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d</a:t>
              </a:r>
              <a:endParaRPr lang="ko-KR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40DA90D-ED24-4D1B-B751-2523A2E50387}"/>
                </a:ext>
              </a:extLst>
            </p:cNvPr>
            <p:cNvSpPr txBox="1"/>
            <p:nvPr/>
          </p:nvSpPr>
          <p:spPr>
            <a:xfrm>
              <a:off x="6234029" y="2866154"/>
              <a:ext cx="463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a</a:t>
              </a:r>
              <a:endParaRPr lang="ko-KR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FB1C7D4-EF95-48D6-856E-AE64D68EBD8E}"/>
                </a:ext>
              </a:extLst>
            </p:cNvPr>
            <p:cNvSpPr txBox="1"/>
            <p:nvPr/>
          </p:nvSpPr>
          <p:spPr>
            <a:xfrm>
              <a:off x="5690876" y="4686821"/>
              <a:ext cx="4638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F0000"/>
                  </a:solidFill>
                </a:rPr>
                <a:t>c</a:t>
              </a:r>
              <a:endParaRPr lang="ko-KR" altLang="en-US" sz="24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1776</TotalTime>
  <Words>863</Words>
  <Application>Microsoft Office PowerPoint</Application>
  <PresentationFormat>와이드스크린</PresentationFormat>
  <Paragraphs>131</Paragraphs>
  <Slides>19</Slides>
  <Notes>0</Notes>
  <HiddenSlides>0</HiddenSlides>
  <MMClips>6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6" baseType="lpstr">
      <vt:lpstr>NanumSquareOTFL</vt:lpstr>
      <vt:lpstr>맑은 고딕</vt:lpstr>
      <vt:lpstr>함초롬바탕</vt:lpstr>
      <vt:lpstr>Arial</vt:lpstr>
      <vt:lpstr>Calibri</vt:lpstr>
      <vt:lpstr>Impact</vt:lpstr>
      <vt:lpstr>Office 테마</vt:lpstr>
      <vt:lpstr>Lesson 3 Handling  Customer Complaints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265</cp:revision>
  <dcterms:created xsi:type="dcterms:W3CDTF">2021-02-16T02:29:27Z</dcterms:created>
  <dcterms:modified xsi:type="dcterms:W3CDTF">2026-08-19T02:59:38Z</dcterms:modified>
</cp:coreProperties>
</file>