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7" r:id="rId11"/>
    <p:sldId id="27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6" r:id="rId2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73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microsoft.com/office/2007/relationships/media" Target="../media/media4.mp3"/><Relationship Id="rId7" Type="http://schemas.openxmlformats.org/officeDocument/2006/relationships/slide" Target="slide18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slide" Target="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slide" Target="slide1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slide" Target="slide1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8744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/>
              <a:t>Lesson 6</a:t>
            </a:r>
            <a:br>
              <a:rPr lang="en-US" altLang="ko-KR" sz="6000" b="1" dirty="0"/>
            </a:br>
            <a:r>
              <a:rPr lang="en-US" altLang="ko-KR" b="1" i="0" u="none" strike="noStrike" baseline="0" dirty="0"/>
              <a:t>Dealing with Travel Customer Inconveniences</a:t>
            </a:r>
            <a:endParaRPr lang="ko-KR" altLang="en-US" b="1" dirty="0"/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cxnSp>
        <p:nvCxnSpPr>
          <p:cNvPr id="6" name="Straight Connector 8">
            <a:extLst>
              <a:ext uri="{FF2B5EF4-FFF2-40B4-BE49-F238E27FC236}">
                <a16:creationId xmlns:a16="http://schemas.microsoft.com/office/drawing/2014/main" id="{842C9829-D88F-470B-8D68-63DD0FE17E2D}"/>
              </a:ext>
            </a:extLst>
          </p:cNvPr>
          <p:cNvCxnSpPr/>
          <p:nvPr/>
        </p:nvCxnSpPr>
        <p:spPr>
          <a:xfrm>
            <a:off x="1207658" y="50038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>
            <a:extLst>
              <a:ext uri="{FF2B5EF4-FFF2-40B4-BE49-F238E27FC236}">
                <a16:creationId xmlns:a16="http://schemas.microsoft.com/office/drawing/2014/main" id="{3FE0CE06-4992-4BC7-90BD-373D865993A2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442032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sz="2400" dirty="0">
                <a:latin typeface="+mj-lt"/>
              </a:rPr>
              <a:t>PART </a:t>
            </a:r>
            <a:r>
              <a:rPr lang="en-US" altLang="ko-KR" sz="2400" kern="0" spc="0" dirty="0">
                <a:effectLst/>
                <a:latin typeface="+mn-ea"/>
              </a:rPr>
              <a:t>Ⅱ</a:t>
            </a:r>
            <a:r>
              <a:rPr lang="en-US" altLang="ko-KR" sz="2400" dirty="0">
                <a:latin typeface="+mj-lt"/>
              </a:rPr>
              <a:t> </a:t>
            </a:r>
            <a:r>
              <a:rPr lang="en-US" altLang="ko-KR" sz="2400" b="1" dirty="0">
                <a:latin typeface="+mj-lt"/>
              </a:rPr>
              <a:t>Travel Service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94C96E-1817-AD9F-80F6-80783C1A35F8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303170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9207DDF-7AED-463B-AA09-A3864A3C3C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1347855"/>
            <a:ext cx="11150600" cy="435036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p.78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321950" y="224315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81281FA0-556A-4F81-A153-374BFCC10C07}"/>
              </a:ext>
            </a:extLst>
          </p:cNvPr>
          <p:cNvGrpSpPr/>
          <p:nvPr/>
        </p:nvGrpSpPr>
        <p:grpSpPr>
          <a:xfrm>
            <a:off x="1016000" y="2445683"/>
            <a:ext cx="9979099" cy="3519371"/>
            <a:chOff x="1016000" y="2445683"/>
            <a:chExt cx="9979099" cy="351937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2C3EB0-31D2-4963-A63E-87DB81116C16}"/>
                </a:ext>
              </a:extLst>
            </p:cNvPr>
            <p:cNvSpPr txBox="1"/>
            <p:nvPr/>
          </p:nvSpPr>
          <p:spPr>
            <a:xfrm>
              <a:off x="1196901" y="3181984"/>
              <a:ext cx="9798198" cy="2783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70000"/>
                </a:lnSpc>
              </a:pP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		     First of all, immediately report the loss to the airline’s baggage service office and fill out a claim form. Keep copies of important documents, including your boarding pass, baggage claim tag, and the filed report. These will be essential for any follow-up inquiries or insurance claims. Then stay in touch with the airline’s baggage tracing department for updates. If your luggage is not returned within 21 days after the flight, initiate a claim with the airline or insurance provider, providing a detailed list of the missing items with evidence of their value. Remember to remain calm and polite throughout the process for a better chance of a satisfactory resolution.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1CD582A-57A0-47F8-8E28-7CB00F022E9F}"/>
                </a:ext>
              </a:extLst>
            </p:cNvPr>
            <p:cNvSpPr txBox="1"/>
            <p:nvPr/>
          </p:nvSpPr>
          <p:spPr>
            <a:xfrm>
              <a:off x="1016000" y="2445683"/>
              <a:ext cx="9296400" cy="359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1500" b="1" dirty="0">
                  <a:solidFill>
                    <a:srgbClr val="FF0000"/>
                  </a:solidFill>
                </a:rPr>
                <a:t>&lt;</a:t>
              </a:r>
              <a:r>
                <a:rPr lang="ko-KR" altLang="en-US" sz="1500" b="1">
                  <a:solidFill>
                    <a:srgbClr val="FF0000"/>
                  </a:solidFill>
                </a:rPr>
                <a:t>예시 정답</a:t>
              </a:r>
              <a:r>
                <a:rPr lang="en-US" altLang="ko-KR" sz="1500" b="1">
                  <a:solidFill>
                    <a:srgbClr val="FF0000"/>
                  </a:solidFill>
                </a:rPr>
                <a:t>&gt;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1" name="제목 1">
            <a:extLst>
              <a:ext uri="{FF2B5EF4-FFF2-40B4-BE49-F238E27FC236}">
                <a16:creationId xmlns:a16="http://schemas.microsoft.com/office/drawing/2014/main" id="{BB0C7D06-831B-48B7-8523-CC9DFBFCC18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6.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Dealing with Travel Customer Inconveniences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p.78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0304BC6A-FCF4-44ED-AE2F-7AAF5A4949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83" y="1878172"/>
            <a:ext cx="11033034" cy="3101656"/>
          </a:xfrm>
          <a:prstGeom prst="rect">
            <a:avLst/>
          </a:prstGeom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id="{142F8936-D59E-4878-9517-F5E6C521B7B7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6.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Dealing with Travel Customer Inconveniences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77198F33-7E1D-4658-807F-F99206B155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3603" y="1350857"/>
            <a:ext cx="9937614" cy="407224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79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9662991" y="2622409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1665678" y="3825848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9860195" y="2125706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672930" y="211995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6999386" y="3386979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7837521" y="339393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7" name="P2L6_79p_Check Up_A1">
            <a:hlinkClick r:id="" action="ppaction://media"/>
            <a:extLst>
              <a:ext uri="{FF2B5EF4-FFF2-40B4-BE49-F238E27FC236}">
                <a16:creationId xmlns:a16="http://schemas.microsoft.com/office/drawing/2014/main" id="{78AB64A7-A622-4F6E-819C-F48E60E109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16448" y="2059213"/>
            <a:ext cx="475200" cy="475200"/>
          </a:xfrm>
          <a:prstGeom prst="rect">
            <a:avLst/>
          </a:prstGeom>
        </p:spPr>
      </p:pic>
      <p:pic>
        <p:nvPicPr>
          <p:cNvPr id="19" name="P2L6_79p_Check Up_A2">
            <a:hlinkClick r:id="" action="ppaction://media"/>
            <a:extLst>
              <a:ext uri="{FF2B5EF4-FFF2-40B4-BE49-F238E27FC236}">
                <a16:creationId xmlns:a16="http://schemas.microsoft.com/office/drawing/2014/main" id="{2D0CECD0-2261-4478-9381-8A56D41C2A2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86391" y="3313891"/>
            <a:ext cx="475200" cy="475200"/>
          </a:xfrm>
          <a:prstGeom prst="rect">
            <a:avLst/>
          </a:prstGeom>
        </p:spPr>
      </p:pic>
      <p:sp>
        <p:nvSpPr>
          <p:cNvPr id="18" name="제목 1">
            <a:extLst>
              <a:ext uri="{FF2B5EF4-FFF2-40B4-BE49-F238E27FC236}">
                <a16:creationId xmlns:a16="http://schemas.microsoft.com/office/drawing/2014/main" id="{2ECA2601-476F-424D-B085-FAC3378FA20D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6.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Dealing with Travel Customer Inconveniences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83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337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299E793-AD51-4C21-A3A3-C06C2EE98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745" y="1729829"/>
            <a:ext cx="11050510" cy="351083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p.79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643860" y="184935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32F80BC-8A44-4D16-BA7F-8B6257DF6B93}"/>
              </a:ext>
            </a:extLst>
          </p:cNvPr>
          <p:cNvGrpSpPr/>
          <p:nvPr/>
        </p:nvGrpSpPr>
        <p:grpSpPr>
          <a:xfrm>
            <a:off x="6810938" y="2303928"/>
            <a:ext cx="369610" cy="1707961"/>
            <a:chOff x="8086334" y="1812319"/>
            <a:chExt cx="369610" cy="170796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8099034" y="2252808"/>
              <a:ext cx="3225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8098013" y="2658506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8094948" y="3089393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E6758EF-E719-4A69-A3AA-3213AFE35175}"/>
                </a:ext>
              </a:extLst>
            </p:cNvPr>
            <p:cNvSpPr txBox="1"/>
            <p:nvPr/>
          </p:nvSpPr>
          <p:spPr>
            <a:xfrm>
              <a:off x="8086334" y="1812319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35213F7A-59F7-4048-93AC-1CB1BFB9CE0B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6.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Dealing with Travel Customer Inconveniences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D1E8161-E4CB-4F90-BEA0-0664F5715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225221"/>
            <a:ext cx="10680700" cy="473072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p.79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1113388" y="124036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399190EC-DFC4-4BEA-942A-B80C8E4C4DDD}"/>
              </a:ext>
            </a:extLst>
          </p:cNvPr>
          <p:cNvGrpSpPr/>
          <p:nvPr/>
        </p:nvGrpSpPr>
        <p:grpSpPr>
          <a:xfrm>
            <a:off x="2438982" y="3859883"/>
            <a:ext cx="7539355" cy="1018925"/>
            <a:chOff x="2438982" y="3859883"/>
            <a:chExt cx="7539355" cy="101892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02738DC-2BA4-4B32-8F8D-5C386427D843}"/>
                </a:ext>
              </a:extLst>
            </p:cNvPr>
            <p:cNvSpPr txBox="1"/>
            <p:nvPr/>
          </p:nvSpPr>
          <p:spPr>
            <a:xfrm>
              <a:off x="4743407" y="3859883"/>
              <a:ext cx="14287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  <a:latin typeface="+mj-lt"/>
                </a:rPr>
                <a:t>ask</a:t>
              </a:r>
              <a:endParaRPr lang="ko-KR" altLang="en-US" sz="2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726A5D8-A13F-4C97-B7C0-D839A68BC9AE}"/>
                </a:ext>
              </a:extLst>
            </p:cNvPr>
            <p:cNvSpPr txBox="1"/>
            <p:nvPr/>
          </p:nvSpPr>
          <p:spPr>
            <a:xfrm>
              <a:off x="2438982" y="3885283"/>
              <a:ext cx="14117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  <a:latin typeface="+mj-lt"/>
                </a:rPr>
                <a:t>fill</a:t>
              </a:r>
              <a:endParaRPr lang="ko-KR" altLang="en-US" sz="2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36D793C-0B97-468C-8CCD-C36E8FB59754}"/>
                </a:ext>
              </a:extLst>
            </p:cNvPr>
            <p:cNvSpPr txBox="1"/>
            <p:nvPr/>
          </p:nvSpPr>
          <p:spPr>
            <a:xfrm>
              <a:off x="6541169" y="4478698"/>
              <a:ext cx="12647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  <a:latin typeface="+mj-lt"/>
                </a:rPr>
                <a:t>contact</a:t>
              </a:r>
              <a:endParaRPr lang="ko-KR" altLang="en-US" sz="2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2DCE69F-84AE-4190-A610-1ACAA3E47C63}"/>
                </a:ext>
              </a:extLst>
            </p:cNvPr>
            <p:cNvSpPr txBox="1"/>
            <p:nvPr/>
          </p:nvSpPr>
          <p:spPr>
            <a:xfrm>
              <a:off x="8821660" y="4170966"/>
              <a:ext cx="11566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  <a:latin typeface="+mj-lt"/>
                </a:rPr>
                <a:t>submit</a:t>
              </a:r>
              <a:endParaRPr lang="ko-KR" altLang="en-US" sz="20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3" name="제목 1">
            <a:extLst>
              <a:ext uri="{FF2B5EF4-FFF2-40B4-BE49-F238E27FC236}">
                <a16:creationId xmlns:a16="http://schemas.microsoft.com/office/drawing/2014/main" id="{6E072EAC-AD37-4B8F-9D25-A454EDCE6061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6.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Dealing with Travel Customer Inconveniences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451243" y="857398"/>
            <a:ext cx="11289513" cy="5143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M: </a:t>
            </a:r>
            <a:r>
              <a:rPr lang="en-US" altLang="ko-KR" sz="1700" b="0" i="0" u="none" strike="noStrike" baseline="0" dirty="0"/>
              <a:t>Hi, Ms. Kim. I lost my passport and wallet to a pickpocket. I’m not sure what to do next.</a:t>
            </a:r>
          </a:p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W: </a:t>
            </a:r>
            <a:r>
              <a:rPr lang="en-US" altLang="ko-KR" sz="1700" b="0" i="0" u="none" strike="noStrike" baseline="0" dirty="0"/>
              <a:t>Oh no, I’m sorry to hear that. Do you have your ID or any money left with you?</a:t>
            </a:r>
          </a:p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M: </a:t>
            </a:r>
            <a:r>
              <a:rPr lang="en-US" altLang="ko-KR" sz="1700" b="0" i="0" u="none" strike="noStrike" baseline="0" dirty="0"/>
              <a:t>No, unfortunately, I don’t have anything with me.</a:t>
            </a:r>
          </a:p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W: </a:t>
            </a:r>
            <a:r>
              <a:rPr lang="en-US" altLang="ko-KR" sz="1700" b="0" i="0" u="none" strike="noStrike" baseline="0" dirty="0"/>
              <a:t>Okay, don’t worry. I can help you contact the local embassy for your country. They will be able to</a:t>
            </a:r>
            <a:r>
              <a:rPr lang="en-US" altLang="ko-KR" sz="1700" b="0" i="0" u="none" strike="noStrike" dirty="0"/>
              <a:t> </a:t>
            </a:r>
            <a:r>
              <a:rPr lang="en-US" altLang="ko-KR" sz="1700" b="0" i="0" u="none" strike="noStrike" baseline="0" dirty="0"/>
              <a:t>issue you </a:t>
            </a:r>
          </a:p>
          <a:p>
            <a:pPr algn="l">
              <a:lnSpc>
                <a:spcPct val="150000"/>
              </a:lnSpc>
            </a:pPr>
            <a:r>
              <a:rPr lang="en-US" altLang="ko-KR" sz="1700" dirty="0"/>
              <a:t>     </a:t>
            </a:r>
            <a:r>
              <a:rPr lang="en-US" altLang="ko-KR" sz="1700" b="0" i="0" u="none" strike="noStrike" baseline="0" dirty="0"/>
              <a:t>an emergency passport so you can go back home safely.</a:t>
            </a:r>
          </a:p>
          <a:p>
            <a:pPr>
              <a:lnSpc>
                <a:spcPct val="150000"/>
              </a:lnSpc>
            </a:pPr>
            <a:r>
              <a:rPr lang="en-US" altLang="ko-KR" sz="1700" b="1" dirty="0"/>
              <a:t>M: </a:t>
            </a:r>
            <a:r>
              <a:rPr lang="en-US" altLang="ko-KR" sz="1700" dirty="0"/>
              <a:t>Thank you. That’s a relief. But how will I pay for the embassy fees or any other expenses without my wallet?</a:t>
            </a:r>
          </a:p>
          <a:p>
            <a:pPr>
              <a:lnSpc>
                <a:spcPct val="150000"/>
              </a:lnSpc>
            </a:pPr>
            <a:r>
              <a:rPr lang="en-US" altLang="ko-KR" sz="1700" b="1" dirty="0"/>
              <a:t>W: </a:t>
            </a:r>
            <a:r>
              <a:rPr lang="en-US" altLang="ko-KR" sz="1700" dirty="0"/>
              <a:t>It’ll be okay. We can go to the nearest police station and file a report about your lost passport and wallet. </a:t>
            </a:r>
          </a:p>
          <a:p>
            <a:pPr>
              <a:lnSpc>
                <a:spcPct val="150000"/>
              </a:lnSpc>
            </a:pPr>
            <a:r>
              <a:rPr lang="en-US" altLang="ko-KR" sz="1700" dirty="0"/>
              <a:t>    </a:t>
            </a:r>
            <a:r>
              <a:rPr lang="en-US" altLang="ko-KR" sz="1000" dirty="0"/>
              <a:t> </a:t>
            </a:r>
            <a:r>
              <a:rPr lang="en-US" altLang="ko-KR" sz="1700" dirty="0"/>
              <a:t>This report will be necessary for the embassy to issue you a replacement passport. In the meantime, I can </a:t>
            </a:r>
          </a:p>
          <a:p>
            <a:pPr>
              <a:lnSpc>
                <a:spcPct val="150000"/>
              </a:lnSpc>
            </a:pPr>
            <a:r>
              <a:rPr lang="en-US" altLang="ko-KR" sz="1700" dirty="0"/>
              <a:t>     lend you some money.</a:t>
            </a:r>
          </a:p>
          <a:p>
            <a:pPr>
              <a:lnSpc>
                <a:spcPct val="150000"/>
              </a:lnSpc>
            </a:pPr>
            <a:r>
              <a:rPr lang="en-US" altLang="ko-KR" sz="1700" b="1" dirty="0"/>
              <a:t>M: </a:t>
            </a:r>
            <a:r>
              <a:rPr lang="en-US" altLang="ko-KR" sz="1700" dirty="0"/>
              <a:t>Thank you so much. That’s very kind of you.</a:t>
            </a:r>
          </a:p>
          <a:p>
            <a:pPr>
              <a:lnSpc>
                <a:spcPct val="150000"/>
              </a:lnSpc>
            </a:pPr>
            <a:r>
              <a:rPr lang="en-US" altLang="ko-KR" sz="1700" b="1" dirty="0"/>
              <a:t>W: </a:t>
            </a:r>
            <a:r>
              <a:rPr lang="en-US" altLang="ko-KR" sz="1700" dirty="0"/>
              <a:t>It’s my pleasure to assist you. I’ll also make sure to inform the hotel and the rest of the tour group about </a:t>
            </a:r>
          </a:p>
          <a:p>
            <a:pPr>
              <a:lnSpc>
                <a:spcPct val="150000"/>
              </a:lnSpc>
            </a:pPr>
            <a:r>
              <a:rPr lang="en-US" altLang="ko-KR" sz="1700" dirty="0"/>
              <a:t>     your situation.</a:t>
            </a:r>
          </a:p>
          <a:p>
            <a:pPr>
              <a:lnSpc>
                <a:spcPct val="150000"/>
              </a:lnSpc>
            </a:pPr>
            <a:r>
              <a:rPr lang="en-US" altLang="ko-KR" sz="1700" b="1" dirty="0"/>
              <a:t>M: </a:t>
            </a:r>
            <a:r>
              <a:rPr lang="en-US" altLang="ko-KR" sz="1700" dirty="0"/>
              <a:t>Thank you for being so understanding.</a:t>
            </a:r>
            <a:endParaRPr lang="ko-KR" altLang="en-US" sz="17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2L6_76p_Situation 1_A">
            <a:hlinkClick r:id="" action="ppaction://media"/>
            <a:extLst>
              <a:ext uri="{FF2B5EF4-FFF2-40B4-BE49-F238E27FC236}">
                <a16:creationId xmlns:a16="http://schemas.microsoft.com/office/drawing/2014/main" id="{24C74435-5EEA-40A7-8030-ED017E4C0C8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6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404873"/>
            <a:ext cx="11273388" cy="593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500" dirty="0"/>
              <a:t>[</a:t>
            </a:r>
            <a:r>
              <a:rPr lang="en-US" altLang="ko-KR" sz="1500" i="1" dirty="0"/>
              <a:t>Phone rings.</a:t>
            </a:r>
            <a:r>
              <a:rPr lang="en-US" altLang="ko-KR" sz="1500" dirty="0"/>
              <a:t>]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/>
              <a:t>M: </a:t>
            </a:r>
            <a:r>
              <a:rPr lang="en-US" altLang="ko-KR" sz="1500" dirty="0"/>
              <a:t>Rainbow Travelers. This is Song, </a:t>
            </a:r>
            <a:r>
              <a:rPr lang="en-US" altLang="ko-KR" sz="1500" dirty="0" err="1"/>
              <a:t>Mingi</a:t>
            </a:r>
            <a:r>
              <a:rPr lang="en-US" altLang="ko-KR" sz="1500" dirty="0"/>
              <a:t> speaking.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/>
              <a:t>W: </a:t>
            </a:r>
            <a:r>
              <a:rPr lang="en-US" altLang="ko-KR" sz="1500" dirty="0"/>
              <a:t>Hey, Mr. Song. I’m Sandra Simpson, and I’m currently participating in the Seoul Tour Package A that you recommended.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/>
              <a:t>M: </a:t>
            </a:r>
            <a:r>
              <a:rPr lang="en-US" altLang="ko-KR" sz="1500" dirty="0"/>
              <a:t>Hi, Ms. Simpson. How can I assist you today?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/>
              <a:t>W: </a:t>
            </a:r>
            <a:r>
              <a:rPr lang="en-US" altLang="ko-KR" sz="1500" dirty="0"/>
              <a:t>I’m having some significant issues with this tour.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/>
              <a:t>M: </a:t>
            </a:r>
            <a:r>
              <a:rPr lang="en-US" altLang="ko-KR" sz="1500" dirty="0"/>
              <a:t>What seems to be the problem, ma’am?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/>
              <a:t>W: </a:t>
            </a:r>
            <a:r>
              <a:rPr lang="en-US" altLang="ko-KR" sz="1500" dirty="0"/>
              <a:t>The tour guide from your company is quite disorganized. He doesn’t seem to have a clear plan regarding our destinations </a:t>
            </a:r>
          </a:p>
          <a:p>
            <a:pPr>
              <a:lnSpc>
                <a:spcPct val="150000"/>
              </a:lnSpc>
            </a:pPr>
            <a:r>
              <a:rPr lang="en-US" altLang="ko-KR" sz="1500" dirty="0"/>
              <a:t>    </a:t>
            </a:r>
            <a:r>
              <a:rPr lang="en-US" altLang="ko-KR" sz="1000" dirty="0"/>
              <a:t> </a:t>
            </a:r>
            <a:r>
              <a:rPr lang="en-US" altLang="ko-KR" sz="1500" dirty="0"/>
              <a:t>and schedules.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/>
              <a:t>M: </a:t>
            </a:r>
            <a:r>
              <a:rPr lang="en-US" altLang="ko-KR" sz="1500" dirty="0"/>
              <a:t>I apologize for the inconvenience. I will look into this matter and, if possible, arrange for a replacement guide today. How </a:t>
            </a:r>
          </a:p>
          <a:p>
            <a:pPr>
              <a:lnSpc>
                <a:spcPct val="150000"/>
              </a:lnSpc>
            </a:pPr>
            <a:r>
              <a:rPr lang="en-US" altLang="ko-KR" sz="1500" dirty="0"/>
              <a:t>   </a:t>
            </a:r>
            <a:r>
              <a:rPr lang="en-US" altLang="ko-KR" sz="1000" dirty="0"/>
              <a:t> </a:t>
            </a:r>
            <a:r>
              <a:rPr lang="en-US" altLang="ko-KR" sz="1500" dirty="0"/>
              <a:t> about the accommodations on the tour?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/>
              <a:t>W: </a:t>
            </a:r>
            <a:r>
              <a:rPr lang="en-US" altLang="ko-KR" sz="1500" dirty="0"/>
              <a:t>Our accommodations are not very pleasant.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/>
              <a:t>M: </a:t>
            </a:r>
            <a:r>
              <a:rPr lang="en-US" altLang="ko-KR" sz="1500" dirty="0"/>
              <a:t>Is there something wrong with your room?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/>
              <a:t>W: </a:t>
            </a:r>
            <a:r>
              <a:rPr lang="en-US" altLang="ko-KR" sz="1500" dirty="0"/>
              <a:t>The room smells of smoke, even though it is supposed to be a nonsmoking room.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/>
              <a:t>M: </a:t>
            </a:r>
            <a:r>
              <a:rPr lang="en-US" altLang="ko-KR" sz="1500" dirty="0"/>
              <a:t>I sincerely apologize for the inconvenience. I will personally address this issue with the hotel manager and ensure prompt </a:t>
            </a:r>
          </a:p>
          <a:p>
            <a:pPr>
              <a:lnSpc>
                <a:spcPct val="150000"/>
              </a:lnSpc>
            </a:pPr>
            <a:r>
              <a:rPr lang="en-US" altLang="ko-KR" sz="1500" dirty="0"/>
              <a:t>     action is taken. Additionally, we would like to offer you a complimentary city tour to make up for the inconvenience you’ve   </a:t>
            </a:r>
          </a:p>
          <a:p>
            <a:pPr>
              <a:lnSpc>
                <a:spcPct val="150000"/>
              </a:lnSpc>
            </a:pPr>
            <a:r>
              <a:rPr lang="en-US" altLang="ko-KR" sz="1500" dirty="0"/>
              <a:t>     experienced.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/>
              <a:t>W: </a:t>
            </a:r>
            <a:r>
              <a:rPr lang="en-US" altLang="ko-KR" sz="1500" dirty="0"/>
              <a:t>Thank you. I appreciate that.</a:t>
            </a:r>
            <a:endParaRPr lang="en-US" altLang="ko-KR" sz="1500" u="sng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2L6_77p_Situation 2_A">
            <a:hlinkClick r:id="" action="ppaction://media"/>
            <a:extLst>
              <a:ext uri="{FF2B5EF4-FFF2-40B4-BE49-F238E27FC236}">
                <a16:creationId xmlns:a16="http://schemas.microsoft.com/office/drawing/2014/main" id="{ADAD2BC3-58F0-4B00-AC94-61E9B5AE5E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6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1260000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A-1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/>
              <a:t>M: </a:t>
            </a:r>
            <a:r>
              <a:rPr lang="en-US" altLang="ko-KR" sz="2000" dirty="0"/>
              <a:t>You don’t look good. What’s wrong?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/>
              <a:t>W: </a:t>
            </a:r>
            <a:r>
              <a:rPr lang="en-US" altLang="ko-KR" sz="2000" b="1" u="sng" dirty="0"/>
              <a:t>                                              </a:t>
            </a:r>
            <a:r>
              <a:rPr lang="en-US" altLang="ko-KR" sz="2000" u="sng" dirty="0"/>
              <a:t>.</a:t>
            </a:r>
          </a:p>
          <a:p>
            <a:pPr>
              <a:lnSpc>
                <a:spcPct val="200000"/>
              </a:lnSpc>
            </a:pPr>
            <a:r>
              <a:rPr lang="en-US" altLang="ko-KR" sz="2000" dirty="0"/>
              <a:t>ⓐ Here we are.</a:t>
            </a:r>
          </a:p>
          <a:p>
            <a:pPr>
              <a:lnSpc>
                <a:spcPct val="200000"/>
              </a:lnSpc>
            </a:pPr>
            <a:r>
              <a:rPr lang="en-US" altLang="ko-KR" sz="2000" dirty="0"/>
              <a:t>ⓑ That’s very helpful.</a:t>
            </a:r>
          </a:p>
          <a:p>
            <a:pPr>
              <a:lnSpc>
                <a:spcPct val="200000"/>
              </a:lnSpc>
            </a:pPr>
            <a:r>
              <a:rPr lang="en-US" altLang="ko-KR" sz="2000" dirty="0"/>
              <a:t>ⓒ I have a big problem.</a:t>
            </a:r>
            <a:endParaRPr lang="en-US" altLang="ko-KR" sz="2000" b="1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2L6_79p_Check Up_A1">
            <a:hlinkClick r:id="" action="ppaction://media"/>
            <a:extLst>
              <a:ext uri="{FF2B5EF4-FFF2-40B4-BE49-F238E27FC236}">
                <a16:creationId xmlns:a16="http://schemas.microsoft.com/office/drawing/2014/main" id="{76E34916-8E93-40B1-B805-889BA1D0F0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1260000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A-2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/>
              <a:t>W: </a:t>
            </a:r>
            <a:r>
              <a:rPr lang="en-US" altLang="ko-KR" sz="2000" dirty="0"/>
              <a:t>I’d like to tell you about a problem that I am having with this tour.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/>
              <a:t>M: </a:t>
            </a:r>
            <a:r>
              <a:rPr lang="en-US" altLang="ko-KR" sz="2000" dirty="0"/>
              <a:t>What seems to be the problem?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/>
              <a:t>W: </a:t>
            </a:r>
            <a:r>
              <a:rPr lang="en-US" altLang="ko-KR" sz="2000" dirty="0"/>
              <a:t>Your company doesn’t seem to coordinate anything. We are always arriving at the events </a:t>
            </a:r>
          </a:p>
          <a:p>
            <a:pPr>
              <a:lnSpc>
                <a:spcPct val="200000"/>
              </a:lnSpc>
            </a:pPr>
            <a:r>
              <a:rPr lang="en-US" altLang="ko-KR" sz="2000" dirty="0"/>
              <a:t>     after they are finished.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/>
              <a:t>M: </a:t>
            </a:r>
            <a:r>
              <a:rPr lang="en-US" altLang="ko-KR" sz="2000" dirty="0"/>
              <a:t>I apologize for the inconvenience. We are trying to fix that.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2L6_79p_Check Up_A2">
            <a:hlinkClick r:id="" action="ppaction://media"/>
            <a:extLst>
              <a:ext uri="{FF2B5EF4-FFF2-40B4-BE49-F238E27FC236}">
                <a16:creationId xmlns:a16="http://schemas.microsoft.com/office/drawing/2014/main" id="{7863679F-5595-40A5-91A4-2E23B67A16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p.74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AB2FCDC-87D3-42EB-959C-EB4CAC3637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50" y="832837"/>
            <a:ext cx="9817100" cy="5192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제목 1">
            <a:extLst>
              <a:ext uri="{FF2B5EF4-FFF2-40B4-BE49-F238E27FC236}">
                <a16:creationId xmlns:a16="http://schemas.microsoft.com/office/drawing/2014/main" id="{98BC3931-9002-4612-B53D-1ED8A9FF4596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6.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Dealing with Travel Customer Inconveniences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2C7E57A-CEE5-4DDC-8424-3D3D32090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374" y="912819"/>
            <a:ext cx="9691251" cy="503236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p.75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352847" y="139312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D75A8DA-B193-44F5-9145-6DCB8CC6DEBA}"/>
              </a:ext>
            </a:extLst>
          </p:cNvPr>
          <p:cNvGrpSpPr/>
          <p:nvPr/>
        </p:nvGrpSpPr>
        <p:grpSpPr>
          <a:xfrm>
            <a:off x="4151039" y="2899263"/>
            <a:ext cx="6340116" cy="1935768"/>
            <a:chOff x="4151039" y="2899263"/>
            <a:chExt cx="6340116" cy="1935768"/>
          </a:xfrm>
        </p:grpSpPr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0812C8F8-C8F1-42BB-82A3-FF61F99EEBFB}"/>
                </a:ext>
              </a:extLst>
            </p:cNvPr>
            <p:cNvGrpSpPr/>
            <p:nvPr/>
          </p:nvGrpSpPr>
          <p:grpSpPr>
            <a:xfrm>
              <a:off x="4151039" y="2899263"/>
              <a:ext cx="6340116" cy="412810"/>
              <a:chOff x="3022600" y="4161126"/>
              <a:chExt cx="6340116" cy="412810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87BA652-5DF1-4CDD-B5B9-2177237AEDC9}"/>
                  </a:ext>
                </a:extLst>
              </p:cNvPr>
              <p:cNvSpPr txBox="1"/>
              <p:nvPr/>
            </p:nvSpPr>
            <p:spPr>
              <a:xfrm>
                <a:off x="6046608" y="4173826"/>
                <a:ext cx="355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2000" b="1" dirty="0">
                    <a:solidFill>
                      <a:srgbClr val="FF0000"/>
                    </a:solidFill>
                  </a:rPr>
                  <a:t>f</a:t>
                </a:r>
                <a:endParaRPr lang="ko-KR" altLang="en-US" sz="2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C54BD15-0BD1-4812-A24F-547F65398E7D}"/>
                  </a:ext>
                </a:extLst>
              </p:cNvPr>
              <p:cNvSpPr txBox="1"/>
              <p:nvPr/>
            </p:nvSpPr>
            <p:spPr>
              <a:xfrm>
                <a:off x="9007116" y="4161126"/>
                <a:ext cx="355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2000" b="1" dirty="0">
                    <a:solidFill>
                      <a:srgbClr val="FF0000"/>
                    </a:solidFill>
                  </a:rPr>
                  <a:t>b</a:t>
                </a:r>
                <a:endParaRPr lang="ko-KR" altLang="en-US" sz="2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E0D808F-F72E-44EE-B8C4-B51AE4114C84}"/>
                  </a:ext>
                </a:extLst>
              </p:cNvPr>
              <p:cNvSpPr txBox="1"/>
              <p:nvPr/>
            </p:nvSpPr>
            <p:spPr>
              <a:xfrm>
                <a:off x="3022600" y="4161126"/>
                <a:ext cx="355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2000" b="1" dirty="0">
                    <a:solidFill>
                      <a:srgbClr val="FF0000"/>
                    </a:solidFill>
                  </a:rPr>
                  <a:t>c</a:t>
                </a:r>
                <a:endParaRPr lang="ko-KR" altLang="en-US" sz="2000" b="1" dirty="0">
                  <a:solidFill>
                    <a:srgbClr val="FF0000"/>
                  </a:solidFill>
                </a:endParaRPr>
              </a:p>
            </p:txBody>
          </p:sp>
        </p:grp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168A375D-B812-463F-AAEF-746901C62729}"/>
                </a:ext>
              </a:extLst>
            </p:cNvPr>
            <p:cNvGrpSpPr/>
            <p:nvPr/>
          </p:nvGrpSpPr>
          <p:grpSpPr>
            <a:xfrm>
              <a:off x="4151039" y="4422221"/>
              <a:ext cx="6340116" cy="412810"/>
              <a:chOff x="3022600" y="4161126"/>
              <a:chExt cx="6340116" cy="412810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FEA56A8-666B-4B72-BB32-822D3698A804}"/>
                  </a:ext>
                </a:extLst>
              </p:cNvPr>
              <p:cNvSpPr txBox="1"/>
              <p:nvPr/>
            </p:nvSpPr>
            <p:spPr>
              <a:xfrm>
                <a:off x="6046608" y="4173826"/>
                <a:ext cx="355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2000" b="1" dirty="0">
                    <a:solidFill>
                      <a:srgbClr val="FF0000"/>
                    </a:solidFill>
                  </a:rPr>
                  <a:t>a</a:t>
                </a:r>
                <a:endParaRPr lang="ko-KR" altLang="en-US" sz="2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2BA78C43-7844-4DE7-9E31-C716F332FD37}"/>
                  </a:ext>
                </a:extLst>
              </p:cNvPr>
              <p:cNvSpPr txBox="1"/>
              <p:nvPr/>
            </p:nvSpPr>
            <p:spPr>
              <a:xfrm>
                <a:off x="9007116" y="4161126"/>
                <a:ext cx="355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2000" b="1" dirty="0">
                    <a:solidFill>
                      <a:srgbClr val="FF0000"/>
                    </a:solidFill>
                  </a:rPr>
                  <a:t>e</a:t>
                </a:r>
                <a:endParaRPr lang="ko-KR" altLang="en-US" sz="2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4833CF3-279D-4736-AA6F-8343792120A5}"/>
                  </a:ext>
                </a:extLst>
              </p:cNvPr>
              <p:cNvSpPr txBox="1"/>
              <p:nvPr/>
            </p:nvSpPr>
            <p:spPr>
              <a:xfrm>
                <a:off x="3022600" y="4161126"/>
                <a:ext cx="3556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2000" b="1" dirty="0">
                    <a:solidFill>
                      <a:srgbClr val="FF0000"/>
                    </a:solidFill>
                  </a:rPr>
                  <a:t>d</a:t>
                </a:r>
                <a:endParaRPr lang="ko-KR" altLang="en-US" sz="2000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19" name="제목 1">
            <a:extLst>
              <a:ext uri="{FF2B5EF4-FFF2-40B4-BE49-F238E27FC236}">
                <a16:creationId xmlns:a16="http://schemas.microsoft.com/office/drawing/2014/main" id="{F8464560-07EF-4F15-8B1B-9B1745B2417B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6.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Dealing with Travel Customer Inconveniences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3A8CC69-84DF-47B2-BB58-C464B5FE4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0" y="751127"/>
            <a:ext cx="9321800" cy="548835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75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505950" y="117488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327486E9-1881-44A5-9551-256E97E5E326}"/>
              </a:ext>
            </a:extLst>
          </p:cNvPr>
          <p:cNvGrpSpPr/>
          <p:nvPr/>
        </p:nvGrpSpPr>
        <p:grpSpPr>
          <a:xfrm>
            <a:off x="2433611" y="4077109"/>
            <a:ext cx="4897470" cy="708011"/>
            <a:chOff x="4515923" y="1884498"/>
            <a:chExt cx="4897470" cy="70801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3801512-B779-4A63-9B65-0EABF4F4ED7D}"/>
                </a:ext>
              </a:extLst>
            </p:cNvPr>
            <p:cNvSpPr txBox="1"/>
            <p:nvPr/>
          </p:nvSpPr>
          <p:spPr>
            <a:xfrm>
              <a:off x="4515923" y="1897198"/>
              <a:ext cx="3222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c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FE45E15-C229-42B2-A0E5-D9E4161E68AD}"/>
                </a:ext>
              </a:extLst>
            </p:cNvPr>
            <p:cNvSpPr txBox="1"/>
            <p:nvPr/>
          </p:nvSpPr>
          <p:spPr>
            <a:xfrm>
              <a:off x="4515923" y="2192399"/>
              <a:ext cx="3420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d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CC1D812-5112-4803-85E5-41E0F6E27182}"/>
                </a:ext>
              </a:extLst>
            </p:cNvPr>
            <p:cNvSpPr txBox="1"/>
            <p:nvPr/>
          </p:nvSpPr>
          <p:spPr>
            <a:xfrm>
              <a:off x="9016857" y="1884498"/>
              <a:ext cx="3965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e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85C1888-3D8C-47DD-9A84-79284E31BD2C}"/>
                </a:ext>
              </a:extLst>
            </p:cNvPr>
            <p:cNvSpPr txBox="1"/>
            <p:nvPr/>
          </p:nvSpPr>
          <p:spPr>
            <a:xfrm>
              <a:off x="9056184" y="2192399"/>
              <a:ext cx="3432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f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2" name="제목 1">
            <a:extLst>
              <a:ext uri="{FF2B5EF4-FFF2-40B4-BE49-F238E27FC236}">
                <a16:creationId xmlns:a16="http://schemas.microsoft.com/office/drawing/2014/main" id="{1CDFD358-381F-4653-9FE7-A36224807628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6.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Dealing with Travel Customer Inconveniences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145483C-841F-450B-BE7B-F4A94F3283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2558" y="742889"/>
            <a:ext cx="9326883" cy="546374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76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03A5A01-A0BA-4D2F-B8A0-EBEB6B5E595F}"/>
              </a:ext>
            </a:extLst>
          </p:cNvPr>
          <p:cNvGrpSpPr/>
          <p:nvPr/>
        </p:nvGrpSpPr>
        <p:grpSpPr>
          <a:xfrm>
            <a:off x="2420305" y="2131136"/>
            <a:ext cx="5804224" cy="3308345"/>
            <a:chOff x="2692491" y="1938796"/>
            <a:chExt cx="5437722" cy="3308345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CE344761-3A5E-4034-A646-4778D2605EE0}"/>
                </a:ext>
              </a:extLst>
            </p:cNvPr>
            <p:cNvSpPr/>
            <p:nvPr/>
          </p:nvSpPr>
          <p:spPr>
            <a:xfrm>
              <a:off x="5249098" y="4097641"/>
              <a:ext cx="303541" cy="324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7826672" y="1938796"/>
              <a:ext cx="303541" cy="324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0D1CEC1C-E0A9-4595-A960-8E7FA3D0BF5A}"/>
                </a:ext>
              </a:extLst>
            </p:cNvPr>
            <p:cNvSpPr/>
            <p:nvPr/>
          </p:nvSpPr>
          <p:spPr>
            <a:xfrm>
              <a:off x="2692491" y="4923141"/>
              <a:ext cx="303541" cy="324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949376" y="129654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7073141" y="1289596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</a:p>
        </p:txBody>
      </p:sp>
      <p:sp>
        <p:nvSpPr>
          <p:cNvPr id="18" name="제목 1">
            <a:extLst>
              <a:ext uri="{FF2B5EF4-FFF2-40B4-BE49-F238E27FC236}">
                <a16:creationId xmlns:a16="http://schemas.microsoft.com/office/drawing/2014/main" id="{B1939F3E-81EA-4639-A504-22DB99BB0A13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Helping a Travel Customer in Trouble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5" name="P2L6_76p_Situation 1_A">
            <a:hlinkClick r:id="" action="ppaction://media"/>
            <a:extLst>
              <a:ext uri="{FF2B5EF4-FFF2-40B4-BE49-F238E27FC236}">
                <a16:creationId xmlns:a16="http://schemas.microsoft.com/office/drawing/2014/main" id="{939794F0-C537-4415-B728-5385303B0A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09466" y="1229208"/>
            <a:ext cx="475200" cy="475200"/>
          </a:xfrm>
          <a:prstGeom prst="rect">
            <a:avLst/>
          </a:prstGeom>
        </p:spPr>
      </p:pic>
      <p:sp>
        <p:nvSpPr>
          <p:cNvPr id="13" name="제목 1">
            <a:extLst>
              <a:ext uri="{FF2B5EF4-FFF2-40B4-BE49-F238E27FC236}">
                <a16:creationId xmlns:a16="http://schemas.microsoft.com/office/drawing/2014/main" id="{7DD151A1-D69C-4337-91CE-2170768837C5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6.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Dealing with Travel Customer Inconveniences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96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9A221A3-1F64-4D57-AE0A-CDA1B9521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202" y="845924"/>
            <a:ext cx="9092761" cy="528447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p.76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4279993" y="154545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7707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•embassy: </a:t>
            </a:r>
            <a:r>
              <a:rPr lang="ko-KR" altLang="en-US" sz="1200" dirty="0">
                <a:solidFill>
                  <a:schemeClr val="bg1"/>
                </a:solidFill>
              </a:rPr>
              <a:t>대사관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8D17AA-D4DE-449C-8E4E-99D8E5AB0B95}"/>
              </a:ext>
            </a:extLst>
          </p:cNvPr>
          <p:cNvSpPr txBox="1"/>
          <p:nvPr/>
        </p:nvSpPr>
        <p:spPr>
          <a:xfrm>
            <a:off x="9890446" y="1715717"/>
            <a:ext cx="2212414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>
                <a:solidFill>
                  <a:srgbClr val="FF0000"/>
                </a:solidFill>
              </a:rPr>
              <a:t>ⓐ</a:t>
            </a:r>
            <a:r>
              <a:rPr lang="en-US" altLang="ko-KR" b="1" dirty="0">
                <a:solidFill>
                  <a:srgbClr val="FF0000"/>
                </a:solidFill>
              </a:rPr>
              <a:t>-③</a:t>
            </a:r>
          </a:p>
          <a:p>
            <a:r>
              <a:rPr lang="ko-KR" altLang="en-US" b="1" dirty="0">
                <a:solidFill>
                  <a:srgbClr val="FF0000"/>
                </a:solidFill>
              </a:rPr>
              <a:t>ⓑ</a:t>
            </a:r>
            <a:r>
              <a:rPr lang="en-US" altLang="ko-KR" b="1" dirty="0">
                <a:solidFill>
                  <a:srgbClr val="FF0000"/>
                </a:solidFill>
              </a:rPr>
              <a:t>-①</a:t>
            </a:r>
          </a:p>
          <a:p>
            <a:r>
              <a:rPr lang="ko-KR" altLang="en-US" b="1" dirty="0">
                <a:solidFill>
                  <a:srgbClr val="FF0000"/>
                </a:solidFill>
              </a:rPr>
              <a:t>ⓒ</a:t>
            </a:r>
            <a:r>
              <a:rPr lang="en-US" altLang="ko-KR" b="1" dirty="0">
                <a:solidFill>
                  <a:srgbClr val="FF0000"/>
                </a:solidFill>
              </a:rPr>
              <a:t>-②</a:t>
            </a:r>
            <a:endParaRPr lang="en-US" altLang="ko-KR" b="1" u="sng" dirty="0">
              <a:solidFill>
                <a:srgbClr val="FF0000"/>
              </a:solidFill>
            </a:endParaRPr>
          </a:p>
          <a:p>
            <a:endParaRPr lang="en-US" altLang="ko-KR" sz="1200" b="1" dirty="0">
              <a:solidFill>
                <a:srgbClr val="FF0000"/>
              </a:solidFill>
              <a:ea typeface="+mj-ea"/>
            </a:endParaRP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ea typeface="+mj-ea"/>
              </a:rPr>
              <a:t>&lt;</a:t>
            </a:r>
            <a:r>
              <a:rPr lang="ko-KR" altLang="en-US" sz="1400" b="1" dirty="0">
                <a:solidFill>
                  <a:srgbClr val="FF0000"/>
                </a:solidFill>
                <a:ea typeface="+mj-ea"/>
              </a:rPr>
              <a:t>예시 정답</a:t>
            </a:r>
            <a:r>
              <a:rPr lang="en-US" altLang="ko-KR" sz="1400" b="1" dirty="0">
                <a:solidFill>
                  <a:srgbClr val="FF0000"/>
                </a:solidFill>
                <a:ea typeface="+mj-ea"/>
              </a:rPr>
              <a:t>&gt;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ea typeface="+mj-ea"/>
              </a:rPr>
              <a:t>A: You don’t look well. What’s wrong?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ea typeface="+mj-ea"/>
              </a:rPr>
              <a:t>B: I </a:t>
            </a:r>
            <a:r>
              <a:rPr lang="en-US" altLang="ko-KR" sz="1400" b="1" u="sng" dirty="0">
                <a:solidFill>
                  <a:srgbClr val="FF0000"/>
                </a:solidFill>
                <a:ea typeface="+mj-ea"/>
              </a:rPr>
              <a:t>have a big problem</a:t>
            </a:r>
            <a:r>
              <a:rPr lang="en-US" altLang="ko-KR" sz="1400" b="1" dirty="0">
                <a:solidFill>
                  <a:srgbClr val="FF0000"/>
                </a:solidFill>
                <a:ea typeface="+mj-ea"/>
              </a:rPr>
              <a:t>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ea typeface="+mj-ea"/>
              </a:rPr>
              <a:t>A: Could you tell me more about it?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ea typeface="+mj-ea"/>
              </a:rPr>
              <a:t>B: I </a:t>
            </a:r>
            <a:r>
              <a:rPr lang="en-US" altLang="ko-KR" sz="1400" b="1" u="sng" dirty="0">
                <a:solidFill>
                  <a:srgbClr val="FF0000"/>
                </a:solidFill>
                <a:ea typeface="+mj-ea"/>
              </a:rPr>
              <a:t>lost my passport</a:t>
            </a:r>
            <a:r>
              <a:rPr lang="en-US" altLang="ko-KR" sz="1400" b="1" dirty="0">
                <a:solidFill>
                  <a:srgbClr val="FF0000"/>
                </a:solidFill>
                <a:ea typeface="+mj-ea"/>
              </a:rPr>
              <a:t>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ea typeface="+mj-ea"/>
              </a:rPr>
              <a:t>A: Hmm... You might </a:t>
            </a:r>
            <a:r>
              <a:rPr lang="en-US" altLang="ko-KR" sz="1400" b="1" u="sng" dirty="0">
                <a:solidFill>
                  <a:srgbClr val="FF0000"/>
                </a:solidFill>
                <a:ea typeface="+mj-ea"/>
              </a:rPr>
              <a:t>have been pickpocketed during the tour</a:t>
            </a:r>
            <a:r>
              <a:rPr lang="en-US" altLang="ko-KR" sz="1400" b="1" dirty="0">
                <a:solidFill>
                  <a:srgbClr val="FF0000"/>
                </a:solidFill>
                <a:ea typeface="+mj-ea"/>
              </a:rPr>
              <a:t>. I can </a:t>
            </a:r>
            <a:r>
              <a:rPr lang="en-US" altLang="ko-KR" sz="1400" b="1" u="sng" dirty="0">
                <a:solidFill>
                  <a:srgbClr val="FF0000"/>
                </a:solidFill>
                <a:ea typeface="+mj-ea"/>
              </a:rPr>
              <a:t>help you contact the local embassy for your country</a:t>
            </a:r>
            <a:r>
              <a:rPr lang="en-US" altLang="ko-KR" sz="1400" b="1" dirty="0">
                <a:solidFill>
                  <a:srgbClr val="FF0000"/>
                </a:solidFill>
                <a:ea typeface="+mj-ea"/>
              </a:rPr>
              <a:t>.</a:t>
            </a: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037D2A9F-2F09-4F83-BF9A-F9C25728ACFD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Helping a Travel Customer in Trouble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D0C4BC15-27BE-4F56-95D5-5145AE20A266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6.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Dealing with Travel Customer Inconveniences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5630396-AEBA-4D48-92E0-F537B5BCB4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054" b="8213"/>
          <a:stretch/>
        </p:blipFill>
        <p:spPr>
          <a:xfrm>
            <a:off x="662151" y="907246"/>
            <a:ext cx="11183007" cy="520977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77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Handling Travel Customer Complaints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435823E-D4BD-4ED8-B473-6F65DE59C02D}"/>
              </a:ext>
            </a:extLst>
          </p:cNvPr>
          <p:cNvSpPr/>
          <p:nvPr/>
        </p:nvSpPr>
        <p:spPr>
          <a:xfrm>
            <a:off x="7626350" y="1253140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124515" y="155893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75B0500F-82BE-4BAC-BBDB-C9012A3E85C1}"/>
              </a:ext>
            </a:extLst>
          </p:cNvPr>
          <p:cNvSpPr txBox="1"/>
          <p:nvPr/>
        </p:nvSpPr>
        <p:spPr>
          <a:xfrm>
            <a:off x="7231374" y="1558939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99CBEFBB-A2BB-4B9E-831F-5E755A5F3FB4}"/>
              </a:ext>
            </a:extLst>
          </p:cNvPr>
          <p:cNvGrpSpPr/>
          <p:nvPr/>
        </p:nvGrpSpPr>
        <p:grpSpPr>
          <a:xfrm>
            <a:off x="1754707" y="2522882"/>
            <a:ext cx="7174880" cy="3538949"/>
            <a:chOff x="2068921" y="2330542"/>
            <a:chExt cx="6721826" cy="3538949"/>
          </a:xfrm>
        </p:grpSpPr>
        <p:sp>
          <p:nvSpPr>
            <p:cNvPr id="16" name="타원 15">
              <a:extLst>
                <a:ext uri="{FF2B5EF4-FFF2-40B4-BE49-F238E27FC236}">
                  <a16:creationId xmlns:a16="http://schemas.microsoft.com/office/drawing/2014/main" id="{69854C0B-270D-4ED4-9BC4-EB5DA8B64882}"/>
                </a:ext>
              </a:extLst>
            </p:cNvPr>
            <p:cNvSpPr/>
            <p:nvPr/>
          </p:nvSpPr>
          <p:spPr>
            <a:xfrm>
              <a:off x="8487206" y="3372764"/>
              <a:ext cx="303541" cy="324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2488369B-76CF-49AA-92A2-8BDE80BB1D1B}"/>
                </a:ext>
              </a:extLst>
            </p:cNvPr>
            <p:cNvSpPr/>
            <p:nvPr/>
          </p:nvSpPr>
          <p:spPr>
            <a:xfrm>
              <a:off x="2068921" y="2330542"/>
              <a:ext cx="303541" cy="324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74ADA7E8-6D5C-48AB-AD7A-851F99636CC8}"/>
                </a:ext>
              </a:extLst>
            </p:cNvPr>
            <p:cNvSpPr/>
            <p:nvPr/>
          </p:nvSpPr>
          <p:spPr>
            <a:xfrm>
              <a:off x="5273810" y="5545491"/>
              <a:ext cx="303541" cy="324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6" name="P2L6_77p_Situation 2_A">
            <a:hlinkClick r:id="" action="ppaction://media"/>
            <a:extLst>
              <a:ext uri="{FF2B5EF4-FFF2-40B4-BE49-F238E27FC236}">
                <a16:creationId xmlns:a16="http://schemas.microsoft.com/office/drawing/2014/main" id="{3125DEFB-6D92-4225-A6AB-C14BBA3BDC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67274" y="1495439"/>
            <a:ext cx="475200" cy="475200"/>
          </a:xfrm>
          <a:prstGeom prst="rect">
            <a:avLst/>
          </a:prstGeom>
        </p:spPr>
      </p:pic>
      <p:sp>
        <p:nvSpPr>
          <p:cNvPr id="20" name="제목 1">
            <a:extLst>
              <a:ext uri="{FF2B5EF4-FFF2-40B4-BE49-F238E27FC236}">
                <a16:creationId xmlns:a16="http://schemas.microsoft.com/office/drawing/2014/main" id="{899FEA93-CA5E-4C15-9807-19C4F9F37430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6.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Dealing with Travel Customer Inconveniences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6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BCAB7E9-D7CD-48D7-AFAC-2ACDD9F9ED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188" y="719481"/>
            <a:ext cx="7620000" cy="559863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p.77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259813" y="110301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6027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•prompt: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신속한 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•complimentary: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무료의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80FD21F-89EF-4F95-854D-2CE6C359B205}"/>
              </a:ext>
            </a:extLst>
          </p:cNvPr>
          <p:cNvSpPr txBox="1"/>
          <p:nvPr/>
        </p:nvSpPr>
        <p:spPr>
          <a:xfrm>
            <a:off x="9332188" y="1166368"/>
            <a:ext cx="271588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l"/>
            <a:r>
              <a:rPr lang="en-US" altLang="ko-KR" sz="1400" b="1" dirty="0">
                <a:solidFill>
                  <a:srgbClr val="FF0000"/>
                </a:solidFill>
              </a:rPr>
              <a:t>&lt;</a:t>
            </a:r>
            <a:r>
              <a:rPr lang="ko-KR" altLang="en-US" sz="14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400" b="1" dirty="0">
                <a:solidFill>
                  <a:srgbClr val="FF0000"/>
                </a:solidFill>
              </a:rPr>
              <a:t>&gt;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I’d like to tell you about a problem that I am having with this tour.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What seems to be the problem?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</a:t>
            </a:r>
            <a:r>
              <a:rPr lang="en-US" altLang="ko-KR" sz="1400" b="1" u="sng" dirty="0">
                <a:solidFill>
                  <a:srgbClr val="FF0000"/>
                </a:solidFill>
              </a:rPr>
              <a:t>The food in the restaurant was terrible</a:t>
            </a:r>
            <a:r>
              <a:rPr lang="en-US" altLang="ko-KR" sz="1400" b="1" dirty="0">
                <a:solidFill>
                  <a:srgbClr val="FF0000"/>
                </a:solidFill>
              </a:rPr>
              <a:t>, and </a:t>
            </a:r>
            <a:r>
              <a:rPr lang="en-US" altLang="ko-KR" sz="1400" b="1" u="sng" dirty="0">
                <a:solidFill>
                  <a:srgbClr val="FF0000"/>
                </a:solidFill>
              </a:rPr>
              <a:t>a few people from our group got sick</a:t>
            </a:r>
            <a:r>
              <a:rPr lang="en-US" altLang="ko-KR" sz="1400" b="1" dirty="0">
                <a:solidFill>
                  <a:srgbClr val="FF0000"/>
                </a:solidFill>
              </a:rPr>
              <a:t>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I apologize for the inconvenience. I will </a:t>
            </a:r>
            <a:r>
              <a:rPr lang="en-US" altLang="ko-KR" sz="1400" b="1" u="sng" dirty="0">
                <a:solidFill>
                  <a:srgbClr val="FF0000"/>
                </a:solidFill>
              </a:rPr>
              <a:t>complain to the restaurant about that</a:t>
            </a:r>
            <a:r>
              <a:rPr lang="en-US" altLang="ko-KR" sz="1400" b="1" dirty="0">
                <a:solidFill>
                  <a:srgbClr val="FF0000"/>
                </a:solidFill>
              </a:rPr>
              <a:t> and </a:t>
            </a:r>
            <a:r>
              <a:rPr lang="en-US" altLang="ko-KR" sz="1400" b="1" u="sng" dirty="0">
                <a:solidFill>
                  <a:srgbClr val="FF0000"/>
                </a:solidFill>
              </a:rPr>
              <a:t>take you to a new restaurant with a good reputation from now on</a:t>
            </a:r>
            <a:r>
              <a:rPr lang="en-US" altLang="ko-KR" sz="1400" b="1" dirty="0">
                <a:solidFill>
                  <a:srgbClr val="FF0000"/>
                </a:solidFill>
              </a:rPr>
              <a:t>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Thank you.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We would like to offer you a complimentary </a:t>
            </a:r>
            <a:r>
              <a:rPr lang="en-US" altLang="ko-KR" sz="1400" b="1" u="sng" dirty="0">
                <a:solidFill>
                  <a:srgbClr val="FF0000"/>
                </a:solidFill>
              </a:rPr>
              <a:t>city tour</a:t>
            </a:r>
            <a:r>
              <a:rPr lang="en-US" altLang="ko-KR" sz="1400" b="1" dirty="0">
                <a:solidFill>
                  <a:srgbClr val="FF0000"/>
                </a:solidFill>
              </a:rPr>
              <a:t> to make up for the inconvenience.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Oh, I appreciate that.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B4E07486-7480-4D69-9650-63A991031FF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Handling Travel Customer Complaints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E7F4652D-D4DC-4502-963F-A5469C89E93F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6.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Dealing with Travel Customer Inconveniences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78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5BDC6A0-68ED-405E-9314-D5A2E1AFCB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650" y="859634"/>
            <a:ext cx="8394700" cy="5340728"/>
          </a:xfrm>
          <a:prstGeom prst="rect">
            <a:avLst/>
          </a:prstGeom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id="{1AEF7A1C-CCD8-427E-9AB6-3942C46119A7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6.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Dealing with Travel Customer Inconveniences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1058</TotalTime>
  <Words>1196</Words>
  <Application>Microsoft Office PowerPoint</Application>
  <PresentationFormat>와이드스크린</PresentationFormat>
  <Paragraphs>148</Paragraphs>
  <Slides>19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4" baseType="lpstr">
      <vt:lpstr>맑은 고딕</vt:lpstr>
      <vt:lpstr>Arial</vt:lpstr>
      <vt:lpstr>Calibri</vt:lpstr>
      <vt:lpstr>Impact</vt:lpstr>
      <vt:lpstr>Office 테마</vt:lpstr>
      <vt:lpstr>Lesson 6 Dealing with Travel Customer Inconveniences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237</cp:revision>
  <dcterms:created xsi:type="dcterms:W3CDTF">2021-02-16T02:29:27Z</dcterms:created>
  <dcterms:modified xsi:type="dcterms:W3CDTF">2026-08-19T02:51:47Z</dcterms:modified>
</cp:coreProperties>
</file>