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FF0"/>
    <a:srgbClr val="F1E9DF"/>
    <a:srgbClr val="E2F3F4"/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slide" Target="slide1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png"/><Relationship Id="rId5" Type="http://schemas.openxmlformats.org/officeDocument/2006/relationships/slide" Target="slide18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5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Traditional Markets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46298DE8-5AF3-6E9B-6D91-4C8D0F75D8AF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Sales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1BA2F81-61A8-A3FC-5CAA-8D871CE484F1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CF6E4C3A-DA27-4B7A-A365-9EF686AEAD5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79541F8-686A-43AE-ACBC-40C410866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943" y="1520928"/>
            <a:ext cx="10784114" cy="381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E1DE2ED-A4DC-4AD4-A05F-ED16A5ABC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88" y="727719"/>
            <a:ext cx="8618220" cy="551535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233892" y="122058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22FB3CD-4AF6-44F5-8C57-515A65FD79C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5080F6E-2ED3-42E9-B757-EFC3CCB17018}"/>
              </a:ext>
            </a:extLst>
          </p:cNvPr>
          <p:cNvGrpSpPr/>
          <p:nvPr/>
        </p:nvGrpSpPr>
        <p:grpSpPr>
          <a:xfrm>
            <a:off x="2994430" y="1769163"/>
            <a:ext cx="7204647" cy="4153210"/>
            <a:chOff x="2994430" y="1769163"/>
            <a:chExt cx="7204647" cy="4153210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5005754" y="1769163"/>
              <a:ext cx="5193323" cy="2862258"/>
            </a:xfrm>
            <a:prstGeom prst="rect">
              <a:avLst/>
            </a:prstGeom>
            <a:solidFill>
              <a:srgbClr val="F1E9DF"/>
            </a:solidFill>
            <a:ln>
              <a:solidFill>
                <a:srgbClr val="F1E9DF"/>
              </a:solidFill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ko-KR" sz="1400" b="1" i="0" u="none" strike="noStrike" baseline="0" dirty="0" err="1">
                  <a:solidFill>
                    <a:srgbClr val="FF0000"/>
                  </a:solidFill>
                </a:rPr>
                <a:t>Gwangjang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 Market</a:t>
              </a:r>
            </a:p>
            <a:p>
              <a:pPr algn="just">
                <a:lnSpc>
                  <a:spcPct val="130000"/>
                </a:lnSpc>
              </a:pP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     Are you planning to visit traditional markets in Korea? If so, why don’t you visit </a:t>
              </a:r>
              <a:r>
                <a:rPr lang="en-US" altLang="ko-KR" sz="1400" b="1" i="0" u="none" strike="noStrike" baseline="0" dirty="0" err="1">
                  <a:solidFill>
                    <a:srgbClr val="FF0000"/>
                  </a:solidFill>
                </a:rPr>
                <a:t>Gwangjang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 Market? </a:t>
              </a:r>
              <a:r>
                <a:rPr lang="en-US" altLang="ko-KR" sz="1400" b="1" i="0" u="none" strike="noStrike" baseline="0" dirty="0" err="1">
                  <a:solidFill>
                    <a:srgbClr val="FF0000"/>
                  </a:solidFill>
                </a:rPr>
                <a:t>Gwangjang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 Market, which means ”a place to gather from afar and keep altogether,” was the first permanent market in Korea. And it has now grown into a large wholesale market with about 5,000 stores selling a variety of goods, including upholstery, imported goods, groceries, dried fish, traditional goods, and more. Its food street is the most recommended tourist attraction for international travelers.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96324D-67FC-48A7-BCB9-36CA3B4BCF46}"/>
                </a:ext>
              </a:extLst>
            </p:cNvPr>
            <p:cNvSpPr txBox="1"/>
            <p:nvPr/>
          </p:nvSpPr>
          <p:spPr>
            <a:xfrm>
              <a:off x="5119369" y="1793547"/>
              <a:ext cx="1184910" cy="29238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ko-KR" sz="13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3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3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929B8C3-8817-4AB8-B679-F865E868C3E8}"/>
                </a:ext>
              </a:extLst>
            </p:cNvPr>
            <p:cNvSpPr txBox="1"/>
            <p:nvPr/>
          </p:nvSpPr>
          <p:spPr>
            <a:xfrm>
              <a:off x="3846285" y="4656418"/>
              <a:ext cx="5943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09:00-18:00 (Food street 09:00-23:00)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D475683-3EA6-4118-B00B-C68868FE9237}"/>
                </a:ext>
              </a:extLst>
            </p:cNvPr>
            <p:cNvSpPr txBox="1"/>
            <p:nvPr/>
          </p:nvSpPr>
          <p:spPr>
            <a:xfrm>
              <a:off x="2994430" y="4975159"/>
              <a:ext cx="5943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Sundays (Food street open all year round)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34B54F0-3F52-41D4-AA51-C8DD8EF50F0A}"/>
                </a:ext>
              </a:extLst>
            </p:cNvPr>
            <p:cNvSpPr txBox="1"/>
            <p:nvPr/>
          </p:nvSpPr>
          <p:spPr>
            <a:xfrm>
              <a:off x="5189950" y="5295855"/>
              <a:ext cx="9949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Available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6462765-14D6-40D8-83D5-77332B6E5F8C}"/>
                </a:ext>
              </a:extLst>
            </p:cNvPr>
            <p:cNvSpPr txBox="1"/>
            <p:nvPr/>
          </p:nvSpPr>
          <p:spPr>
            <a:xfrm>
              <a:off x="3124291" y="5614596"/>
              <a:ext cx="5943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88, </a:t>
              </a:r>
              <a:r>
                <a:rPr lang="en-US" altLang="ko-KR" sz="1400" b="1" i="0" u="none" strike="noStrike" baseline="0" dirty="0" err="1">
                  <a:solidFill>
                    <a:srgbClr val="FF0000"/>
                  </a:solidFill>
                </a:rPr>
                <a:t>Changgyeonggung-ro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, </a:t>
              </a:r>
              <a:r>
                <a:rPr lang="en-US" altLang="ko-KR" sz="1400" b="1" i="0" u="none" strike="noStrike" baseline="0" dirty="0" err="1">
                  <a:solidFill>
                    <a:srgbClr val="FF0000"/>
                  </a:solidFill>
                </a:rPr>
                <a:t>Jongno-gu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</a:rPr>
                <a:t>, Seoul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0849DF8A-D47C-4609-90A8-8C03AD8A146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80FDC14-D282-49F6-AFFA-0F372E242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985962"/>
            <a:ext cx="1056322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40B2CE95-F4D8-40B5-8AAD-639A27BF4C3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5917"/>
          <a:stretch/>
        </p:blipFill>
        <p:spPr>
          <a:xfrm>
            <a:off x="834928" y="3827723"/>
            <a:ext cx="8505825" cy="100355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5D661CCE-4F9D-411F-A101-105C0907141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0713"/>
          <a:stretch/>
        </p:blipFill>
        <p:spPr>
          <a:xfrm>
            <a:off x="834928" y="1337733"/>
            <a:ext cx="8505825" cy="134966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506993" y="2300708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8358644" y="435676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9026645" y="188413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854620" y="187838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554709" y="398171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382684" y="39759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F344068B-D22A-438F-80E9-EFCC23BBC22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5L5_181p_Check Up_A1">
            <a:hlinkClick r:id="" action="ppaction://media"/>
            <a:extLst>
              <a:ext uri="{FF2B5EF4-FFF2-40B4-BE49-F238E27FC236}">
                <a16:creationId xmlns:a16="http://schemas.microsoft.com/office/drawing/2014/main" id="{4E05519F-5123-4B39-9D6C-46BA5BD6A5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8399" y="1820811"/>
            <a:ext cx="475200" cy="475200"/>
          </a:xfrm>
          <a:prstGeom prst="rect">
            <a:avLst/>
          </a:prstGeom>
        </p:spPr>
      </p:pic>
      <p:pic>
        <p:nvPicPr>
          <p:cNvPr id="20" name="P5L5_181p_Check Up_A2">
            <a:hlinkClick r:id="" action="ppaction://media"/>
            <a:extLst>
              <a:ext uri="{FF2B5EF4-FFF2-40B4-BE49-F238E27FC236}">
                <a16:creationId xmlns:a16="http://schemas.microsoft.com/office/drawing/2014/main" id="{3783A8B4-D9D7-4DF2-8E6D-7E1BD3375DA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73993" y="393033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7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903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282FBF8-45D9-4525-9212-687E2DC9A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52" y="2150071"/>
            <a:ext cx="11054903" cy="255785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5373639" y="2597153"/>
            <a:ext cx="5605890" cy="888385"/>
            <a:chOff x="1777716" y="3178035"/>
            <a:chExt cx="5605890" cy="88838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1786571" y="3204646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7019597" y="3178035"/>
              <a:ext cx="3353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1777716" y="3635533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7022610" y="3635533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28050" y="21848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FFC6ADFC-6922-43CC-BBEF-5ACFA299ADC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8E333E1-D959-4DC8-BE5D-DFCB77084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855" y="752363"/>
            <a:ext cx="8477445" cy="558470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181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707621" y="74903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8AC4B1FF-49C6-49EA-9B18-7C54B786C18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980D33D0-062A-4D8F-8FD0-FDFDC0485EA1}"/>
              </a:ext>
            </a:extLst>
          </p:cNvPr>
          <p:cNvGrpSpPr/>
          <p:nvPr/>
        </p:nvGrpSpPr>
        <p:grpSpPr>
          <a:xfrm>
            <a:off x="6328461" y="4266701"/>
            <a:ext cx="5596840" cy="1876131"/>
            <a:chOff x="6328461" y="4266701"/>
            <a:chExt cx="5596840" cy="18761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B91D1CA-DEF8-41BC-B350-FAD33BFD2640}"/>
                </a:ext>
              </a:extLst>
            </p:cNvPr>
            <p:cNvSpPr txBox="1"/>
            <p:nvPr/>
          </p:nvSpPr>
          <p:spPr>
            <a:xfrm>
              <a:off x="6562832" y="4928387"/>
              <a:ext cx="3453657" cy="369332"/>
            </a:xfrm>
            <a:prstGeom prst="rect">
              <a:avLst/>
            </a:prstGeom>
            <a:solidFill>
              <a:srgbClr val="DBDFF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l"/>
              <a:endParaRPr lang="en-US" altLang="ko-KR" sz="1200" b="1" dirty="0">
                <a:solidFill>
                  <a:srgbClr val="FF0000"/>
                </a:solidFill>
              </a:endParaRPr>
            </a:p>
            <a:p>
              <a:pPr algn="l"/>
              <a:endParaRPr lang="ko-KR" altLang="en-US" sz="12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37855068-BCB1-4C9E-A22B-A85FD6EC1905}"/>
                </a:ext>
              </a:extLst>
            </p:cNvPr>
            <p:cNvGrpSpPr/>
            <p:nvPr/>
          </p:nvGrpSpPr>
          <p:grpSpPr>
            <a:xfrm>
              <a:off x="6328461" y="4266701"/>
              <a:ext cx="5596840" cy="1876131"/>
              <a:chOff x="6341161" y="4228601"/>
              <a:chExt cx="5503270" cy="1876131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02738DC-2BA4-4B32-8F8D-5C386427D843}"/>
                  </a:ext>
                </a:extLst>
              </p:cNvPr>
              <p:cNvSpPr txBox="1"/>
              <p:nvPr/>
            </p:nvSpPr>
            <p:spPr>
              <a:xfrm>
                <a:off x="6851559" y="4228601"/>
                <a:ext cx="1982801" cy="300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350" b="1" i="0" u="none" strike="noStrike" baseline="0" dirty="0">
                    <a:solidFill>
                      <a:srgbClr val="FF0000"/>
                    </a:solidFill>
                  </a:rPr>
                  <a:t>The First Local Market</a:t>
                </a:r>
                <a:endParaRPr lang="ko-KR" altLang="en-US" sz="135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453380-CB40-4197-AF9E-A8B4264278AB}"/>
                  </a:ext>
                </a:extLst>
              </p:cNvPr>
              <p:cNvSpPr txBox="1"/>
              <p:nvPr/>
            </p:nvSpPr>
            <p:spPr>
              <a:xfrm>
                <a:off x="6661119" y="5206045"/>
                <a:ext cx="127395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9:00 a.m.</a:t>
                </a:r>
                <a:endParaRPr lang="ko-KR" altLang="en-US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476FCBE-15E0-45C4-A6D0-6302DEA60CE2}"/>
                  </a:ext>
                </a:extLst>
              </p:cNvPr>
              <p:cNvSpPr txBox="1"/>
              <p:nvPr/>
            </p:nvSpPr>
            <p:spPr>
              <a:xfrm>
                <a:off x="6341161" y="5796955"/>
                <a:ext cx="424448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Accept cash or credit cards</a:t>
                </a:r>
                <a:endParaRPr lang="ko-KR" altLang="en-US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10CC914-CBB2-4EA2-9748-CC8047F90BD5}"/>
                  </a:ext>
                </a:extLst>
              </p:cNvPr>
              <p:cNvSpPr txBox="1"/>
              <p:nvPr/>
            </p:nvSpPr>
            <p:spPr>
              <a:xfrm>
                <a:off x="6571614" y="4890287"/>
                <a:ext cx="5272817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All kinds of silk, satin, and linen bedsheet stores as well as a variety of food stalls selling snacks like fried Korean pancakes, </a:t>
                </a:r>
                <a:r>
                  <a:rPr lang="en-US" altLang="ko-KR" sz="1200" b="1" i="1" u="none" strike="noStrike" baseline="0" dirty="0" err="1">
                    <a:solidFill>
                      <a:srgbClr val="FF0000"/>
                    </a:solidFill>
                  </a:rPr>
                  <a:t>gimbap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, etc.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33989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Hello. Can I help you?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Hi.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Wow! There are so many interesting things here.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Yes. We carry traditional Korean arts and crafts that are all handmade. Feel free to look around.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Okay, thanks. This is really beautiful! [</a:t>
            </a:r>
            <a:r>
              <a:rPr lang="en-US" altLang="ko-KR" sz="1800" b="0" i="1" u="none" strike="noStrike" baseline="0" dirty="0"/>
              <a:t>Pause</a:t>
            </a:r>
            <a:r>
              <a:rPr lang="en-US" altLang="ko-KR" sz="1800" b="0" i="0" u="none" strike="noStrike" baseline="0" dirty="0"/>
              <a:t>] Oh, it’s a little pouch, isn’t it?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you’re right. It is called </a:t>
            </a:r>
            <a:r>
              <a:rPr lang="en-US" altLang="ko-KR" sz="1800" b="0" i="1" u="none" strike="noStrike" baseline="0" dirty="0" err="1"/>
              <a:t>bokjumeoni</a:t>
            </a:r>
            <a:r>
              <a:rPr lang="en-US" altLang="ko-KR" sz="1800" b="0" i="1" u="none" strike="noStrike" baseline="0" dirty="0"/>
              <a:t> </a:t>
            </a:r>
            <a:r>
              <a:rPr lang="en-US" altLang="ko-KR" sz="1800" b="0" i="0" u="none" strike="noStrike" baseline="0" dirty="0"/>
              <a:t>in Korean. It means a good luck pouch. Koreans used to 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give these pouches as New Year’s presents.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Is that so? They’re lovely! I guess these pouches would be nice gifts for my family, too. I’ll take these.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Good choice! How many do you need?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I’ll take these... three pouches. How much will that be?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The total is 30 dollars.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That’s good. Please wrap them separately.</a:t>
            </a:r>
            <a:endParaRPr lang="ko-KR" altLang="en-US" sz="24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5L5_178p_Situation 1_A">
            <a:hlinkClick r:id="" action="ppaction://media"/>
            <a:extLst>
              <a:ext uri="{FF2B5EF4-FFF2-40B4-BE49-F238E27FC236}">
                <a16:creationId xmlns:a16="http://schemas.microsoft.com/office/drawing/2014/main" id="{6257EC31-E474-454E-9DE3-8CB5340201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509095"/>
            <a:ext cx="11144250" cy="585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I’d like to visit a traditional market. Any suggestions?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Good idea. There is nothing better than a traditional market to help you see how local people live.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How about visiting </a:t>
            </a:r>
            <a:r>
              <a:rPr lang="en-US" altLang="ko-KR" sz="1800" b="0" i="0" u="none" strike="noStrike" baseline="0" dirty="0" err="1"/>
              <a:t>Namdaemun</a:t>
            </a:r>
            <a:r>
              <a:rPr lang="en-US" altLang="ko-KR" sz="1800" b="0" i="0" u="none" strike="noStrike" baseline="0" dirty="0"/>
              <a:t> Market? It is one of the oldest and largest traditional markets in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Korea.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Sounds perfect! What kinds of things do they sell there?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Almost everything. They have clothes, food, fabrics, and electronics, as well as kitchenware, toys,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mountain gear, fishing equipment, stationery, flowers, and more.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Wow! That’s impressive. But I’d like to buy some fine art.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Don’t worry. You can definitely find artwork, too.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That’s great! I should go there right now.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I’m afraid it’s not open today. It’s closed every Sunday.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That’s bad timing. All right then, maybe next time. Oh, do they only accept cash?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No, you can pay in cash or with a credit card. And if you’re lucky, you probably get as low as 50%   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off the original price. Happy shopping! </a:t>
            </a:r>
            <a:endParaRPr lang="en-US" altLang="ko-KR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5L5_179p_Situation 2_A">
            <a:hlinkClick r:id="" action="ppaction://media"/>
            <a:extLst>
              <a:ext uri="{FF2B5EF4-FFF2-40B4-BE49-F238E27FC236}">
                <a16:creationId xmlns:a16="http://schemas.microsoft.com/office/drawing/2014/main" id="{432E2367-1612-4A20-B066-F3280186B8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I’d like to experience some more local Korean culture. Any suggestions?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Why don’t you visit </a:t>
            </a:r>
            <a:r>
              <a:rPr lang="en-US" altLang="ko-KR" sz="2000" b="0" i="0" u="none" strike="noStrike" baseline="0" dirty="0" err="1"/>
              <a:t>Jagalchi</a:t>
            </a:r>
            <a:r>
              <a:rPr lang="en-US" altLang="ko-KR" sz="2000" b="0" i="0" u="none" strike="noStrike" baseline="0" dirty="0"/>
              <a:t> Fish Market?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It is in Busan, beside Nampo Port.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You can eat fresh raw fish right at the market.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5L5_181p_Check Up_A1">
            <a:hlinkClick r:id="" action="ppaction://media"/>
            <a:extLst>
              <a:ext uri="{FF2B5EF4-FFF2-40B4-BE49-F238E27FC236}">
                <a16:creationId xmlns:a16="http://schemas.microsoft.com/office/drawing/2014/main" id="{4CC5913D-C824-4393-9437-52C434F7B3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7A84705E-AE32-47BD-B7D2-F721E50596A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CB7E392-70D7-4298-87FC-2A79B76DF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392" y="852049"/>
            <a:ext cx="9687216" cy="5153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27046"/>
            <a:ext cx="11144250" cy="4995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18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Welcome. Can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I’m just looking around. Oh, excuse me. What is this? It’s so cool!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This is a traditional statue of the </a:t>
            </a:r>
            <a:r>
              <a:rPr lang="en-US" altLang="ko-KR" sz="2000" b="0" i="0" u="none" strike="noStrike" baseline="0" dirty="0" err="1"/>
              <a:t>Jeju</a:t>
            </a:r>
            <a:r>
              <a:rPr lang="en-US" altLang="ko-KR" sz="2000" b="0" i="0" u="none" strike="noStrike" baseline="0" dirty="0"/>
              <a:t> stone grandfather. It is called </a:t>
            </a:r>
            <a:r>
              <a:rPr lang="en-US" altLang="ko-KR" sz="2000" b="0" i="1" u="none" strike="noStrike" baseline="0" dirty="0" err="1"/>
              <a:t>dolhareubang</a:t>
            </a:r>
            <a:r>
              <a:rPr lang="en-US" altLang="ko-KR" sz="2000" b="0" i="1" u="none" strike="noStrike" baseline="0" dirty="0"/>
              <a:t> </a:t>
            </a:r>
            <a:r>
              <a:rPr lang="en-US" altLang="ko-KR" sz="2000" b="0" i="0" u="none" strike="noStrike" baseline="0" dirty="0"/>
              <a:t>in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1000" dirty="0"/>
              <a:t> </a:t>
            </a:r>
            <a:r>
              <a:rPr lang="en-US" altLang="ko-KR" sz="2000" b="0" i="0" u="none" strike="noStrike" baseline="0" dirty="0"/>
              <a:t>Korean.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sure do like this. How much is it?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It’s eight dollars. How many do you need?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I’ll take these two.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5L5_181p_Check Up_A2">
            <a:hlinkClick r:id="" action="ppaction://media"/>
            <a:extLst>
              <a:ext uri="{FF2B5EF4-FFF2-40B4-BE49-F238E27FC236}">
                <a16:creationId xmlns:a16="http://schemas.microsoft.com/office/drawing/2014/main" id="{F15AB2F7-98B6-40BD-805A-9D27C99A50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87DAA77-37AF-4693-9E45-8361CABB71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271" y="933280"/>
            <a:ext cx="10103457" cy="525268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0EDC3BD9-E2A8-4849-84A2-82CF8E4CDB1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51CEC9E-E7EC-4FB9-A7D1-A966324C4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44" y="1508180"/>
            <a:ext cx="11705112" cy="400254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364225" y="212808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8D66E67B-799D-46E4-935C-120ADD3F3F0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A3630F4-0266-4D80-A9E3-8C33FE7950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4" t="3372" r="2932" b="3249"/>
          <a:stretch/>
        </p:blipFill>
        <p:spPr>
          <a:xfrm>
            <a:off x="6910341" y="3069973"/>
            <a:ext cx="4567555" cy="1837913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720BC4A4-F3F4-48BF-867B-19AA36EF2B21}"/>
              </a:ext>
            </a:extLst>
          </p:cNvPr>
          <p:cNvGrpSpPr/>
          <p:nvPr/>
        </p:nvGrpSpPr>
        <p:grpSpPr>
          <a:xfrm>
            <a:off x="5676426" y="2814294"/>
            <a:ext cx="419574" cy="2238601"/>
            <a:chOff x="5676426" y="2814294"/>
            <a:chExt cx="419574" cy="223860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33F975A-4096-4134-87C9-5E1D42B95243}"/>
                </a:ext>
              </a:extLst>
            </p:cNvPr>
            <p:cNvSpPr txBox="1"/>
            <p:nvPr/>
          </p:nvSpPr>
          <p:spPr>
            <a:xfrm>
              <a:off x="5718445" y="4652785"/>
              <a:ext cx="1132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F9216F-6366-498F-9B9E-6DF5FEC420C3}"/>
                </a:ext>
              </a:extLst>
            </p:cNvPr>
            <p:cNvSpPr txBox="1"/>
            <p:nvPr/>
          </p:nvSpPr>
          <p:spPr>
            <a:xfrm>
              <a:off x="5676426" y="2814294"/>
              <a:ext cx="3051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D90DA5B-47B4-4301-A070-ED284BCFF909}"/>
                </a:ext>
              </a:extLst>
            </p:cNvPr>
            <p:cNvSpPr txBox="1"/>
            <p:nvPr/>
          </p:nvSpPr>
          <p:spPr>
            <a:xfrm>
              <a:off x="5676426" y="3729993"/>
              <a:ext cx="419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D8E8DB-E13B-41C4-AC2E-046C224BF638}"/>
                </a:ext>
              </a:extLst>
            </p:cNvPr>
            <p:cNvSpPr txBox="1"/>
            <p:nvPr/>
          </p:nvSpPr>
          <p:spPr>
            <a:xfrm>
              <a:off x="5705505" y="3294007"/>
              <a:ext cx="1132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ⓔ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0E16DA8-E3F2-4FE9-9C05-B5036B6ECB9C}"/>
                </a:ext>
              </a:extLst>
            </p:cNvPr>
            <p:cNvSpPr txBox="1"/>
            <p:nvPr/>
          </p:nvSpPr>
          <p:spPr>
            <a:xfrm>
              <a:off x="5676426" y="4191389"/>
              <a:ext cx="4195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1DB3405-DF89-468D-A07A-7CD222EFA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24" y="1850030"/>
            <a:ext cx="11607351" cy="315793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7BFEBF90-2F30-4A95-BBC6-65A0E51A9BF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C418C10-7D3A-4D93-8854-64324832289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96" b="3807"/>
          <a:stretch/>
        </p:blipFill>
        <p:spPr>
          <a:xfrm>
            <a:off x="856094" y="940033"/>
            <a:ext cx="10479812" cy="52451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Traditional Markets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1593656" y="2326822"/>
            <a:ext cx="6932715" cy="3812396"/>
            <a:chOff x="1795962" y="2390322"/>
            <a:chExt cx="6494943" cy="3812396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4858369" y="490337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7953638" y="2390322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1795962" y="584271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733844" y="1431719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10079" y="143867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8C3D5497-078F-48C7-85E7-1E555FF87DC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5L5_178p_Situation 1_A">
            <a:hlinkClick r:id="" action="ppaction://media"/>
            <a:extLst>
              <a:ext uri="{FF2B5EF4-FFF2-40B4-BE49-F238E27FC236}">
                <a16:creationId xmlns:a16="http://schemas.microsoft.com/office/drawing/2014/main" id="{A1C0AB86-E725-4845-886D-81D105D15A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64704" y="137573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6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A4649C88-0871-4361-81F8-5A30E5649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914" y="835042"/>
            <a:ext cx="7940900" cy="551508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719237" y="120684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3054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•arts and crafts: </a:t>
            </a:r>
            <a:r>
              <a:rPr lang="ko-KR" altLang="en-US" sz="1200" dirty="0">
                <a:solidFill>
                  <a:schemeClr val="bg1"/>
                </a:solidFill>
              </a:rPr>
              <a:t>공예품 </a:t>
            </a:r>
            <a:r>
              <a:rPr lang="en-US" altLang="ko-KR" sz="1200" dirty="0">
                <a:solidFill>
                  <a:schemeClr val="bg1"/>
                </a:solidFill>
              </a:rPr>
              <a:t>•separately: </a:t>
            </a:r>
            <a:r>
              <a:rPr lang="ko-KR" altLang="en-US" sz="1200" dirty="0">
                <a:solidFill>
                  <a:schemeClr val="bg1"/>
                </a:solidFill>
              </a:rPr>
              <a:t>따로따로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69BBB4-9B26-419C-AE7A-D4ADABFF4465}"/>
              </a:ext>
            </a:extLst>
          </p:cNvPr>
          <p:cNvSpPr txBox="1"/>
          <p:nvPr/>
        </p:nvSpPr>
        <p:spPr>
          <a:xfrm>
            <a:off x="6852139" y="1715640"/>
            <a:ext cx="5292969" cy="1892826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300" b="1" dirty="0">
                <a:solidFill>
                  <a:srgbClr val="FF0000"/>
                </a:solidFill>
              </a:rPr>
              <a:t>&lt;</a:t>
            </a:r>
            <a:r>
              <a:rPr lang="ko-KR" altLang="en-US" sz="13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300" b="1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A: Welcome. Can I help you?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B: I’m just looking around. Oh, excuse me. What is this? It’s 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    lovely!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A: This is </a:t>
            </a:r>
            <a:r>
              <a:rPr lang="en-US" altLang="ko-KR" sz="1300" b="1" u="sng" dirty="0">
                <a:solidFill>
                  <a:srgbClr val="FF0000"/>
                </a:solidFill>
              </a:rPr>
              <a:t>a pillow to help cool you off. </a:t>
            </a:r>
            <a:r>
              <a:rPr lang="en-US" altLang="ko-KR" sz="1300" b="1" dirty="0">
                <a:solidFill>
                  <a:srgbClr val="FF0000"/>
                </a:solidFill>
              </a:rPr>
              <a:t>It’s called </a:t>
            </a:r>
            <a:r>
              <a:rPr lang="en-US" altLang="ko-KR" sz="1300" b="1" i="1" u="sng" dirty="0" err="1">
                <a:solidFill>
                  <a:srgbClr val="FF0000"/>
                </a:solidFill>
              </a:rPr>
              <a:t>jukbuin</a:t>
            </a:r>
            <a:r>
              <a:rPr lang="en-US" altLang="ko-KR" sz="1300" b="1" i="1" dirty="0">
                <a:solidFill>
                  <a:srgbClr val="FF0000"/>
                </a:solidFill>
              </a:rPr>
              <a:t> </a:t>
            </a:r>
            <a:r>
              <a:rPr lang="en-US" altLang="ko-KR" sz="1300" b="1" dirty="0">
                <a:solidFill>
                  <a:srgbClr val="FF0000"/>
                </a:solidFill>
              </a:rPr>
              <a:t>in 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    Korean.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B: I like it. How much is it?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A: It’s </a:t>
            </a:r>
            <a:r>
              <a:rPr lang="en-US" altLang="ko-KR" sz="1300" b="1" u="sng" dirty="0">
                <a:solidFill>
                  <a:srgbClr val="FF0000"/>
                </a:solidFill>
              </a:rPr>
              <a:t>34,000 won</a:t>
            </a:r>
            <a:r>
              <a:rPr lang="en-US" altLang="ko-KR" sz="1300" b="1" dirty="0">
                <a:solidFill>
                  <a:srgbClr val="FF0000"/>
                </a:solidFill>
              </a:rPr>
              <a:t>. How many do you need?</a:t>
            </a:r>
          </a:p>
          <a:p>
            <a:r>
              <a:rPr lang="en-US" altLang="ko-KR" sz="1300" b="1" dirty="0">
                <a:solidFill>
                  <a:srgbClr val="FF0000"/>
                </a:solidFill>
              </a:rPr>
              <a:t>B: I’ll take these two.</a:t>
            </a:r>
            <a:endParaRPr lang="ko-KR" altLang="en-US" sz="1300" b="1" u="sng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D010B3B-1B88-40F2-80FD-7C36CCA71B6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AAFD0EA-913A-41E4-9C8B-E1D05AE9015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Traditional Markets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672D993-72C3-406E-A179-9960CB452A3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76" t="1675" b="5545"/>
          <a:stretch/>
        </p:blipFill>
        <p:spPr>
          <a:xfrm>
            <a:off x="1250772" y="914400"/>
            <a:ext cx="9690455" cy="530352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Guiding Visitors to Traditional Markets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088360" y="13926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8286904" y="139207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22" name="제목 1">
            <a:extLst>
              <a:ext uri="{FF2B5EF4-FFF2-40B4-BE49-F238E27FC236}">
                <a16:creationId xmlns:a16="http://schemas.microsoft.com/office/drawing/2014/main" id="{9B8206D5-27B4-4D9A-89B4-3C7714252AD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6" name="P5L5_179p_Situation 2_A">
            <a:hlinkClick r:id="" action="ppaction://media"/>
            <a:extLst>
              <a:ext uri="{FF2B5EF4-FFF2-40B4-BE49-F238E27FC236}">
                <a16:creationId xmlns:a16="http://schemas.microsoft.com/office/drawing/2014/main" id="{E0657701-9D49-4EEE-B375-221830385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25816" y="1324736"/>
            <a:ext cx="475200" cy="475200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23B84D61-401A-4D6B-9CB3-5E76C6754D23}"/>
              </a:ext>
            </a:extLst>
          </p:cNvPr>
          <p:cNvGrpSpPr/>
          <p:nvPr/>
        </p:nvGrpSpPr>
        <p:grpSpPr>
          <a:xfrm>
            <a:off x="3327937" y="2857500"/>
            <a:ext cx="4580989" cy="3013999"/>
            <a:chOff x="3327937" y="2857500"/>
            <a:chExt cx="4580989" cy="301399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CD5269D-2D50-450A-8EFF-C995159CBC8C}"/>
                </a:ext>
              </a:extLst>
            </p:cNvPr>
            <p:cNvSpPr txBox="1"/>
            <p:nvPr/>
          </p:nvSpPr>
          <p:spPr>
            <a:xfrm>
              <a:off x="3700463" y="2857500"/>
              <a:ext cx="990600" cy="246221"/>
            </a:xfrm>
            <a:prstGeom prst="rect">
              <a:avLst/>
            </a:prstGeom>
            <a:solidFill>
              <a:srgbClr val="E2F3F4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the oldest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141F8C-EF21-427D-9621-D0FD1046FDA2}"/>
                </a:ext>
              </a:extLst>
            </p:cNvPr>
            <p:cNvSpPr txBox="1"/>
            <p:nvPr/>
          </p:nvSpPr>
          <p:spPr>
            <a:xfrm>
              <a:off x="6370638" y="3829050"/>
              <a:ext cx="1538288" cy="223138"/>
            </a:xfrm>
            <a:prstGeom prst="rect">
              <a:avLst/>
            </a:prstGeom>
            <a:solidFill>
              <a:srgbClr val="E2F3F4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450" b="1" i="0" u="none" strike="noStrike" baseline="0" dirty="0">
                  <a:solidFill>
                    <a:srgbClr val="FF0000"/>
                  </a:solidFill>
                </a:rPr>
                <a:t>including fine art</a:t>
              </a:r>
              <a:endParaRPr lang="ko-KR" altLang="en-US" sz="145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34319B4-F726-46E6-87CD-ACB14CC44E84}"/>
                </a:ext>
              </a:extLst>
            </p:cNvPr>
            <p:cNvSpPr txBox="1"/>
            <p:nvPr/>
          </p:nvSpPr>
          <p:spPr>
            <a:xfrm>
              <a:off x="3327937" y="4655998"/>
              <a:ext cx="1633537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Every Sunday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B64D890-2E6D-49AC-9E3B-AE1FF5049187}"/>
                </a:ext>
              </a:extLst>
            </p:cNvPr>
            <p:cNvSpPr txBox="1"/>
            <p:nvPr/>
          </p:nvSpPr>
          <p:spPr>
            <a:xfrm>
              <a:off x="3490912" y="5625278"/>
              <a:ext cx="1957388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Cash or credit cards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7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2708057-F1AC-4F3A-BB07-D8895E628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212" y="740285"/>
            <a:ext cx="8386724" cy="542541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179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95811" y="11030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834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•stationery: </a:t>
            </a:r>
            <a:r>
              <a:rPr lang="ko-KR" altLang="en-US" sz="1200" dirty="0" err="1">
                <a:solidFill>
                  <a:schemeClr val="bg1"/>
                </a:solidFill>
              </a:rPr>
              <a:t>문구류</a:t>
            </a:r>
            <a:r>
              <a:rPr lang="ko-KR" altLang="en-US" sz="1200" dirty="0">
                <a:solidFill>
                  <a:schemeClr val="bg1"/>
                </a:solidFill>
              </a:rPr>
              <a:t> </a:t>
            </a:r>
            <a:r>
              <a:rPr lang="en-US" altLang="ko-KR" sz="1200" dirty="0">
                <a:solidFill>
                  <a:schemeClr val="bg1"/>
                </a:solidFill>
              </a:rPr>
              <a:t>•genuine: </a:t>
            </a:r>
            <a:r>
              <a:rPr lang="ko-KR" altLang="en-US" sz="1200" dirty="0">
                <a:solidFill>
                  <a:schemeClr val="bg1"/>
                </a:solidFill>
              </a:rPr>
              <a:t>진품의 </a:t>
            </a:r>
            <a:r>
              <a:rPr lang="en-US" altLang="ko-KR" sz="1200" dirty="0">
                <a:solidFill>
                  <a:schemeClr val="bg1"/>
                </a:solidFill>
              </a:rPr>
              <a:t>•mackerel: </a:t>
            </a:r>
            <a:r>
              <a:rPr lang="ko-KR" altLang="en-US" sz="1200" dirty="0">
                <a:solidFill>
                  <a:schemeClr val="bg1"/>
                </a:solidFill>
              </a:rPr>
              <a:t>고등어 </a:t>
            </a:r>
            <a:r>
              <a:rPr lang="en-US" altLang="ko-KR" sz="1200" dirty="0">
                <a:solidFill>
                  <a:schemeClr val="bg1"/>
                </a:solidFill>
              </a:rPr>
              <a:t>•abalone: </a:t>
            </a:r>
            <a:r>
              <a:rPr lang="ko-KR" altLang="en-US" sz="1200" dirty="0">
                <a:solidFill>
                  <a:schemeClr val="bg1"/>
                </a:solidFill>
              </a:rPr>
              <a:t>전복 </a:t>
            </a:r>
            <a:r>
              <a:rPr lang="en-US" altLang="ko-KR" sz="1200" dirty="0">
                <a:solidFill>
                  <a:schemeClr val="bg1"/>
                </a:solidFill>
              </a:rPr>
              <a:t>•facilities: (</a:t>
            </a:r>
            <a:r>
              <a:rPr lang="ko-KR" altLang="en-US" sz="1200" dirty="0">
                <a:solidFill>
                  <a:schemeClr val="bg1"/>
                </a:solidFill>
              </a:rPr>
              <a:t>편의</a:t>
            </a:r>
            <a:r>
              <a:rPr lang="en-US" altLang="ko-KR" sz="1200" dirty="0">
                <a:solidFill>
                  <a:schemeClr val="bg1"/>
                </a:solidFill>
              </a:rPr>
              <a:t>) </a:t>
            </a:r>
            <a:r>
              <a:rPr lang="ko-KR" altLang="en-US" sz="1200" dirty="0">
                <a:solidFill>
                  <a:schemeClr val="bg1"/>
                </a:solidFill>
              </a:rPr>
              <a:t>시설 </a:t>
            </a:r>
            <a:r>
              <a:rPr lang="en-US" altLang="ko-KR" sz="1200" dirty="0">
                <a:solidFill>
                  <a:schemeClr val="bg1"/>
                </a:solidFill>
              </a:rPr>
              <a:t>•baby stroller: </a:t>
            </a:r>
            <a:r>
              <a:rPr lang="ko-KR" altLang="en-US" sz="1200" dirty="0">
                <a:solidFill>
                  <a:schemeClr val="bg1"/>
                </a:solidFill>
              </a:rPr>
              <a:t>유모차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182761-742A-4BD2-8E70-5A6F4A3C6C70}"/>
              </a:ext>
            </a:extLst>
          </p:cNvPr>
          <p:cNvSpPr txBox="1"/>
          <p:nvPr/>
        </p:nvSpPr>
        <p:spPr>
          <a:xfrm>
            <a:off x="6632638" y="4614051"/>
            <a:ext cx="5406962" cy="150810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>
                <a:solidFill>
                  <a:srgbClr val="FF0000"/>
                </a:solidFill>
              </a:rPr>
              <a:t>&lt;</a:t>
            </a:r>
            <a:r>
              <a:rPr lang="ko-KR" altLang="en-US" sz="1100" b="1" dirty="0">
                <a:solidFill>
                  <a:srgbClr val="FF0000"/>
                </a:solidFill>
              </a:rPr>
              <a:t>예시</a:t>
            </a:r>
            <a:r>
              <a:rPr lang="en-US" altLang="ko-KR" sz="1100" b="1" dirty="0">
                <a:solidFill>
                  <a:srgbClr val="FF0000"/>
                </a:solidFill>
              </a:rPr>
              <a:t> </a:t>
            </a:r>
            <a:r>
              <a:rPr lang="ko-KR" altLang="en-US" sz="1100" b="1" dirty="0">
                <a:solidFill>
                  <a:srgbClr val="FF0000"/>
                </a:solidFill>
              </a:rPr>
              <a:t>정답</a:t>
            </a:r>
            <a:r>
              <a:rPr lang="en-US" altLang="ko-KR" sz="1100" b="1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1100" b="1" dirty="0">
                <a:solidFill>
                  <a:srgbClr val="FF0000"/>
                </a:solidFill>
              </a:rPr>
              <a:t>A1. How about visiting </a:t>
            </a:r>
            <a:r>
              <a:rPr lang="en-US" altLang="ko-KR" sz="1100" b="1" dirty="0" err="1">
                <a:solidFill>
                  <a:srgbClr val="FF0000"/>
                </a:solidFill>
              </a:rPr>
              <a:t>Jeju</a:t>
            </a:r>
            <a:r>
              <a:rPr lang="en-US" altLang="ko-KR" sz="1100" b="1" dirty="0">
                <a:solidFill>
                  <a:srgbClr val="FF0000"/>
                </a:solidFill>
              </a:rPr>
              <a:t> </a:t>
            </a:r>
            <a:r>
              <a:rPr lang="en-US" altLang="ko-KR" sz="1100" b="1" dirty="0" err="1">
                <a:solidFill>
                  <a:srgbClr val="FF0000"/>
                </a:solidFill>
              </a:rPr>
              <a:t>Dongmun</a:t>
            </a:r>
            <a:r>
              <a:rPr lang="en-US" altLang="ko-KR" sz="1100" b="1" dirty="0">
                <a:solidFill>
                  <a:srgbClr val="FF0000"/>
                </a:solidFill>
              </a:rPr>
              <a:t> Market? It’s one of the most popular </a:t>
            </a:r>
          </a:p>
          <a:p>
            <a:r>
              <a:rPr lang="en-US" altLang="ko-KR" sz="1100" b="1" dirty="0">
                <a:solidFill>
                  <a:srgbClr val="FF0000"/>
                </a:solidFill>
              </a:rPr>
              <a:t>     traditional markets in </a:t>
            </a:r>
            <a:r>
              <a:rPr lang="en-US" altLang="ko-KR" sz="1100" b="1" dirty="0" err="1">
                <a:solidFill>
                  <a:srgbClr val="FF0000"/>
                </a:solidFill>
              </a:rPr>
              <a:t>Jeju</a:t>
            </a:r>
            <a:r>
              <a:rPr lang="en-US" altLang="ko-KR" sz="1100" b="1" dirty="0">
                <a:solidFill>
                  <a:srgbClr val="FF0000"/>
                </a:solidFill>
              </a:rPr>
              <a:t>.</a:t>
            </a:r>
          </a:p>
          <a:p>
            <a:endParaRPr lang="en-US" altLang="ko-KR" sz="500" b="1" dirty="0">
              <a:solidFill>
                <a:srgbClr val="FF0000"/>
              </a:solidFill>
            </a:endParaRPr>
          </a:p>
          <a:p>
            <a:r>
              <a:rPr lang="en-US" altLang="ko-KR" sz="1100" b="1" dirty="0">
                <a:solidFill>
                  <a:srgbClr val="FF0000"/>
                </a:solidFill>
              </a:rPr>
              <a:t>A2. You can find tangerine chocolate and black pork as well as fresh seafood </a:t>
            </a:r>
          </a:p>
          <a:p>
            <a:r>
              <a:rPr lang="en-US" altLang="ko-KR" sz="1100" b="1" dirty="0">
                <a:solidFill>
                  <a:srgbClr val="FF0000"/>
                </a:solidFill>
              </a:rPr>
              <a:t>     like mackerel and abalone.</a:t>
            </a:r>
          </a:p>
          <a:p>
            <a:endParaRPr lang="en-US" altLang="ko-KR" sz="500" b="1" dirty="0">
              <a:solidFill>
                <a:srgbClr val="FF0000"/>
              </a:solidFill>
            </a:endParaRPr>
          </a:p>
          <a:p>
            <a:r>
              <a:rPr lang="en-US" altLang="ko-KR" sz="1100" b="1" dirty="0">
                <a:solidFill>
                  <a:srgbClr val="FF0000"/>
                </a:solidFill>
              </a:rPr>
              <a:t>A3. It depends on the store.</a:t>
            </a:r>
          </a:p>
          <a:p>
            <a:endParaRPr lang="en-US" altLang="ko-KR" sz="500" b="1" dirty="0">
              <a:solidFill>
                <a:srgbClr val="FF0000"/>
              </a:solidFill>
            </a:endParaRPr>
          </a:p>
          <a:p>
            <a:r>
              <a:rPr lang="en-US" altLang="ko-KR" sz="1100" b="1" dirty="0">
                <a:solidFill>
                  <a:srgbClr val="FF0000"/>
                </a:solidFill>
              </a:rPr>
              <a:t>A4. No, you can pay in cash or by credit card.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AF36BA68-F886-4110-9F56-FFD7DF623BC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5.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Markets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C2AB4B1C-30C6-47AB-9427-241C5B4A0BE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Guiding Visitors to Traditional Markets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1105</TotalTime>
  <Words>1163</Words>
  <Application>Microsoft Office PowerPoint</Application>
  <PresentationFormat>와이드스크린</PresentationFormat>
  <Paragraphs>152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5 Traditional Markets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213</cp:revision>
  <dcterms:created xsi:type="dcterms:W3CDTF">2021-02-16T02:29:27Z</dcterms:created>
  <dcterms:modified xsi:type="dcterms:W3CDTF">2026-08-19T02:59:59Z</dcterms:modified>
</cp:coreProperties>
</file>