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78" r:id="rId7"/>
    <p:sldId id="264" r:id="rId8"/>
    <p:sldId id="265" r:id="rId9"/>
    <p:sldId id="267" r:id="rId10"/>
    <p:sldId id="277" r:id="rId11"/>
    <p:sldId id="268" r:id="rId12"/>
    <p:sldId id="269" r:id="rId13"/>
    <p:sldId id="270" r:id="rId14"/>
    <p:sldId id="271" r:id="rId15"/>
    <p:sldId id="272" r:id="rId16"/>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A738"/>
    <a:srgbClr val="ADAFB0"/>
    <a:srgbClr val="48B3DD"/>
    <a:srgbClr val="5D9438"/>
    <a:srgbClr val="ADD495"/>
    <a:srgbClr val="69A83F"/>
    <a:srgbClr val="67AB3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01" autoAdjust="0"/>
    <p:restoredTop sz="94660"/>
  </p:normalViewPr>
  <p:slideViewPr>
    <p:cSldViewPr snapToGrid="0">
      <p:cViewPr varScale="1">
        <p:scale>
          <a:sx n="111" d="100"/>
          <a:sy n="111" d="100"/>
        </p:scale>
        <p:origin x="8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394ABB0-4288-4322-A9EF-177AF8BE2CE9}"/>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728B3CF4-0873-45EE-B5CF-E2BEE785BD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7" name="Rectangle 6">
            <a:extLst>
              <a:ext uri="{FF2B5EF4-FFF2-40B4-BE49-F238E27FC236}">
                <a16:creationId xmlns:a16="http://schemas.microsoft.com/office/drawing/2014/main" id="{C8DAA0B4-1608-4499-817B-C412D3FDB6A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420F4CA1-C4FE-4A53-9A2A-1FEA8D2E265E}"/>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cxnSp>
        <p:nvCxnSpPr>
          <p:cNvPr id="9" name="Straight Connector 8">
            <a:extLst>
              <a:ext uri="{FF2B5EF4-FFF2-40B4-BE49-F238E27FC236}">
                <a16:creationId xmlns:a16="http://schemas.microsoft.com/office/drawing/2014/main" id="{5309DE28-B91C-4A79-9A73-BD9C3998DC1A}"/>
              </a:ext>
            </a:extLst>
          </p:cNvPr>
          <p:cNvCxnSpPr/>
          <p:nvPr userDrawn="1"/>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41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29B8365-52A0-4649-A997-F044D9D676A2}"/>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AE0A0958-73B3-4719-8326-730C753AEB69}"/>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976A324-A24D-4BC1-925E-BF4E5D9BDD4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8BEA173E-9B66-47CB-B39B-86FCF37F26A5}"/>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E45329C-39B7-480A-9250-13F1AFE9A273}"/>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8B6AFD73-C2C7-44CD-AD5A-E0D642A502EE}"/>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DA36AFAF-A440-43A7-88C2-C9E45DCBC26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74D5AE94-D1E4-4ED5-8325-1A30A4A8D6D8}"/>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820852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0B6FD2E9-BA39-4D45-AF87-7437B7C49BCF}"/>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07E65789-ABBF-44D6-8C91-E616E0ED3477}"/>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F5125EDE-4273-478A-AD98-6DA89B161BD5}"/>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B34CAD9-84BE-479E-B864-2A4BF8DD99B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0621144E-51B8-42B5-95CF-55A065F2253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CD5E1D1-045F-4525-B034-155DD9906180}"/>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97F4AA42-25AD-4B6F-83B9-E6681F83253C}"/>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B94EF704-6183-4E2A-9CAC-FF4ADBD8780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35774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3E793B8-2EB7-4F9F-8B2C-1DF5E7AA086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6BC4F4F-23C4-4AA8-90C4-9E13299A516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48964F72-331A-4D89-9A68-A24A80F47B00}"/>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993BF9DA-4B57-4AB0-ACD1-15B0CB7B8386}"/>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567C096-D556-4C12-8276-5D9E4C749FE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2ECBE639-5314-4455-BAE0-60F1C163A55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C19136A8-422D-4E58-9399-7922C33B8139}"/>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pic>
        <p:nvPicPr>
          <p:cNvPr id="10" name="그림 9" descr="폰트, 텍스트, 그래픽, 로고이(가) 표시된 사진&#10;&#10;AI 생성 콘텐츠는 정확하지 않을 수 있습니다.">
            <a:extLst>
              <a:ext uri="{FF2B5EF4-FFF2-40B4-BE49-F238E27FC236}">
                <a16:creationId xmlns:a16="http://schemas.microsoft.com/office/drawing/2014/main" id="{B52DFE29-C703-010B-C6DB-8D0ADB21EF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4023" y="6493954"/>
            <a:ext cx="1228078" cy="312740"/>
          </a:xfrm>
          <a:prstGeom prst="rect">
            <a:avLst/>
          </a:prstGeom>
        </p:spPr>
      </p:pic>
    </p:spTree>
    <p:extLst>
      <p:ext uri="{BB962C8B-B14F-4D97-AF65-F5344CB8AC3E}">
        <p14:creationId xmlns:p14="http://schemas.microsoft.com/office/powerpoint/2010/main" val="83607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BA060FD-5297-42D3-930E-18B8BBEA2E30}"/>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E00E46F1-0A51-448A-B6D1-64AC5C24AE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3456A9AD-9DA8-4505-A7A1-E8E1C5EA189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A74E1E65-B96D-4B95-86F4-EB29FEC2652C}"/>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2B43FEA-DA8A-43CD-A59E-42FE558E7F9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1E5DF26-8ED6-4995-8906-F779F814489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64B030B7-19BE-41F7-B29C-7ED1F737E2F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3576ABE1-C50A-41A4-8851-49B22ED2A6C6}"/>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4729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79B099-7D56-426E-9223-9DEA346B2C3D}"/>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4FEA6A95-FB85-4B45-BF12-E776BC500436}"/>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E290A0CE-675D-4B51-877C-24E598966FBD}"/>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D2B6E04-09DD-4EEF-967E-9278485DF30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569E242-95D7-46C1-B023-02FD53142E3C}"/>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BDBDC90C-24A1-4AD7-A95F-1F51809B68B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4A0D3F2C-C8CD-405A-8BFF-7B124F42501D}"/>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48E663E-E1C0-4557-9B60-6406D11F7A5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BC753595-0EBD-4A02-9351-EBC124DCCE8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900637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78FA81-B088-4B98-9B9C-D3303BDFBD28}"/>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7E2CA9CC-B74F-4EA7-9DE7-9C4849392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83B29B6D-0861-4D3E-9A7A-068D567D59F2}"/>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109B1D72-093F-4E92-B0DE-370C5EA121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35432B99-257B-4686-9608-419E447DD19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2EDAF204-40D0-4F3E-85DF-4F1BE1700EE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8" name="바닥글 개체 틀 7">
            <a:extLst>
              <a:ext uri="{FF2B5EF4-FFF2-40B4-BE49-F238E27FC236}">
                <a16:creationId xmlns:a16="http://schemas.microsoft.com/office/drawing/2014/main" id="{6C857965-8C2F-4ADA-9D0F-356115216140}"/>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F388D7BF-3F2A-46D1-8E14-634ECD17BBB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10" name="Rectangle 6">
            <a:extLst>
              <a:ext uri="{FF2B5EF4-FFF2-40B4-BE49-F238E27FC236}">
                <a16:creationId xmlns:a16="http://schemas.microsoft.com/office/drawing/2014/main" id="{1E545A26-88FB-479B-BB84-DB244AFEF604}"/>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11" name="Rectangle 7">
            <a:extLst>
              <a:ext uri="{FF2B5EF4-FFF2-40B4-BE49-F238E27FC236}">
                <a16:creationId xmlns:a16="http://schemas.microsoft.com/office/drawing/2014/main" id="{A652DDB1-D30D-4C90-B9E7-00DD613C3177}"/>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a:extLst>
              <a:ext uri="{FF2B5EF4-FFF2-40B4-BE49-F238E27FC236}">
                <a16:creationId xmlns:a16="http://schemas.microsoft.com/office/drawing/2014/main" id="{28C201AB-57F8-4BD4-9708-D9FF11E010E4}"/>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3915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60AE8E-C995-4066-8639-B7BF7E3EEA3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3969DB4-AEFA-4E7A-A884-0FA7DCD53C1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4" name="바닥글 개체 틀 3">
            <a:extLst>
              <a:ext uri="{FF2B5EF4-FFF2-40B4-BE49-F238E27FC236}">
                <a16:creationId xmlns:a16="http://schemas.microsoft.com/office/drawing/2014/main" id="{913741D7-0CE3-4F42-88F3-ABDE7E7EAC6D}"/>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0BE58BDD-585B-4D14-9F63-C4628241F55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6" name="Rectangle 6">
            <a:extLst>
              <a:ext uri="{FF2B5EF4-FFF2-40B4-BE49-F238E27FC236}">
                <a16:creationId xmlns:a16="http://schemas.microsoft.com/office/drawing/2014/main" id="{AF794A56-CC3B-42AD-AAEF-F3DC9D12BEA9}"/>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7" name="Rectangle 7">
            <a:extLst>
              <a:ext uri="{FF2B5EF4-FFF2-40B4-BE49-F238E27FC236}">
                <a16:creationId xmlns:a16="http://schemas.microsoft.com/office/drawing/2014/main" id="{91AF34AD-32B1-4BED-8813-0FE4B1675C65}"/>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4585C11A-984C-413B-8751-0C964D51C502}"/>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66147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E31D155F-38BF-47A5-AC46-C63C1CA9E877}"/>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3" name="바닥글 개체 틀 2">
            <a:extLst>
              <a:ext uri="{FF2B5EF4-FFF2-40B4-BE49-F238E27FC236}">
                <a16:creationId xmlns:a16="http://schemas.microsoft.com/office/drawing/2014/main" id="{83D21C10-8090-4F20-A3FB-2458DAF31564}"/>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B407BAEE-054B-429A-938C-44C3A824735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5" name="Rectangle 6">
            <a:extLst>
              <a:ext uri="{FF2B5EF4-FFF2-40B4-BE49-F238E27FC236}">
                <a16:creationId xmlns:a16="http://schemas.microsoft.com/office/drawing/2014/main" id="{5EC5662B-AE83-4D24-8D66-548C5B8E10E6}"/>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6" name="Rectangle 7">
            <a:extLst>
              <a:ext uri="{FF2B5EF4-FFF2-40B4-BE49-F238E27FC236}">
                <a16:creationId xmlns:a16="http://schemas.microsoft.com/office/drawing/2014/main" id="{F6CE3C5F-9F51-4A7B-9200-82083604A6A6}"/>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a:extLst>
              <a:ext uri="{FF2B5EF4-FFF2-40B4-BE49-F238E27FC236}">
                <a16:creationId xmlns:a16="http://schemas.microsoft.com/office/drawing/2014/main" id="{BAAD1468-450A-444C-AF26-742B77563B3D}"/>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71758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15E498D-6CA6-4CB9-8F4B-50CD0B4671B4}"/>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A4D21AC9-D43C-4CEA-8D2C-F5CDCC40CE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11330EF1-45C1-4682-BD5E-FC73EAE61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D40349A0-E319-4FDB-9640-23F19C6449C4}"/>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ED0768A3-5EA6-4335-B595-A9DCC174E2F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C966404F-7DDA-40C3-B79F-6AA05C69DE4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B5DA2A3B-A5C7-4767-9A46-465E900AA2A8}"/>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FB5FEA9-C57C-418D-B8A4-2D58728672E2}"/>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91FE104D-9C0E-4F23-A905-0B07027D4550}"/>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222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688B84-2110-4AA6-BAE4-3A84AEAF5562}"/>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0212BA32-52C5-4D04-8259-7D4A741DE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4F515BE3-36EF-4245-9511-F1FDB5A03A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483500C-6B16-4E1C-8FF6-AF5D4B8C95EF}"/>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AC92444-A41B-46FA-9AA1-0645705E4D6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35FE36BB-5BA7-4918-BE4D-27FE47BBF661}"/>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CD25D7F5-3DBA-4BA7-9951-84CFAA68F7CB}"/>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349DE1A2-839E-485B-A610-8BD350B82E1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CF7110E1-F86C-4A86-86E2-25DE775941EE}"/>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02492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F233EE5A-C1AC-4472-A61E-B6113D8E7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FBF4650F-FB92-4A59-AE13-196F8ED41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0B18C753-313A-4FC2-AB2E-24622BF768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6D2B5EE-54BD-4E5D-8C7B-D9E157A11C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EA8E5692-06BF-4D1D-854C-726D2A66A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C1489A-BC19-4AD5-95E3-CCB5CD969B21}" type="slidenum">
              <a:rPr lang="ko-KR" altLang="en-US" smtClean="0"/>
              <a:t>‹#›</a:t>
            </a:fld>
            <a:endParaRPr lang="ko-KR" altLang="en-US"/>
          </a:p>
        </p:txBody>
      </p:sp>
    </p:spTree>
    <p:extLst>
      <p:ext uri="{BB962C8B-B14F-4D97-AF65-F5344CB8AC3E}">
        <p14:creationId xmlns:p14="http://schemas.microsoft.com/office/powerpoint/2010/main" val="4262577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slide" Target="slide15.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a:extLst>
              <a:ext uri="{FF2B5EF4-FFF2-40B4-BE49-F238E27FC236}">
                <a16:creationId xmlns:a16="http://schemas.microsoft.com/office/drawing/2014/main" id="{0AFBD52B-04FC-4510-90AA-0F85A99B606F}"/>
              </a:ext>
            </a:extLst>
          </p:cNvPr>
          <p:cNvSpPr>
            <a:spLocks noGrp="1"/>
          </p:cNvSpPr>
          <p:nvPr>
            <p:ph type="ctrTitle"/>
          </p:nvPr>
        </p:nvSpPr>
        <p:spPr>
          <a:xfrm>
            <a:off x="1218472" y="2150534"/>
            <a:ext cx="9868628" cy="1976067"/>
          </a:xfrm>
        </p:spPr>
        <p:txBody>
          <a:bodyPr>
            <a:noAutofit/>
          </a:bodyPr>
          <a:lstStyle/>
          <a:p>
            <a:pPr algn="l">
              <a:lnSpc>
                <a:spcPct val="100000"/>
              </a:lnSpc>
            </a:pPr>
            <a:r>
              <a:rPr lang="en-US" altLang="ko-KR" sz="4800">
                <a:latin typeface="+mj-ea"/>
              </a:rPr>
              <a:t>Lesson 1</a:t>
            </a:r>
            <a:br>
              <a:rPr lang="en-US" altLang="ko-KR" sz="6000" b="1" dirty="0">
                <a:latin typeface="+mj-ea"/>
              </a:rPr>
            </a:br>
            <a:r>
              <a:rPr lang="en-US" altLang="ko-KR" b="1" i="0" u="none" strike="noStrike" baseline="0" dirty="0">
                <a:latin typeface="+mn-lt"/>
              </a:rPr>
              <a:t>Korean Culture</a:t>
            </a:r>
            <a:endParaRPr lang="ko-KR" altLang="en-US" b="1" dirty="0">
              <a:latin typeface="+mn-lt"/>
            </a:endParaRPr>
          </a:p>
        </p:txBody>
      </p:sp>
      <p:sp>
        <p:nvSpPr>
          <p:cNvPr id="7" name="부제목 2">
            <a:extLst>
              <a:ext uri="{FF2B5EF4-FFF2-40B4-BE49-F238E27FC236}">
                <a16:creationId xmlns:a16="http://schemas.microsoft.com/office/drawing/2014/main" id="{198C3FB0-4A62-48B9-9CF6-96B658E24053}"/>
              </a:ext>
            </a:extLst>
          </p:cNvPr>
          <p:cNvSpPr txBox="1">
            <a:spLocks/>
          </p:cNvSpPr>
          <p:nvPr/>
        </p:nvSpPr>
        <p:spPr>
          <a:xfrm>
            <a:off x="8533672" y="99477"/>
            <a:ext cx="3658328" cy="452973"/>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dirty="0"/>
              <a:t>High School </a:t>
            </a:r>
            <a:r>
              <a:rPr lang="en-US" altLang="ko-KR" b="1" dirty="0"/>
              <a:t>Tourism English</a:t>
            </a:r>
          </a:p>
        </p:txBody>
      </p:sp>
      <p:sp>
        <p:nvSpPr>
          <p:cNvPr id="6" name="부제목 2">
            <a:extLst>
              <a:ext uri="{FF2B5EF4-FFF2-40B4-BE49-F238E27FC236}">
                <a16:creationId xmlns:a16="http://schemas.microsoft.com/office/drawing/2014/main" id="{4A0CCF75-A756-452E-9366-9EC4C21F6B95}"/>
              </a:ext>
            </a:extLst>
          </p:cNvPr>
          <p:cNvSpPr txBox="1">
            <a:spLocks/>
          </p:cNvSpPr>
          <p:nvPr/>
        </p:nvSpPr>
        <p:spPr>
          <a:xfrm>
            <a:off x="1218472" y="1264176"/>
            <a:ext cx="5445218" cy="402699"/>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l"/>
            <a:r>
              <a:rPr lang="en-US" altLang="ko-KR" sz="2400" dirty="0">
                <a:solidFill>
                  <a:schemeClr val="tx1">
                    <a:lumMod val="85000"/>
                    <a:lumOff val="15000"/>
                  </a:schemeClr>
                </a:solidFill>
              </a:rPr>
              <a:t>PART </a:t>
            </a:r>
            <a:r>
              <a:rPr lang="en-US" altLang="ko-KR" sz="2400" kern="0" spc="0" dirty="0">
                <a:solidFill>
                  <a:schemeClr val="tx1">
                    <a:lumMod val="85000"/>
                    <a:lumOff val="15000"/>
                  </a:schemeClr>
                </a:solidFill>
                <a:effectLst/>
                <a:ea typeface="함초롬바탕" panose="02030604000101010101" pitchFamily="18" charset="-127"/>
              </a:rPr>
              <a:t>Ⅵ </a:t>
            </a:r>
            <a:r>
              <a:rPr lang="en-US" altLang="ko-KR" sz="2400" b="1" i="0" u="none" strike="noStrike" baseline="0" dirty="0">
                <a:solidFill>
                  <a:schemeClr val="tx1">
                    <a:lumMod val="85000"/>
                    <a:lumOff val="15000"/>
                  </a:schemeClr>
                </a:solidFill>
              </a:rPr>
              <a:t>Tour Guide Service</a:t>
            </a:r>
            <a:endParaRPr lang="ko-KR" altLang="en-US" sz="2400" b="1" kern="0" spc="0" dirty="0">
              <a:solidFill>
                <a:schemeClr val="tx1">
                  <a:lumMod val="85000"/>
                  <a:lumOff val="15000"/>
                </a:schemeClr>
              </a:solidFill>
              <a:effectLst/>
            </a:endParaRPr>
          </a:p>
        </p:txBody>
      </p:sp>
      <p:sp>
        <p:nvSpPr>
          <p:cNvPr id="2" name="TextBox 1">
            <a:extLst>
              <a:ext uri="{FF2B5EF4-FFF2-40B4-BE49-F238E27FC236}">
                <a16:creationId xmlns:a16="http://schemas.microsoft.com/office/drawing/2014/main" id="{1BD3775A-2D86-44A1-26EC-A61DFC03A27B}"/>
              </a:ext>
            </a:extLst>
          </p:cNvPr>
          <p:cNvSpPr txBox="1"/>
          <p:nvPr/>
        </p:nvSpPr>
        <p:spPr>
          <a:xfrm>
            <a:off x="8827537" y="5843612"/>
            <a:ext cx="3264936" cy="373885"/>
          </a:xfrm>
          <a:prstGeom prst="rect">
            <a:avLst/>
          </a:prstGeom>
          <a:noFill/>
        </p:spPr>
        <p:txBody>
          <a:bodyPr wrap="square">
            <a:spAutoFit/>
          </a:bodyPr>
          <a:lstStyle/>
          <a:p>
            <a:pPr>
              <a:lnSpc>
                <a:spcPct val="150000"/>
              </a:lnSpc>
            </a:pPr>
            <a:r>
              <a:rPr lang="en-US" altLang="ko-KR" sz="1400" dirty="0">
                <a:latin typeface="+mn-ea"/>
                <a:cs typeface="Pretendard ExtraBold" panose="02000903000000020004" pitchFamily="50" charset="-127"/>
              </a:rPr>
              <a:t>* </a:t>
            </a:r>
            <a:r>
              <a:rPr lang="en-US" altLang="ko-KR" sz="1400" b="1" dirty="0">
                <a:solidFill>
                  <a:srgbClr val="FF0000"/>
                </a:solidFill>
                <a:latin typeface="+mn-ea"/>
                <a:cs typeface="Pretendard ExtraBold" panose="02000903000000020004" pitchFamily="50" charset="-127"/>
              </a:rPr>
              <a:t>“</a:t>
            </a:r>
            <a:r>
              <a:rPr lang="ko-KR" altLang="en-US" sz="1400" b="1" dirty="0">
                <a:solidFill>
                  <a:srgbClr val="FF0000"/>
                </a:solidFill>
                <a:latin typeface="+mn-ea"/>
                <a:cs typeface="Pretendard ExtraBold" panose="02000903000000020004" pitchFamily="50" charset="-127"/>
              </a:rPr>
              <a:t>슬라이드 쇼“ </a:t>
            </a:r>
            <a:r>
              <a:rPr lang="ko-KR" altLang="en-US" sz="1400" dirty="0">
                <a:latin typeface="+mn-ea"/>
                <a:cs typeface="Pretendard ExtraLight" panose="02000303000000020004" pitchFamily="50" charset="-127"/>
              </a:rPr>
              <a:t>모드</a:t>
            </a:r>
            <a:r>
              <a:rPr lang="ko-KR" altLang="en-US" sz="1400" dirty="0"/>
              <a:t>로 이용해 주세요</a:t>
            </a:r>
            <a:r>
              <a:rPr lang="en-US" altLang="ko-KR" sz="1400" dirty="0"/>
              <a:t>.</a:t>
            </a:r>
            <a:endParaRPr lang="en-US" altLang="ko-KR" sz="1400" dirty="0">
              <a:latin typeface="+mn-ea"/>
              <a:cs typeface="Pretendard ExtraLight" panose="02000303000000020004" pitchFamily="50" charset="-127"/>
            </a:endParaRPr>
          </a:p>
        </p:txBody>
      </p:sp>
    </p:spTree>
    <p:extLst>
      <p:ext uri="{BB962C8B-B14F-4D97-AF65-F5344CB8AC3E}">
        <p14:creationId xmlns:p14="http://schemas.microsoft.com/office/powerpoint/2010/main" val="218993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7364C-DBF3-51AD-81BC-CC80B871AFFA}"/>
            </a:ext>
          </a:extLst>
        </p:cNvPr>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506E2EB7-3C19-547C-8C39-3AB1544C0D27}"/>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190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D2854E7F-AFAF-01EB-A987-59384936F75E}"/>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2BA289B2-B390-060E-8B58-31FC397FD898}"/>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7" name="제목 1">
            <a:extLst>
              <a:ext uri="{FF2B5EF4-FFF2-40B4-BE49-F238E27FC236}">
                <a16:creationId xmlns:a16="http://schemas.microsoft.com/office/drawing/2014/main" id="{4AE57CCE-E63C-4A87-99A5-13FEC0CB52B6}"/>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pic>
        <p:nvPicPr>
          <p:cNvPr id="4" name="그림 3">
            <a:extLst>
              <a:ext uri="{FF2B5EF4-FFF2-40B4-BE49-F238E27FC236}">
                <a16:creationId xmlns:a16="http://schemas.microsoft.com/office/drawing/2014/main" id="{361D4C4C-C155-4111-85F6-FD37CF9AFA65}"/>
              </a:ext>
            </a:extLst>
          </p:cNvPr>
          <p:cNvPicPr>
            <a:picLocks noChangeAspect="1"/>
          </p:cNvPicPr>
          <p:nvPr/>
        </p:nvPicPr>
        <p:blipFill>
          <a:blip r:embed="rId2"/>
          <a:stretch>
            <a:fillRect/>
          </a:stretch>
        </p:blipFill>
        <p:spPr>
          <a:xfrm>
            <a:off x="551628" y="1970153"/>
            <a:ext cx="11088744" cy="2917693"/>
          </a:xfrm>
          <a:prstGeom prst="rect">
            <a:avLst/>
          </a:prstGeom>
        </p:spPr>
      </p:pic>
    </p:spTree>
    <p:extLst>
      <p:ext uri="{BB962C8B-B14F-4D97-AF65-F5344CB8AC3E}">
        <p14:creationId xmlns:p14="http://schemas.microsoft.com/office/powerpoint/2010/main" val="21684934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EF344547-9B62-40B8-9F5E-DE9057C9A814}"/>
              </a:ext>
            </a:extLst>
          </p:cNvPr>
          <p:cNvPicPr>
            <a:picLocks noChangeAspect="1"/>
          </p:cNvPicPr>
          <p:nvPr/>
        </p:nvPicPr>
        <p:blipFill>
          <a:blip r:embed="rId2"/>
          <a:stretch>
            <a:fillRect/>
          </a:stretch>
        </p:blipFill>
        <p:spPr>
          <a:xfrm>
            <a:off x="462439" y="1719617"/>
            <a:ext cx="11403330" cy="3418765"/>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191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3" name="직사각형 12">
            <a:extLst>
              <a:ext uri="{FF2B5EF4-FFF2-40B4-BE49-F238E27FC236}">
                <a16:creationId xmlns:a16="http://schemas.microsoft.com/office/drawing/2014/main" id="{CE73D3A5-89B1-4B1B-96E8-3B9213886962}"/>
              </a:ext>
            </a:extLst>
          </p:cNvPr>
          <p:cNvSpPr/>
          <p:nvPr/>
        </p:nvSpPr>
        <p:spPr>
          <a:xfrm>
            <a:off x="5479256" y="1061052"/>
            <a:ext cx="326231"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5" name="TextBox 14">
            <a:extLst>
              <a:ext uri="{FF2B5EF4-FFF2-40B4-BE49-F238E27FC236}">
                <a16:creationId xmlns:a16="http://schemas.microsoft.com/office/drawing/2014/main" id="{981641C1-0C30-42D9-985C-27D2EDF198C8}"/>
              </a:ext>
            </a:extLst>
          </p:cNvPr>
          <p:cNvSpPr txBox="1"/>
          <p:nvPr/>
        </p:nvSpPr>
        <p:spPr>
          <a:xfrm>
            <a:off x="8117502" y="175439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9" name="제목 1">
            <a:extLst>
              <a:ext uri="{FF2B5EF4-FFF2-40B4-BE49-F238E27FC236}">
                <a16:creationId xmlns:a16="http://schemas.microsoft.com/office/drawing/2014/main" id="{76A6955A-77EA-4874-B3D2-D848B4512DE8}"/>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grpSp>
        <p:nvGrpSpPr>
          <p:cNvPr id="23" name="그룹 22">
            <a:extLst>
              <a:ext uri="{FF2B5EF4-FFF2-40B4-BE49-F238E27FC236}">
                <a16:creationId xmlns:a16="http://schemas.microsoft.com/office/drawing/2014/main" id="{6EF5D7FA-600F-472B-AFD1-AC9DCB6C2FA1}"/>
              </a:ext>
            </a:extLst>
          </p:cNvPr>
          <p:cNvGrpSpPr/>
          <p:nvPr/>
        </p:nvGrpSpPr>
        <p:grpSpPr>
          <a:xfrm>
            <a:off x="3223260" y="2754630"/>
            <a:ext cx="2255996" cy="1858727"/>
            <a:chOff x="3223260" y="2754630"/>
            <a:chExt cx="2255996" cy="1858727"/>
          </a:xfrm>
        </p:grpSpPr>
        <p:cxnSp>
          <p:nvCxnSpPr>
            <p:cNvPr id="18" name="직선 연결선 17">
              <a:extLst>
                <a:ext uri="{FF2B5EF4-FFF2-40B4-BE49-F238E27FC236}">
                  <a16:creationId xmlns:a16="http://schemas.microsoft.com/office/drawing/2014/main" id="{B181704D-5931-4E14-A02E-5C16B43DCED7}"/>
                </a:ext>
              </a:extLst>
            </p:cNvPr>
            <p:cNvCxnSpPr/>
            <p:nvPr/>
          </p:nvCxnSpPr>
          <p:spPr>
            <a:xfrm>
              <a:off x="3223260" y="2754630"/>
              <a:ext cx="2255996" cy="1828800"/>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0" name="직선 연결선 19">
              <a:extLst>
                <a:ext uri="{FF2B5EF4-FFF2-40B4-BE49-F238E27FC236}">
                  <a16:creationId xmlns:a16="http://schemas.microsoft.com/office/drawing/2014/main" id="{2A8B3BAE-E437-4E7C-BA8D-A86D21C9E4DA}"/>
                </a:ext>
              </a:extLst>
            </p:cNvPr>
            <p:cNvCxnSpPr>
              <a:cxnSpLocks/>
            </p:cNvCxnSpPr>
            <p:nvPr/>
          </p:nvCxnSpPr>
          <p:spPr>
            <a:xfrm flipV="1">
              <a:off x="3223260" y="2768764"/>
              <a:ext cx="2255996" cy="900266"/>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2" name="직선 연결선 21">
              <a:extLst>
                <a:ext uri="{FF2B5EF4-FFF2-40B4-BE49-F238E27FC236}">
                  <a16:creationId xmlns:a16="http://schemas.microsoft.com/office/drawing/2014/main" id="{795288B8-EFA6-4E7B-BB2D-BFF14618F04E}"/>
                </a:ext>
              </a:extLst>
            </p:cNvPr>
            <p:cNvCxnSpPr>
              <a:cxnSpLocks/>
            </p:cNvCxnSpPr>
            <p:nvPr/>
          </p:nvCxnSpPr>
          <p:spPr>
            <a:xfrm flipV="1">
              <a:off x="3223260" y="3713091"/>
              <a:ext cx="2255996" cy="900266"/>
            </a:xfrm>
            <a:prstGeom prst="line">
              <a:avLst/>
            </a:prstGeom>
            <a:ln>
              <a:solidFill>
                <a:srgbClr val="FF0000"/>
              </a:solidFill>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29151287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F2B8E4B8-03C1-4B68-B235-FE1030040EA3}"/>
              </a:ext>
            </a:extLst>
          </p:cNvPr>
          <p:cNvPicPr>
            <a:picLocks noChangeAspect="1"/>
          </p:cNvPicPr>
          <p:nvPr/>
        </p:nvPicPr>
        <p:blipFill>
          <a:blip r:embed="rId2"/>
          <a:stretch>
            <a:fillRect/>
          </a:stretch>
        </p:blipFill>
        <p:spPr>
          <a:xfrm>
            <a:off x="628650" y="986183"/>
            <a:ext cx="10648950" cy="471079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191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8525202" y="97523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7" name="제목 1">
            <a:extLst>
              <a:ext uri="{FF2B5EF4-FFF2-40B4-BE49-F238E27FC236}">
                <a16:creationId xmlns:a16="http://schemas.microsoft.com/office/drawing/2014/main" id="{5605159A-ED76-4A55-984E-1A57AE6EEEF9}"/>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grpSp>
        <p:nvGrpSpPr>
          <p:cNvPr id="7" name="그룹 6">
            <a:extLst>
              <a:ext uri="{FF2B5EF4-FFF2-40B4-BE49-F238E27FC236}">
                <a16:creationId xmlns:a16="http://schemas.microsoft.com/office/drawing/2014/main" id="{2D214520-A623-4221-8269-CE7821BD52BA}"/>
              </a:ext>
            </a:extLst>
          </p:cNvPr>
          <p:cNvGrpSpPr/>
          <p:nvPr/>
        </p:nvGrpSpPr>
        <p:grpSpPr>
          <a:xfrm>
            <a:off x="5339655" y="2047332"/>
            <a:ext cx="5323366" cy="3434889"/>
            <a:chOff x="5339655" y="2047332"/>
            <a:chExt cx="5323366" cy="3434889"/>
          </a:xfrm>
        </p:grpSpPr>
        <p:grpSp>
          <p:nvGrpSpPr>
            <p:cNvPr id="5" name="그룹 4">
              <a:extLst>
                <a:ext uri="{FF2B5EF4-FFF2-40B4-BE49-F238E27FC236}">
                  <a16:creationId xmlns:a16="http://schemas.microsoft.com/office/drawing/2014/main" id="{2E335C0D-1039-4ECD-A173-1D9A9DE2D6AD}"/>
                </a:ext>
              </a:extLst>
            </p:cNvPr>
            <p:cNvGrpSpPr/>
            <p:nvPr/>
          </p:nvGrpSpPr>
          <p:grpSpPr>
            <a:xfrm>
              <a:off x="5339655" y="2047332"/>
              <a:ext cx="5323366" cy="2001793"/>
              <a:chOff x="1743732" y="2628214"/>
              <a:chExt cx="5323366" cy="2001793"/>
            </a:xfrm>
          </p:grpSpPr>
          <p:sp>
            <p:nvSpPr>
              <p:cNvPr id="11" name="TextBox 10">
                <a:extLst>
                  <a:ext uri="{FF2B5EF4-FFF2-40B4-BE49-F238E27FC236}">
                    <a16:creationId xmlns:a16="http://schemas.microsoft.com/office/drawing/2014/main" id="{D1974206-0918-4D3F-A51C-E912CC47618A}"/>
                  </a:ext>
                </a:extLst>
              </p:cNvPr>
              <p:cNvSpPr txBox="1"/>
              <p:nvPr/>
            </p:nvSpPr>
            <p:spPr>
              <a:xfrm>
                <a:off x="1743732" y="2628214"/>
                <a:ext cx="1226939" cy="353943"/>
              </a:xfrm>
              <a:prstGeom prst="rect">
                <a:avLst/>
              </a:prstGeom>
              <a:noFill/>
            </p:spPr>
            <p:txBody>
              <a:bodyPr wrap="none" rtlCol="0">
                <a:spAutoFit/>
              </a:bodyPr>
              <a:lstStyle/>
              <a:p>
                <a:r>
                  <a:rPr lang="en-US" altLang="ko-KR" sz="1700" b="1" i="0" u="none" strike="noStrike" baseline="0" dirty="0">
                    <a:solidFill>
                      <a:srgbClr val="FF0000"/>
                    </a:solidFill>
                  </a:rPr>
                  <a:t>Northeast</a:t>
                </a:r>
                <a:endParaRPr lang="ko-KR" altLang="en-US" sz="1700" b="1" dirty="0">
                  <a:solidFill>
                    <a:srgbClr val="FF0000"/>
                  </a:solidFill>
                </a:endParaRPr>
              </a:p>
            </p:txBody>
          </p:sp>
          <p:sp>
            <p:nvSpPr>
              <p:cNvPr id="12" name="TextBox 11">
                <a:extLst>
                  <a:ext uri="{FF2B5EF4-FFF2-40B4-BE49-F238E27FC236}">
                    <a16:creationId xmlns:a16="http://schemas.microsoft.com/office/drawing/2014/main" id="{2A4806E0-E28E-4B09-93C9-D789659DC3D5}"/>
                  </a:ext>
                </a:extLst>
              </p:cNvPr>
              <p:cNvSpPr txBox="1"/>
              <p:nvPr/>
            </p:nvSpPr>
            <p:spPr>
              <a:xfrm>
                <a:off x="5699255" y="2628214"/>
                <a:ext cx="857607" cy="353943"/>
              </a:xfrm>
              <a:prstGeom prst="rect">
                <a:avLst/>
              </a:prstGeom>
              <a:noFill/>
            </p:spPr>
            <p:txBody>
              <a:bodyPr wrap="none" rtlCol="0">
                <a:spAutoFit/>
              </a:bodyPr>
              <a:lstStyle/>
              <a:p>
                <a:r>
                  <a:rPr lang="en-US" altLang="ko-KR" sz="1700" b="1" i="0" u="none" strike="noStrike" baseline="0" dirty="0">
                    <a:solidFill>
                      <a:srgbClr val="FF0000"/>
                    </a:solidFill>
                  </a:rPr>
                  <a:t>Japan </a:t>
                </a:r>
                <a:endParaRPr lang="ko-KR" altLang="en-US" sz="1700" b="1" dirty="0">
                  <a:solidFill>
                    <a:srgbClr val="FF0000"/>
                  </a:solidFill>
                </a:endParaRPr>
              </a:p>
            </p:txBody>
          </p:sp>
          <p:sp>
            <p:nvSpPr>
              <p:cNvPr id="13" name="TextBox 12">
                <a:extLst>
                  <a:ext uri="{FF2B5EF4-FFF2-40B4-BE49-F238E27FC236}">
                    <a16:creationId xmlns:a16="http://schemas.microsoft.com/office/drawing/2014/main" id="{A5C50DBE-1ACD-4B98-B58A-BD97F7071F84}"/>
                  </a:ext>
                </a:extLst>
              </p:cNvPr>
              <p:cNvSpPr txBox="1"/>
              <p:nvPr/>
            </p:nvSpPr>
            <p:spPr>
              <a:xfrm>
                <a:off x="3613459" y="3940125"/>
                <a:ext cx="1018227" cy="353943"/>
              </a:xfrm>
              <a:prstGeom prst="rect">
                <a:avLst/>
              </a:prstGeom>
              <a:noFill/>
            </p:spPr>
            <p:txBody>
              <a:bodyPr wrap="none" rtlCol="0">
                <a:spAutoFit/>
              </a:bodyPr>
              <a:lstStyle/>
              <a:p>
                <a:r>
                  <a:rPr lang="en-US" altLang="ko-KR" sz="1700" b="1" i="1" u="none" strike="noStrike" baseline="0" dirty="0" err="1">
                    <a:solidFill>
                      <a:srgbClr val="FF0000"/>
                    </a:solidFill>
                  </a:rPr>
                  <a:t>hangeul</a:t>
                </a:r>
                <a:endParaRPr lang="ko-KR" altLang="en-US" sz="1700" b="1" dirty="0">
                  <a:solidFill>
                    <a:srgbClr val="FF0000"/>
                  </a:solidFill>
                </a:endParaRPr>
              </a:p>
            </p:txBody>
          </p:sp>
          <p:sp>
            <p:nvSpPr>
              <p:cNvPr id="16" name="TextBox 15">
                <a:extLst>
                  <a:ext uri="{FF2B5EF4-FFF2-40B4-BE49-F238E27FC236}">
                    <a16:creationId xmlns:a16="http://schemas.microsoft.com/office/drawing/2014/main" id="{EE9674F4-CE96-4AC0-926D-C4A4540A3F9F}"/>
                  </a:ext>
                </a:extLst>
              </p:cNvPr>
              <p:cNvSpPr txBox="1"/>
              <p:nvPr/>
            </p:nvSpPr>
            <p:spPr>
              <a:xfrm>
                <a:off x="6046626" y="4276064"/>
                <a:ext cx="1020472" cy="353943"/>
              </a:xfrm>
              <a:prstGeom prst="rect">
                <a:avLst/>
              </a:prstGeom>
              <a:noFill/>
            </p:spPr>
            <p:txBody>
              <a:bodyPr wrap="none" rtlCol="0">
                <a:spAutoFit/>
              </a:bodyPr>
              <a:lstStyle/>
              <a:p>
                <a:r>
                  <a:rPr lang="en-US" altLang="ko-KR" sz="1700" b="1" i="0" u="none" strike="noStrike" baseline="0" dirty="0">
                    <a:solidFill>
                      <a:srgbClr val="FF0000"/>
                    </a:solidFill>
                  </a:rPr>
                  <a:t>October</a:t>
                </a:r>
                <a:endParaRPr lang="ko-KR" altLang="en-US" sz="1700" b="1" dirty="0">
                  <a:solidFill>
                    <a:srgbClr val="FF0000"/>
                  </a:solidFill>
                </a:endParaRPr>
              </a:p>
            </p:txBody>
          </p:sp>
        </p:grpSp>
        <p:grpSp>
          <p:nvGrpSpPr>
            <p:cNvPr id="6" name="그룹 5">
              <a:extLst>
                <a:ext uri="{FF2B5EF4-FFF2-40B4-BE49-F238E27FC236}">
                  <a16:creationId xmlns:a16="http://schemas.microsoft.com/office/drawing/2014/main" id="{7F914803-EEE3-4DCF-A21A-13D9AA7A9ACE}"/>
                </a:ext>
              </a:extLst>
            </p:cNvPr>
            <p:cNvGrpSpPr/>
            <p:nvPr/>
          </p:nvGrpSpPr>
          <p:grpSpPr>
            <a:xfrm>
              <a:off x="5953124" y="4774335"/>
              <a:ext cx="1286058" cy="707886"/>
              <a:chOff x="5953124" y="4774335"/>
              <a:chExt cx="1286058" cy="707886"/>
            </a:xfrm>
          </p:grpSpPr>
          <p:sp>
            <p:nvSpPr>
              <p:cNvPr id="18" name="TextBox 17">
                <a:extLst>
                  <a:ext uri="{FF2B5EF4-FFF2-40B4-BE49-F238E27FC236}">
                    <a16:creationId xmlns:a16="http://schemas.microsoft.com/office/drawing/2014/main" id="{79954BE7-DE6A-4F38-9805-8271597B0F89}"/>
                  </a:ext>
                </a:extLst>
              </p:cNvPr>
              <p:cNvSpPr txBox="1"/>
              <p:nvPr/>
            </p:nvSpPr>
            <p:spPr>
              <a:xfrm>
                <a:off x="6256957" y="5128278"/>
                <a:ext cx="678391" cy="353943"/>
              </a:xfrm>
              <a:prstGeom prst="rect">
                <a:avLst/>
              </a:prstGeom>
              <a:noFill/>
            </p:spPr>
            <p:txBody>
              <a:bodyPr wrap="none" rtlCol="0">
                <a:spAutoFit/>
              </a:bodyPr>
              <a:lstStyle/>
              <a:p>
                <a:r>
                  <a:rPr lang="en-US" altLang="ko-KR" sz="1700" b="1" i="0" u="none" strike="noStrike" baseline="0" dirty="0">
                    <a:solidFill>
                      <a:srgbClr val="FF0000"/>
                    </a:solidFill>
                  </a:rPr>
                  <a:t>beds</a:t>
                </a:r>
                <a:endParaRPr lang="ko-KR" altLang="en-US" sz="1700" b="1" dirty="0">
                  <a:solidFill>
                    <a:srgbClr val="FF0000"/>
                  </a:solidFill>
                </a:endParaRPr>
              </a:p>
            </p:txBody>
          </p:sp>
          <p:sp>
            <p:nvSpPr>
              <p:cNvPr id="19" name="TextBox 18">
                <a:extLst>
                  <a:ext uri="{FF2B5EF4-FFF2-40B4-BE49-F238E27FC236}">
                    <a16:creationId xmlns:a16="http://schemas.microsoft.com/office/drawing/2014/main" id="{19A4899C-429B-4855-96E5-7903C5412E2B}"/>
                  </a:ext>
                </a:extLst>
              </p:cNvPr>
              <p:cNvSpPr txBox="1"/>
              <p:nvPr/>
            </p:nvSpPr>
            <p:spPr>
              <a:xfrm>
                <a:off x="5953124" y="4774335"/>
                <a:ext cx="1286058" cy="353943"/>
              </a:xfrm>
              <a:prstGeom prst="rect">
                <a:avLst/>
              </a:prstGeom>
              <a:noFill/>
            </p:spPr>
            <p:txBody>
              <a:bodyPr wrap="none" rtlCol="0">
                <a:spAutoFit/>
              </a:bodyPr>
              <a:lstStyle/>
              <a:p>
                <a:r>
                  <a:rPr lang="en-US" altLang="ko-KR" sz="1700" b="1" i="0" u="none" strike="noStrike" baseline="0" dirty="0">
                    <a:solidFill>
                      <a:srgbClr val="FF0000"/>
                    </a:solidFill>
                  </a:rPr>
                  <a:t>tile-roofed</a:t>
                </a:r>
                <a:endParaRPr lang="ko-KR" altLang="en-US" sz="1700" b="1" dirty="0">
                  <a:solidFill>
                    <a:srgbClr val="FF0000"/>
                  </a:solidFill>
                </a:endParaRPr>
              </a:p>
            </p:txBody>
          </p:sp>
        </p:grpSp>
      </p:grpSp>
    </p:spTree>
    <p:extLst>
      <p:ext uri="{BB962C8B-B14F-4D97-AF65-F5344CB8AC3E}">
        <p14:creationId xmlns:p14="http://schemas.microsoft.com/office/powerpoint/2010/main" val="3056128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1F4BFBBA-0A33-4AA2-A32C-0CD6801DCCFF}"/>
              </a:ext>
            </a:extLst>
          </p:cNvPr>
          <p:cNvPicPr>
            <a:picLocks noChangeAspect="1"/>
          </p:cNvPicPr>
          <p:nvPr/>
        </p:nvPicPr>
        <p:blipFill>
          <a:blip r:embed="rId2"/>
          <a:stretch>
            <a:fillRect/>
          </a:stretch>
        </p:blipFill>
        <p:spPr>
          <a:xfrm>
            <a:off x="565785" y="1721612"/>
            <a:ext cx="10849418" cy="3601341"/>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a:solidFill>
                  <a:srgbClr val="000000"/>
                </a:solidFill>
                <a:latin typeface="Calibri" panose="020F0502020204030204"/>
                <a:ea typeface="맑은 고딕" panose="020B0503020000020004" pitchFamily="50" charset="-127"/>
              </a:rPr>
              <a:t>191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4931210" y="2142811"/>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6" name="그룹 5">
            <a:extLst>
              <a:ext uri="{FF2B5EF4-FFF2-40B4-BE49-F238E27FC236}">
                <a16:creationId xmlns:a16="http://schemas.microsoft.com/office/drawing/2014/main" id="{37855068-BCB1-4C9E-A22B-A85FD6EC1905}"/>
              </a:ext>
            </a:extLst>
          </p:cNvPr>
          <p:cNvGrpSpPr/>
          <p:nvPr/>
        </p:nvGrpSpPr>
        <p:grpSpPr>
          <a:xfrm>
            <a:off x="2147168" y="4818497"/>
            <a:ext cx="9068743" cy="650431"/>
            <a:chOff x="2148119" y="4818497"/>
            <a:chExt cx="8823359" cy="650431"/>
          </a:xfrm>
        </p:grpSpPr>
        <p:sp>
          <p:nvSpPr>
            <p:cNvPr id="13" name="TextBox 12">
              <a:extLst>
                <a:ext uri="{FF2B5EF4-FFF2-40B4-BE49-F238E27FC236}">
                  <a16:creationId xmlns:a16="http://schemas.microsoft.com/office/drawing/2014/main" id="{810CC914-CBB2-4EA2-9748-CC8047F90BD5}"/>
                </a:ext>
              </a:extLst>
            </p:cNvPr>
            <p:cNvSpPr txBox="1"/>
            <p:nvPr/>
          </p:nvSpPr>
          <p:spPr>
            <a:xfrm>
              <a:off x="2148119" y="4822597"/>
              <a:ext cx="3078237" cy="646331"/>
            </a:xfrm>
            <a:prstGeom prst="rect">
              <a:avLst/>
            </a:prstGeom>
            <a:noFill/>
          </p:spPr>
          <p:txBody>
            <a:bodyPr wrap="square" rtlCol="0">
              <a:spAutoFit/>
            </a:bodyPr>
            <a:lstStyle/>
            <a:p>
              <a:r>
                <a:rPr lang="en-US" altLang="ko-KR" sz="1800" b="1" i="0" u="none" strike="noStrike" baseline="0" dirty="0">
                  <a:solidFill>
                    <a:srgbClr val="FF0000"/>
                  </a:solidFill>
                </a:rPr>
                <a:t>Take off your shoes, please.</a:t>
              </a:r>
              <a:endParaRPr lang="ko-KR" altLang="en-US" sz="2200" b="1" dirty="0">
                <a:solidFill>
                  <a:srgbClr val="FF0000"/>
                </a:solidFill>
              </a:endParaRPr>
            </a:p>
          </p:txBody>
        </p:sp>
        <p:sp>
          <p:nvSpPr>
            <p:cNvPr id="14" name="TextBox 13">
              <a:extLst>
                <a:ext uri="{FF2B5EF4-FFF2-40B4-BE49-F238E27FC236}">
                  <a16:creationId xmlns:a16="http://schemas.microsoft.com/office/drawing/2014/main" id="{51453380-CB40-4197-AF9E-A8B4264278AB}"/>
                </a:ext>
              </a:extLst>
            </p:cNvPr>
            <p:cNvSpPr txBox="1"/>
            <p:nvPr/>
          </p:nvSpPr>
          <p:spPr>
            <a:xfrm>
              <a:off x="6941515" y="4818497"/>
              <a:ext cx="4029963" cy="369332"/>
            </a:xfrm>
            <a:prstGeom prst="rect">
              <a:avLst/>
            </a:prstGeom>
            <a:noFill/>
          </p:spPr>
          <p:txBody>
            <a:bodyPr wrap="square" rtlCol="0">
              <a:spAutoFit/>
            </a:bodyPr>
            <a:lstStyle/>
            <a:p>
              <a:r>
                <a:rPr lang="en-US" altLang="ko-KR" sz="1800" b="1" i="0" u="none" strike="noStrike" baseline="0" dirty="0">
                  <a:solidFill>
                    <a:srgbClr val="FF0000"/>
                  </a:solidFill>
                </a:rPr>
                <a:t>I think you should bow to him.</a:t>
              </a:r>
              <a:endParaRPr lang="ko-KR" altLang="en-US" sz="2200" b="1" dirty="0">
                <a:solidFill>
                  <a:srgbClr val="FF0000"/>
                </a:solidFill>
              </a:endParaRPr>
            </a:p>
          </p:txBody>
        </p:sp>
      </p:grpSp>
      <p:sp>
        <p:nvSpPr>
          <p:cNvPr id="18" name="제목 1">
            <a:extLst>
              <a:ext uri="{FF2B5EF4-FFF2-40B4-BE49-F238E27FC236}">
                <a16:creationId xmlns:a16="http://schemas.microsoft.com/office/drawing/2014/main" id="{AF71E3B8-A6AF-43EA-9701-CB6EFAC0C314}"/>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spTree>
    <p:extLst>
      <p:ext uri="{BB962C8B-B14F-4D97-AF65-F5344CB8AC3E}">
        <p14:creationId xmlns:p14="http://schemas.microsoft.com/office/powerpoint/2010/main" val="1624237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B3020AB-4AB2-4457-8C76-ABD193F50377}"/>
              </a:ext>
            </a:extLst>
          </p:cNvPr>
          <p:cNvSpPr>
            <a:spLocks noGrp="1"/>
          </p:cNvSpPr>
          <p:nvPr>
            <p:ph type="ctrTitle"/>
          </p:nvPr>
        </p:nvSpPr>
        <p:spPr>
          <a:xfrm>
            <a:off x="1524000" y="1227138"/>
            <a:ext cx="9144000" cy="2387600"/>
          </a:xfrm>
        </p:spPr>
        <p:txBody>
          <a:bodyPr/>
          <a:lstStyle/>
          <a:p>
            <a:r>
              <a:rPr lang="en-US" altLang="ko-KR" b="1" dirty="0">
                <a:latin typeface="Calibri" panose="020F0502020204030204" pitchFamily="34" charset="0"/>
                <a:cs typeface="Calibri" panose="020F0502020204030204" pitchFamily="34" charset="0"/>
              </a:rPr>
              <a:t>Script</a:t>
            </a:r>
            <a:endParaRPr lang="ko-KR"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4903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431119"/>
            <a:ext cx="11144250" cy="6160917"/>
          </a:xfrm>
          <a:prstGeom prst="rect">
            <a:avLst/>
          </a:prstGeom>
          <a:noFill/>
        </p:spPr>
        <p:txBody>
          <a:bodyPr wrap="square" rtlCol="0">
            <a:spAutoFit/>
          </a:bodyPr>
          <a:lstStyle/>
          <a:p>
            <a:pPr algn="l">
              <a:lnSpc>
                <a:spcPct val="130000"/>
              </a:lnSpc>
            </a:pPr>
            <a:r>
              <a:rPr lang="en-US" altLang="ko-KR" sz="1500" b="1" i="0" u="none" strike="noStrike" baseline="0" dirty="0"/>
              <a:t>1. W: </a:t>
            </a:r>
            <a:r>
              <a:rPr lang="en-US" altLang="ko-KR" sz="1500" b="0" i="0" u="none" strike="noStrike" baseline="0" dirty="0"/>
              <a:t>Is this traditional Korean clothing?</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Yes. This is called </a:t>
            </a:r>
            <a:r>
              <a:rPr lang="en-US" altLang="ko-KR" sz="1500" b="0" i="1" u="none" strike="noStrike" baseline="0" dirty="0"/>
              <a:t>hanbok</a:t>
            </a:r>
            <a:r>
              <a:rPr lang="en-US" altLang="ko-KR" sz="1500" b="0" i="0" u="none" strike="noStrike" baseline="0" dirty="0"/>
              <a:t>.</a:t>
            </a:r>
          </a:p>
          <a:p>
            <a:pPr algn="l">
              <a:lnSpc>
                <a:spcPct val="130000"/>
              </a:lnSpc>
            </a:pPr>
            <a:r>
              <a:rPr lang="en-US" altLang="ko-KR" sz="1500" dirty="0"/>
              <a:t>  </a:t>
            </a:r>
            <a:r>
              <a:rPr lang="en-US" altLang="ko-KR" sz="500" dirty="0"/>
              <a:t>   </a:t>
            </a:r>
            <a:r>
              <a:rPr lang="en-US" altLang="ko-KR" sz="500" b="1" dirty="0"/>
              <a:t> </a:t>
            </a:r>
            <a:r>
              <a:rPr lang="en-US" altLang="ko-KR" sz="1500" b="1" i="0" u="none" strike="noStrike" baseline="0" dirty="0"/>
              <a:t>W: </a:t>
            </a:r>
            <a:r>
              <a:rPr lang="en-US" altLang="ko-KR" sz="1500" b="0" i="0" u="none" strike="noStrike" baseline="0" dirty="0"/>
              <a:t>It’s so elegant!</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Yes, it is. The women’s </a:t>
            </a:r>
            <a:r>
              <a:rPr lang="en-US" altLang="ko-KR" sz="1500" b="0" i="1" u="none" strike="noStrike" baseline="0" dirty="0"/>
              <a:t>hanbok </a:t>
            </a:r>
            <a:r>
              <a:rPr lang="en-US" altLang="ko-KR" sz="1500" b="0" i="0" u="none" strike="noStrike" baseline="0" dirty="0"/>
              <a:t>has a graceful shape with a slim top and a wide bottom.</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W: </a:t>
            </a:r>
            <a:r>
              <a:rPr lang="en-US" altLang="ko-KR" sz="1500" b="0" i="0" u="none" strike="noStrike" baseline="0" dirty="0"/>
              <a:t>It’s similar to a bell.</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You’re right. The wide sleeves and flexible skirt make the wearer look like they’re floating on air. Also, the colorful fabric </a:t>
            </a:r>
          </a:p>
          <a:p>
            <a:pPr algn="l">
              <a:lnSpc>
                <a:spcPct val="130000"/>
              </a:lnSpc>
            </a:pPr>
            <a:r>
              <a:rPr lang="en-US" altLang="ko-KR" sz="1500" dirty="0"/>
              <a:t>        </a:t>
            </a:r>
            <a:r>
              <a:rPr lang="en-US" altLang="ko-KR" sz="1500" b="0" i="0" u="none" strike="noStrike" baseline="0" dirty="0"/>
              <a:t>is dyed with natural materials.</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W: </a:t>
            </a:r>
            <a:r>
              <a:rPr lang="en-US" altLang="ko-KR" sz="1500" b="0" i="0" u="none" strike="noStrike" baseline="0" dirty="0"/>
              <a:t>Do Koreans still wear </a:t>
            </a:r>
            <a:r>
              <a:rPr lang="en-US" altLang="ko-KR" sz="1500" b="0" i="1" u="none" strike="noStrike" baseline="0" dirty="0"/>
              <a:t>hanbok </a:t>
            </a:r>
            <a:r>
              <a:rPr lang="en-US" altLang="ko-KR" sz="1500" b="0" i="0" u="none" strike="noStrike" baseline="0" dirty="0"/>
              <a:t>these days?</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Sure. Some people wear it for traditional holidays or special occasions.</a:t>
            </a:r>
          </a:p>
          <a:p>
            <a:pPr algn="l">
              <a:lnSpc>
                <a:spcPct val="130000"/>
              </a:lnSpc>
            </a:pPr>
            <a:endParaRPr lang="en-US" altLang="ko-KR" sz="500" b="1" i="0" u="none" strike="noStrike" baseline="0" dirty="0"/>
          </a:p>
          <a:p>
            <a:pPr algn="l">
              <a:lnSpc>
                <a:spcPct val="130000"/>
              </a:lnSpc>
            </a:pPr>
            <a:r>
              <a:rPr lang="en-US" altLang="ko-KR" sz="1500" b="1" i="0" u="none" strike="noStrike" baseline="0" dirty="0"/>
              <a:t>2. W: </a:t>
            </a:r>
            <a:r>
              <a:rPr lang="en-US" altLang="ko-KR" sz="1500" b="0" i="0" u="none" strike="noStrike" baseline="0" dirty="0"/>
              <a:t>It’s a traditional Korean house, isn’t it?</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Yes. It’s called </a:t>
            </a:r>
            <a:r>
              <a:rPr lang="en-US" altLang="ko-KR" sz="1500" b="0" i="1" u="none" strike="noStrike" baseline="0" dirty="0" err="1"/>
              <a:t>hanok</a:t>
            </a:r>
            <a:r>
              <a:rPr lang="en-US" altLang="ko-KR" sz="1500" b="0" i="0" u="none" strike="noStrike" baseline="0" dirty="0"/>
              <a:t>. These days, </a:t>
            </a:r>
            <a:r>
              <a:rPr lang="en-US" altLang="ko-KR" sz="1500" b="0" i="1" u="none" strike="noStrike" baseline="0" dirty="0" err="1"/>
              <a:t>hanok</a:t>
            </a:r>
            <a:r>
              <a:rPr lang="en-US" altLang="ko-KR" sz="1500" b="0" i="1" u="none" strike="noStrike" baseline="0" dirty="0"/>
              <a:t> </a:t>
            </a:r>
            <a:r>
              <a:rPr lang="en-US" altLang="ko-KR" sz="1500" b="0" i="0" u="none" strike="noStrike" baseline="0" dirty="0"/>
              <a:t>generally refers to tile-roofed houses. You should take your shoes off here </a:t>
            </a:r>
          </a:p>
          <a:p>
            <a:pPr algn="l">
              <a:lnSpc>
                <a:spcPct val="130000"/>
              </a:lnSpc>
            </a:pPr>
            <a:r>
              <a:rPr lang="en-US" altLang="ko-KR" sz="1500" dirty="0"/>
              <a:t>        </a:t>
            </a:r>
            <a:r>
              <a:rPr lang="en-US" altLang="ko-KR" sz="1500" b="0" i="0" u="none" strike="noStrike" baseline="0" dirty="0"/>
              <a:t>before you go into the room.</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W: </a:t>
            </a:r>
            <a:r>
              <a:rPr lang="en-US" altLang="ko-KR" sz="1500" b="0" i="0" u="none" strike="noStrike" baseline="0" dirty="0"/>
              <a:t>Okay. [</a:t>
            </a:r>
            <a:r>
              <a:rPr lang="en-US" altLang="ko-KR" sz="1500" b="0" i="1" u="none" strike="noStrike" baseline="0" dirty="0"/>
              <a:t>Pause</a:t>
            </a:r>
            <a:r>
              <a:rPr lang="en-US" altLang="ko-KR" sz="1500" b="0" i="0" u="none" strike="noStrike" baseline="0" dirty="0"/>
              <a:t>] Oh, there are no beds at all. I’ve heard it’s a traditional Korean custom to sit and sleep on the floor.</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0" u="none" strike="noStrike" baseline="0" dirty="0"/>
              <a:t>That’s right. This custom started with the </a:t>
            </a:r>
            <a:r>
              <a:rPr lang="en-US" altLang="ko-KR" sz="1500" b="0" i="1" u="none" strike="noStrike" baseline="0" dirty="0"/>
              <a:t>ondol </a:t>
            </a:r>
            <a:r>
              <a:rPr lang="en-US" altLang="ko-KR" sz="1500" b="0" i="0" u="none" strike="noStrike" baseline="0" dirty="0"/>
              <a:t>system in </a:t>
            </a:r>
            <a:r>
              <a:rPr lang="en-US" altLang="ko-KR" sz="1500" b="0" i="1" u="none" strike="noStrike" baseline="0" dirty="0" err="1"/>
              <a:t>hanok</a:t>
            </a:r>
            <a:r>
              <a:rPr lang="en-US" altLang="ko-KR" sz="1500" b="0" i="0" u="none" strike="noStrike" baseline="0" dirty="0"/>
              <a:t>.</a:t>
            </a:r>
          </a:p>
          <a:p>
            <a:pPr algn="l">
              <a:lnSpc>
                <a:spcPct val="130000"/>
              </a:lnSpc>
            </a:pPr>
            <a:endParaRPr lang="en-US" altLang="ko-KR" sz="500" b="1" i="0" u="none" strike="noStrike" baseline="0" dirty="0"/>
          </a:p>
          <a:p>
            <a:pPr algn="l">
              <a:lnSpc>
                <a:spcPct val="130000"/>
              </a:lnSpc>
            </a:pPr>
            <a:r>
              <a:rPr lang="en-US" altLang="ko-KR" sz="1500" b="1" i="0" u="none" strike="noStrike" baseline="0" dirty="0"/>
              <a:t>3. W: </a:t>
            </a:r>
            <a:r>
              <a:rPr lang="en-US" altLang="ko-KR" sz="1500" b="0" i="0" u="none" strike="noStrike" baseline="0" dirty="0"/>
              <a:t>What is </a:t>
            </a:r>
            <a:r>
              <a:rPr lang="en-US" altLang="ko-KR" sz="1500" b="0" i="1" u="none" strike="noStrike" baseline="0" dirty="0"/>
              <a:t>ondol</a:t>
            </a:r>
            <a:r>
              <a:rPr lang="en-US" altLang="ko-KR" sz="1500" b="0" i="0" u="none" strike="noStrike" baseline="0" dirty="0"/>
              <a:t>?</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M: </a:t>
            </a:r>
            <a:r>
              <a:rPr lang="en-US" altLang="ko-KR" sz="1500" b="0" i="1" u="none" strike="noStrike" baseline="0" dirty="0"/>
              <a:t>Ondol </a:t>
            </a:r>
            <a:r>
              <a:rPr lang="en-US" altLang="ko-KR" sz="1500" b="0" i="0" u="none" strike="noStrike" baseline="0" dirty="0"/>
              <a:t>is a traditional heating system. There is a layer of stone down here, actually. The heat from the kitchen fire runs </a:t>
            </a:r>
          </a:p>
          <a:p>
            <a:pPr algn="l">
              <a:lnSpc>
                <a:spcPct val="130000"/>
              </a:lnSpc>
            </a:pPr>
            <a:r>
              <a:rPr lang="en-US" altLang="ko-KR" sz="1500" dirty="0"/>
              <a:t>        </a:t>
            </a:r>
            <a:r>
              <a:rPr lang="en-US" altLang="ko-KR" sz="1500" b="0" i="0" u="none" strike="noStrike" baseline="0" dirty="0"/>
              <a:t>through this open space, warming the stone above. This heat keeps both the floor and the air surprisingly warm in the </a:t>
            </a:r>
          </a:p>
          <a:p>
            <a:pPr algn="l">
              <a:lnSpc>
                <a:spcPct val="130000"/>
              </a:lnSpc>
            </a:pPr>
            <a:r>
              <a:rPr lang="en-US" altLang="ko-KR" sz="1500" dirty="0"/>
              <a:t>        </a:t>
            </a:r>
            <a:r>
              <a:rPr lang="en-US" altLang="ko-KR" sz="1500" b="0" i="0" u="none" strike="noStrike" baseline="0" dirty="0"/>
              <a:t>winter.</a:t>
            </a:r>
          </a:p>
          <a:p>
            <a:pPr algn="l">
              <a:lnSpc>
                <a:spcPct val="130000"/>
              </a:lnSpc>
            </a:pPr>
            <a:r>
              <a:rPr lang="en-US" altLang="ko-KR" sz="1500" b="0" i="0" u="none" strike="noStrike" baseline="0" dirty="0"/>
              <a:t>   </a:t>
            </a:r>
            <a:r>
              <a:rPr lang="en-US" altLang="ko-KR" sz="500" b="0" i="0" u="none" strike="noStrike" baseline="0" dirty="0"/>
              <a:t>  </a:t>
            </a:r>
            <a:r>
              <a:rPr lang="en-US" altLang="ko-KR" sz="1500" b="1" i="0" u="none" strike="noStrike" baseline="0" dirty="0"/>
              <a:t>W: </a:t>
            </a:r>
            <a:r>
              <a:rPr lang="en-US" altLang="ko-KR" sz="1500" b="0" i="0" u="none" strike="noStrike" baseline="0" dirty="0"/>
              <a:t>Wow! That’s impressive. I’d like to try </a:t>
            </a:r>
            <a:r>
              <a:rPr lang="en-US" altLang="ko-KR" sz="1500" b="0" i="1" u="none" strike="noStrike" baseline="0" dirty="0"/>
              <a:t>ondol </a:t>
            </a:r>
            <a:r>
              <a:rPr lang="en-US" altLang="ko-KR" sz="1500" b="0" i="0" u="none" strike="noStrike" baseline="0" dirty="0"/>
              <a:t>someday. </a:t>
            </a:r>
            <a:endParaRPr lang="ko-KR" altLang="en-US" sz="15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FA5E7FDA-D71A-4347-A0F4-68590F2A75D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7" name="모서리가 둥근 직사각형 14">
            <a:extLst>
              <a:ext uri="{FF2B5EF4-FFF2-40B4-BE49-F238E27FC236}">
                <a16:creationId xmlns:a16="http://schemas.microsoft.com/office/drawing/2014/main" id="{4293F04E-058A-4292-A7B0-1BBCE7F13381}"/>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2</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9" name="제목 1">
            <a:extLst>
              <a:ext uri="{FF2B5EF4-FFF2-40B4-BE49-F238E27FC236}">
                <a16:creationId xmlns:a16="http://schemas.microsoft.com/office/drawing/2014/main" id="{4E7AB3A3-1D0D-4F69-BDBE-7947831A393C}"/>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4" name="P6L1_189p_Situation 2_A">
            <a:hlinkClick r:id="" action="ppaction://media"/>
            <a:extLst>
              <a:ext uri="{FF2B5EF4-FFF2-40B4-BE49-F238E27FC236}">
                <a16:creationId xmlns:a16="http://schemas.microsoft.com/office/drawing/2014/main" id="{D59D3079-4852-4FD8-AF38-BBA910CB29A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7313101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919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p.186</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6" name="제목 1">
            <a:extLst>
              <a:ext uri="{FF2B5EF4-FFF2-40B4-BE49-F238E27FC236}">
                <a16:creationId xmlns:a16="http://schemas.microsoft.com/office/drawing/2014/main" id="{7A84705E-AE32-47BD-B7D2-F721E50596A6}"/>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pic>
        <p:nvPicPr>
          <p:cNvPr id="7" name="그림 6">
            <a:extLst>
              <a:ext uri="{FF2B5EF4-FFF2-40B4-BE49-F238E27FC236}">
                <a16:creationId xmlns:a16="http://schemas.microsoft.com/office/drawing/2014/main" id="{9D518FD1-6AEE-4747-9233-27B5E7A24F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7743" y="821482"/>
            <a:ext cx="9716513" cy="521503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914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D6D27ED2-AA9C-4FD1-A0DE-70F2FE1F5B93}"/>
              </a:ext>
            </a:extLst>
          </p:cNvPr>
          <p:cNvPicPr>
            <a:picLocks noChangeAspect="1"/>
          </p:cNvPicPr>
          <p:nvPr/>
        </p:nvPicPr>
        <p:blipFill>
          <a:blip r:embed="rId2"/>
          <a:stretch>
            <a:fillRect/>
          </a:stretch>
        </p:blipFill>
        <p:spPr>
          <a:xfrm>
            <a:off x="1933575" y="757925"/>
            <a:ext cx="8324849" cy="534214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187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6" name="제목 1">
            <a:extLst>
              <a:ext uri="{FF2B5EF4-FFF2-40B4-BE49-F238E27FC236}">
                <a16:creationId xmlns:a16="http://schemas.microsoft.com/office/drawing/2014/main" id="{152A6A07-2131-4323-9C81-AC210A255A5B}"/>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7" name="제목 1">
            <a:extLst>
              <a:ext uri="{FF2B5EF4-FFF2-40B4-BE49-F238E27FC236}">
                <a16:creationId xmlns:a16="http://schemas.microsoft.com/office/drawing/2014/main" id="{2391BD91-31BD-41C3-90F5-BF93C394279E}"/>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spTree>
    <p:extLst>
      <p:ext uri="{BB962C8B-B14F-4D97-AF65-F5344CB8AC3E}">
        <p14:creationId xmlns:p14="http://schemas.microsoft.com/office/powerpoint/2010/main" val="34585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그림 4">
            <a:extLst>
              <a:ext uri="{FF2B5EF4-FFF2-40B4-BE49-F238E27FC236}">
                <a16:creationId xmlns:a16="http://schemas.microsoft.com/office/drawing/2014/main" id="{8785C7D2-1AD4-4F3C-999A-AA50FDE09DE3}"/>
              </a:ext>
            </a:extLst>
          </p:cNvPr>
          <p:cNvPicPr>
            <a:picLocks noChangeAspect="1"/>
          </p:cNvPicPr>
          <p:nvPr/>
        </p:nvPicPr>
        <p:blipFill>
          <a:blip r:embed="rId2"/>
          <a:stretch>
            <a:fillRect/>
          </a:stretch>
        </p:blipFill>
        <p:spPr>
          <a:xfrm>
            <a:off x="1220404" y="754886"/>
            <a:ext cx="9794012" cy="5509132"/>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187</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20" name="제목 1">
            <a:extLst>
              <a:ext uri="{FF2B5EF4-FFF2-40B4-BE49-F238E27FC236}">
                <a16:creationId xmlns:a16="http://schemas.microsoft.com/office/drawing/2014/main" id="{BBF1DBD9-3732-4AA9-BBD2-A2896A480441}"/>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5292154" y="1226526"/>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4" name="제목 1">
            <a:extLst>
              <a:ext uri="{FF2B5EF4-FFF2-40B4-BE49-F238E27FC236}">
                <a16:creationId xmlns:a16="http://schemas.microsoft.com/office/drawing/2014/main" id="{84DC3DE1-BA6A-479E-994F-B92E7898FCF0}"/>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grpSp>
        <p:nvGrpSpPr>
          <p:cNvPr id="12" name="그룹 11">
            <a:extLst>
              <a:ext uri="{FF2B5EF4-FFF2-40B4-BE49-F238E27FC236}">
                <a16:creationId xmlns:a16="http://schemas.microsoft.com/office/drawing/2014/main" id="{7B8B4680-031A-40CE-859F-5987A03A07A5}"/>
              </a:ext>
            </a:extLst>
          </p:cNvPr>
          <p:cNvGrpSpPr/>
          <p:nvPr/>
        </p:nvGrpSpPr>
        <p:grpSpPr>
          <a:xfrm>
            <a:off x="4182746" y="2850429"/>
            <a:ext cx="6316997" cy="1860745"/>
            <a:chOff x="4182746" y="2850429"/>
            <a:chExt cx="6316997" cy="1860745"/>
          </a:xfrm>
        </p:grpSpPr>
        <p:sp>
          <p:nvSpPr>
            <p:cNvPr id="22" name="TextBox 21">
              <a:extLst>
                <a:ext uri="{FF2B5EF4-FFF2-40B4-BE49-F238E27FC236}">
                  <a16:creationId xmlns:a16="http://schemas.microsoft.com/office/drawing/2014/main" id="{E0D8E8DB-E13B-41C4-AC2E-046C224BF638}"/>
                </a:ext>
              </a:extLst>
            </p:cNvPr>
            <p:cNvSpPr txBox="1"/>
            <p:nvPr/>
          </p:nvSpPr>
          <p:spPr>
            <a:xfrm>
              <a:off x="4483253" y="4289696"/>
              <a:ext cx="1554641" cy="338554"/>
            </a:xfrm>
            <a:prstGeom prst="rect">
              <a:avLst/>
            </a:prstGeom>
            <a:noFill/>
          </p:spPr>
          <p:txBody>
            <a:bodyPr wrap="square" rtlCol="0">
              <a:spAutoFit/>
            </a:bodyPr>
            <a:lstStyle/>
            <a:p>
              <a:r>
                <a:rPr lang="en-US" altLang="ko-KR" sz="1600" b="1" i="0" u="none" strike="noStrike" baseline="0" dirty="0">
                  <a:solidFill>
                    <a:srgbClr val="FF0000"/>
                  </a:solidFill>
                </a:rPr>
                <a:t>Won (₩)</a:t>
              </a:r>
              <a:endParaRPr lang="ko-KR" altLang="en-US" sz="1600" b="1" dirty="0">
                <a:solidFill>
                  <a:srgbClr val="FF0000"/>
                </a:solidFill>
              </a:endParaRPr>
            </a:p>
          </p:txBody>
        </p:sp>
        <p:sp>
          <p:nvSpPr>
            <p:cNvPr id="4" name="TextBox 3">
              <a:extLst>
                <a:ext uri="{FF2B5EF4-FFF2-40B4-BE49-F238E27FC236}">
                  <a16:creationId xmlns:a16="http://schemas.microsoft.com/office/drawing/2014/main" id="{B33F975A-4096-4134-87C9-5E1D42B95243}"/>
                </a:ext>
              </a:extLst>
            </p:cNvPr>
            <p:cNvSpPr txBox="1"/>
            <p:nvPr/>
          </p:nvSpPr>
          <p:spPr>
            <a:xfrm>
              <a:off x="4571662" y="2861307"/>
              <a:ext cx="883803" cy="338554"/>
            </a:xfrm>
            <a:prstGeom prst="rect">
              <a:avLst/>
            </a:prstGeom>
            <a:noFill/>
          </p:spPr>
          <p:txBody>
            <a:bodyPr wrap="square" rtlCol="0">
              <a:spAutoFit/>
            </a:bodyPr>
            <a:lstStyle/>
            <a:p>
              <a:r>
                <a:rPr lang="en-US" altLang="ko-KR" sz="1600" b="1" i="0" u="none" strike="noStrike" baseline="0" dirty="0">
                  <a:solidFill>
                    <a:srgbClr val="FF0000"/>
                  </a:solidFill>
                </a:rPr>
                <a:t>Seoul</a:t>
              </a:r>
              <a:endParaRPr lang="ko-KR" altLang="en-US" sz="1600" b="1" dirty="0">
                <a:solidFill>
                  <a:srgbClr val="FF0000"/>
                </a:solidFill>
              </a:endParaRPr>
            </a:p>
          </p:txBody>
        </p:sp>
        <p:sp>
          <p:nvSpPr>
            <p:cNvPr id="19" name="TextBox 18">
              <a:extLst>
                <a:ext uri="{FF2B5EF4-FFF2-40B4-BE49-F238E27FC236}">
                  <a16:creationId xmlns:a16="http://schemas.microsoft.com/office/drawing/2014/main" id="{27F9216F-6366-498F-9B9E-6DF5FEC420C3}"/>
                </a:ext>
              </a:extLst>
            </p:cNvPr>
            <p:cNvSpPr txBox="1"/>
            <p:nvPr/>
          </p:nvSpPr>
          <p:spPr>
            <a:xfrm>
              <a:off x="8894971" y="3570048"/>
              <a:ext cx="1566672" cy="338554"/>
            </a:xfrm>
            <a:prstGeom prst="rect">
              <a:avLst/>
            </a:prstGeom>
            <a:noFill/>
          </p:spPr>
          <p:txBody>
            <a:bodyPr wrap="square" rtlCol="0">
              <a:spAutoFit/>
            </a:bodyPr>
            <a:lstStyle/>
            <a:p>
              <a:r>
                <a:rPr lang="en-US" altLang="ko-KR" sz="1600" b="1" i="0" u="none" strike="noStrike" baseline="0" dirty="0">
                  <a:solidFill>
                    <a:srgbClr val="FF0000"/>
                  </a:solidFill>
                </a:rPr>
                <a:t>51.31 million</a:t>
              </a:r>
              <a:endParaRPr lang="ko-KR" altLang="en-US" sz="1600" b="1" dirty="0">
                <a:solidFill>
                  <a:srgbClr val="FF0000"/>
                </a:solidFill>
              </a:endParaRPr>
            </a:p>
          </p:txBody>
        </p:sp>
        <p:sp>
          <p:nvSpPr>
            <p:cNvPr id="21" name="TextBox 20">
              <a:extLst>
                <a:ext uri="{FF2B5EF4-FFF2-40B4-BE49-F238E27FC236}">
                  <a16:creationId xmlns:a16="http://schemas.microsoft.com/office/drawing/2014/main" id="{0D90DA5B-47B4-4301-A070-ED284BCFF909}"/>
                </a:ext>
              </a:extLst>
            </p:cNvPr>
            <p:cNvSpPr txBox="1"/>
            <p:nvPr/>
          </p:nvSpPr>
          <p:spPr>
            <a:xfrm>
              <a:off x="9182336" y="2850429"/>
              <a:ext cx="1253907" cy="338554"/>
            </a:xfrm>
            <a:prstGeom prst="rect">
              <a:avLst/>
            </a:prstGeom>
            <a:noFill/>
          </p:spPr>
          <p:txBody>
            <a:bodyPr wrap="square" rtlCol="0">
              <a:spAutoFit/>
            </a:bodyPr>
            <a:lstStyle/>
            <a:p>
              <a:r>
                <a:rPr lang="en-US" altLang="ko-KR" sz="1600" b="1" i="0" u="none" strike="noStrike" baseline="0" dirty="0" err="1">
                  <a:solidFill>
                    <a:srgbClr val="FF0000"/>
                  </a:solidFill>
                </a:rPr>
                <a:t>Aegukga</a:t>
              </a:r>
              <a:endParaRPr lang="ko-KR" altLang="en-US" sz="1600" b="1" dirty="0">
                <a:solidFill>
                  <a:srgbClr val="FF0000"/>
                </a:solidFill>
              </a:endParaRPr>
            </a:p>
          </p:txBody>
        </p:sp>
        <p:sp>
          <p:nvSpPr>
            <p:cNvPr id="17" name="TextBox 16">
              <a:extLst>
                <a:ext uri="{FF2B5EF4-FFF2-40B4-BE49-F238E27FC236}">
                  <a16:creationId xmlns:a16="http://schemas.microsoft.com/office/drawing/2014/main" id="{B83926A2-55E4-46DE-B556-606C2180E787}"/>
                </a:ext>
              </a:extLst>
            </p:cNvPr>
            <p:cNvSpPr txBox="1"/>
            <p:nvPr/>
          </p:nvSpPr>
          <p:spPr>
            <a:xfrm>
              <a:off x="8680450" y="4311064"/>
              <a:ext cx="1819293" cy="400110"/>
            </a:xfrm>
            <a:prstGeom prst="rect">
              <a:avLst/>
            </a:prstGeom>
            <a:solidFill>
              <a:schemeClr val="bg1"/>
            </a:solidFill>
            <a:ln>
              <a:noFill/>
            </a:ln>
          </p:spPr>
          <p:txBody>
            <a:bodyPr wrap="square" lIns="0" tIns="0" rIns="0" bIns="0" rtlCol="0">
              <a:spAutoFit/>
            </a:bodyPr>
            <a:lstStyle/>
            <a:p>
              <a:pPr algn="l"/>
              <a:r>
                <a:rPr lang="en-US" altLang="ko-KR" sz="1300" b="1" i="0" u="none" strike="noStrike" baseline="0" dirty="0">
                  <a:solidFill>
                    <a:srgbClr val="FF0000"/>
                  </a:solidFill>
                </a:rPr>
                <a:t>nine hours ahead of Greenwich Mean Time</a:t>
              </a:r>
              <a:endParaRPr lang="ko-KR" altLang="en-US" sz="1300" b="1" dirty="0">
                <a:solidFill>
                  <a:srgbClr val="FF0000"/>
                </a:solidFill>
              </a:endParaRPr>
            </a:p>
          </p:txBody>
        </p:sp>
        <p:sp>
          <p:nvSpPr>
            <p:cNvPr id="18" name="TextBox 17">
              <a:extLst>
                <a:ext uri="{FF2B5EF4-FFF2-40B4-BE49-F238E27FC236}">
                  <a16:creationId xmlns:a16="http://schemas.microsoft.com/office/drawing/2014/main" id="{5CFE12AD-CB01-4174-AD34-EC12B3C9A152}"/>
                </a:ext>
              </a:extLst>
            </p:cNvPr>
            <p:cNvSpPr txBox="1"/>
            <p:nvPr/>
          </p:nvSpPr>
          <p:spPr>
            <a:xfrm>
              <a:off x="4182746" y="3592817"/>
              <a:ext cx="1890234" cy="338554"/>
            </a:xfrm>
            <a:prstGeom prst="rect">
              <a:avLst/>
            </a:prstGeom>
            <a:noFill/>
          </p:spPr>
          <p:txBody>
            <a:bodyPr wrap="square" rtlCol="0">
              <a:spAutoFit/>
            </a:bodyPr>
            <a:lstStyle/>
            <a:p>
              <a:r>
                <a:rPr lang="en-US" altLang="ko-KR" sz="1600" b="1" i="0" u="none" strike="noStrike" baseline="0" dirty="0">
                  <a:solidFill>
                    <a:srgbClr val="FF0000"/>
                  </a:solidFill>
                </a:rPr>
                <a:t>100,444 km</a:t>
              </a:r>
              <a:r>
                <a:rPr lang="en-US" altLang="ko-KR" sz="1100" b="1" i="0" u="none" strike="noStrike" baseline="50000" dirty="0">
                  <a:solidFill>
                    <a:srgbClr val="FF0000"/>
                  </a:solidFill>
                </a:rPr>
                <a:t>2</a:t>
              </a:r>
              <a:endParaRPr lang="ko-KR" altLang="en-US" sz="1600" b="1" baseline="50000" dirty="0">
                <a:solidFill>
                  <a:srgbClr val="FF0000"/>
                </a:solidFill>
              </a:endParaRPr>
            </a:p>
          </p:txBody>
        </p:sp>
      </p:grpSp>
    </p:spTree>
    <p:extLst>
      <p:ext uri="{BB962C8B-B14F-4D97-AF65-F5344CB8AC3E}">
        <p14:creationId xmlns:p14="http://schemas.microsoft.com/office/powerpoint/2010/main" val="8298685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그림 17">
            <a:extLst>
              <a:ext uri="{FF2B5EF4-FFF2-40B4-BE49-F238E27FC236}">
                <a16:creationId xmlns:a16="http://schemas.microsoft.com/office/drawing/2014/main" id="{594B927D-E3C6-4BC2-9DEE-0F156C5E35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2318" y="791669"/>
            <a:ext cx="7223761" cy="1314950"/>
          </a:xfrm>
          <a:prstGeom prst="rect">
            <a:avLst/>
          </a:prstGeom>
        </p:spPr>
      </p:pic>
      <p:sp>
        <p:nvSpPr>
          <p:cNvPr id="15" name="TextBox 14">
            <a:extLst>
              <a:ext uri="{FF2B5EF4-FFF2-40B4-BE49-F238E27FC236}">
                <a16:creationId xmlns:a16="http://schemas.microsoft.com/office/drawing/2014/main" id="{981641C1-0C30-42D9-985C-27D2EDF198C8}"/>
              </a:ext>
            </a:extLst>
          </p:cNvPr>
          <p:cNvSpPr txBox="1"/>
          <p:nvPr/>
        </p:nvSpPr>
        <p:spPr>
          <a:xfrm>
            <a:off x="7265819" y="109552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pic>
        <p:nvPicPr>
          <p:cNvPr id="20" name="그림 19">
            <a:extLst>
              <a:ext uri="{FF2B5EF4-FFF2-40B4-BE49-F238E27FC236}">
                <a16:creationId xmlns:a16="http://schemas.microsoft.com/office/drawing/2014/main" id="{A5FE65EF-8041-4649-A760-E20AC36A855A}"/>
              </a:ext>
            </a:extLst>
          </p:cNvPr>
          <p:cNvPicPr>
            <a:picLocks noChangeAspect="1"/>
          </p:cNvPicPr>
          <p:nvPr/>
        </p:nvPicPr>
        <p:blipFill rotWithShape="1">
          <a:blip r:embed="rId3">
            <a:extLst>
              <a:ext uri="{28A0092B-C50C-407E-A947-70E740481C1C}">
                <a14:useLocalDpi xmlns:a14="http://schemas.microsoft.com/office/drawing/2010/main" val="0"/>
              </a:ext>
            </a:extLst>
          </a:blip>
          <a:srcRect l="5400" t="22775" r="59394"/>
          <a:stretch/>
        </p:blipFill>
        <p:spPr>
          <a:xfrm>
            <a:off x="2347099" y="2083870"/>
            <a:ext cx="2913475" cy="3534613"/>
          </a:xfrm>
          <a:prstGeom prst="rect">
            <a:avLst/>
          </a:prstGeom>
        </p:spPr>
      </p:pic>
      <p:pic>
        <p:nvPicPr>
          <p:cNvPr id="23" name="그림 22">
            <a:extLst>
              <a:ext uri="{FF2B5EF4-FFF2-40B4-BE49-F238E27FC236}">
                <a16:creationId xmlns:a16="http://schemas.microsoft.com/office/drawing/2014/main" id="{1BACF914-EA79-4F30-85AC-36CED5BF0A89}"/>
              </a:ext>
            </a:extLst>
          </p:cNvPr>
          <p:cNvPicPr>
            <a:picLocks noChangeAspect="1"/>
          </p:cNvPicPr>
          <p:nvPr/>
        </p:nvPicPr>
        <p:blipFill rotWithShape="1">
          <a:blip r:embed="rId3">
            <a:extLst>
              <a:ext uri="{28A0092B-C50C-407E-A947-70E740481C1C}">
                <a14:useLocalDpi xmlns:a14="http://schemas.microsoft.com/office/drawing/2010/main" val="0"/>
              </a:ext>
            </a:extLst>
          </a:blip>
          <a:srcRect l="46435" t="22775" r="6522"/>
          <a:stretch/>
        </p:blipFill>
        <p:spPr>
          <a:xfrm>
            <a:off x="6060750" y="2083870"/>
            <a:ext cx="3697704" cy="3357290"/>
          </a:xfrm>
          <a:prstGeom prst="rect">
            <a:avLst/>
          </a:prstGeom>
        </p:spPr>
      </p:pic>
      <p:pic>
        <p:nvPicPr>
          <p:cNvPr id="27" name="그림 26">
            <a:extLst>
              <a:ext uri="{FF2B5EF4-FFF2-40B4-BE49-F238E27FC236}">
                <a16:creationId xmlns:a16="http://schemas.microsoft.com/office/drawing/2014/main" id="{00499DA3-8467-4212-944C-BF5FFBE6EC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7717" y="5472921"/>
            <a:ext cx="7743891" cy="883288"/>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188</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3" name="TextBox 12">
            <a:extLst>
              <a:ext uri="{FF2B5EF4-FFF2-40B4-BE49-F238E27FC236}">
                <a16:creationId xmlns:a16="http://schemas.microsoft.com/office/drawing/2014/main" id="{643D5DEA-3CBF-40B5-9FD7-48879C50A63C}"/>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AC284DBC-A185-439B-AA98-A09372EFA3D6}"/>
              </a:ext>
            </a:extLst>
          </p:cNvPr>
          <p:cNvSpPr txBox="1"/>
          <p:nvPr/>
        </p:nvSpPr>
        <p:spPr>
          <a:xfrm>
            <a:off x="840038" y="6497451"/>
            <a:ext cx="9929649" cy="276999"/>
          </a:xfrm>
          <a:prstGeom prst="rect">
            <a:avLst/>
          </a:prstGeom>
          <a:noFill/>
        </p:spPr>
        <p:txBody>
          <a:bodyPr wrap="square" rtlCol="0">
            <a:spAutoFit/>
          </a:bodyPr>
          <a:lstStyle/>
          <a:p>
            <a:r>
              <a:rPr lang="en-US" altLang="ko-KR" sz="1200" dirty="0">
                <a:solidFill>
                  <a:schemeClr val="bg1"/>
                </a:solidFill>
                <a:latin typeface="+mj-lt"/>
              </a:rPr>
              <a:t>•Korean peninsula: </a:t>
            </a:r>
            <a:r>
              <a:rPr lang="ko-KR" altLang="en-US" sz="1200" dirty="0">
                <a:solidFill>
                  <a:schemeClr val="bg1"/>
                </a:solidFill>
                <a:latin typeface="+mj-lt"/>
              </a:rPr>
              <a:t>한반도 </a:t>
            </a:r>
            <a:r>
              <a:rPr lang="en-US" altLang="ko-KR" sz="1200" dirty="0">
                <a:solidFill>
                  <a:schemeClr val="bg1"/>
                </a:solidFill>
                <a:latin typeface="+mj-lt"/>
              </a:rPr>
              <a:t>•oriental philosophy: </a:t>
            </a:r>
            <a:r>
              <a:rPr lang="ko-KR" altLang="en-US" sz="1200" dirty="0">
                <a:solidFill>
                  <a:schemeClr val="bg1"/>
                </a:solidFill>
                <a:latin typeface="+mj-lt"/>
              </a:rPr>
              <a:t>동양 철학 </a:t>
            </a:r>
            <a:r>
              <a:rPr lang="en-US" altLang="ko-KR" sz="1200" dirty="0">
                <a:solidFill>
                  <a:schemeClr val="bg1"/>
                </a:solidFill>
                <a:latin typeface="+mj-lt"/>
              </a:rPr>
              <a:t>•estimate: </a:t>
            </a:r>
            <a:r>
              <a:rPr lang="ko-KR" altLang="en-US" sz="1200" dirty="0">
                <a:solidFill>
                  <a:schemeClr val="bg1"/>
                </a:solidFill>
                <a:latin typeface="+mj-lt"/>
              </a:rPr>
              <a:t>추정하다 </a:t>
            </a:r>
            <a:r>
              <a:rPr lang="en-US" altLang="ko-KR" sz="1200" dirty="0">
                <a:solidFill>
                  <a:schemeClr val="bg1"/>
                </a:solidFill>
                <a:latin typeface="+mj-lt"/>
              </a:rPr>
              <a:t>•literacy rate: </a:t>
            </a:r>
            <a:r>
              <a:rPr lang="ko-KR" altLang="en-US" sz="1200" dirty="0" err="1">
                <a:solidFill>
                  <a:schemeClr val="bg1"/>
                </a:solidFill>
                <a:latin typeface="+mj-lt"/>
              </a:rPr>
              <a:t>식자율</a:t>
            </a:r>
            <a:r>
              <a:rPr lang="en-US" altLang="ko-KR" sz="1200" dirty="0">
                <a:solidFill>
                  <a:schemeClr val="bg1"/>
                </a:solidFill>
                <a:latin typeface="+mj-lt"/>
              </a:rPr>
              <a:t>(</a:t>
            </a:r>
            <a:r>
              <a:rPr lang="ko-KR" altLang="en-US" sz="1200" dirty="0">
                <a:solidFill>
                  <a:schemeClr val="bg1"/>
                </a:solidFill>
                <a:latin typeface="+mj-lt"/>
              </a:rPr>
              <a:t>글을 읽고 쓸 수 있는 사람들의 비율</a:t>
            </a:r>
            <a:r>
              <a:rPr lang="en-US" altLang="ko-KR" sz="1200" dirty="0">
                <a:solidFill>
                  <a:schemeClr val="bg1"/>
                </a:solidFill>
                <a:latin typeface="+mj-lt"/>
              </a:rPr>
              <a:t>)</a:t>
            </a:r>
            <a:endParaRPr lang="ko-KR" altLang="en-US" sz="1200" dirty="0">
              <a:solidFill>
                <a:schemeClr val="bg1"/>
              </a:solidFill>
              <a:latin typeface="+mj-lt"/>
            </a:endParaRPr>
          </a:p>
        </p:txBody>
      </p:sp>
      <p:sp>
        <p:nvSpPr>
          <p:cNvPr id="12" name="제목 1">
            <a:extLst>
              <a:ext uri="{FF2B5EF4-FFF2-40B4-BE49-F238E27FC236}">
                <a16:creationId xmlns:a16="http://schemas.microsoft.com/office/drawing/2014/main" id="{96E7DD4E-4001-46F0-BE10-7DD8D310368E}"/>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sp>
        <p:nvSpPr>
          <p:cNvPr id="11" name="제목 1">
            <a:extLst>
              <a:ext uri="{FF2B5EF4-FFF2-40B4-BE49-F238E27FC236}">
                <a16:creationId xmlns:a16="http://schemas.microsoft.com/office/drawing/2014/main" id="{52BBF12E-9C8B-4F29-B00E-76C7F38E0C7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1 | </a:t>
            </a:r>
            <a:r>
              <a:rPr lang="en-US" altLang="ko-KR" sz="1800" b="1" u="none" strike="noStrike" baseline="0" dirty="0">
                <a:solidFill>
                  <a:srgbClr val="2AA738"/>
                </a:solidFill>
                <a:latin typeface="+mn-lt"/>
              </a:rPr>
              <a:t>Providing Information About Korea</a:t>
            </a:r>
            <a:endParaRPr lang="ko-KR" altLang="en-US" sz="1800" b="1" dirty="0">
              <a:solidFill>
                <a:srgbClr val="2AA738"/>
              </a:solidFill>
              <a:latin typeface="+mn-lt"/>
              <a:cs typeface="Calibri" panose="020F0502020204030204" pitchFamily="34" charset="0"/>
            </a:endParaRPr>
          </a:p>
        </p:txBody>
      </p:sp>
      <p:grpSp>
        <p:nvGrpSpPr>
          <p:cNvPr id="3" name="그룹 2">
            <a:extLst>
              <a:ext uri="{FF2B5EF4-FFF2-40B4-BE49-F238E27FC236}">
                <a16:creationId xmlns:a16="http://schemas.microsoft.com/office/drawing/2014/main" id="{E58D46F2-C22B-C38A-82C4-9B61F7254BC2}"/>
              </a:ext>
            </a:extLst>
          </p:cNvPr>
          <p:cNvGrpSpPr/>
          <p:nvPr/>
        </p:nvGrpSpPr>
        <p:grpSpPr>
          <a:xfrm>
            <a:off x="2772371" y="4237049"/>
            <a:ext cx="7657642" cy="1118981"/>
            <a:chOff x="2772371" y="4237049"/>
            <a:chExt cx="7657642" cy="1118981"/>
          </a:xfrm>
        </p:grpSpPr>
        <p:sp>
          <p:nvSpPr>
            <p:cNvPr id="29" name="TextBox 28">
              <a:extLst>
                <a:ext uri="{FF2B5EF4-FFF2-40B4-BE49-F238E27FC236}">
                  <a16:creationId xmlns:a16="http://schemas.microsoft.com/office/drawing/2014/main" id="{71301DC6-C986-4B30-9989-98431671CD05}"/>
                </a:ext>
              </a:extLst>
            </p:cNvPr>
            <p:cNvSpPr txBox="1"/>
            <p:nvPr/>
          </p:nvSpPr>
          <p:spPr>
            <a:xfrm>
              <a:off x="2772371" y="4467493"/>
              <a:ext cx="1670189" cy="261610"/>
            </a:xfrm>
            <a:prstGeom prst="rect">
              <a:avLst/>
            </a:prstGeom>
            <a:noFill/>
          </p:spPr>
          <p:txBody>
            <a:bodyPr wrap="square" rtlCol="0">
              <a:spAutoFit/>
            </a:bodyPr>
            <a:lstStyle/>
            <a:p>
              <a:r>
                <a:rPr lang="en-US" altLang="ko-KR" sz="1100" b="1" i="0" u="none" strike="noStrike" baseline="0" dirty="0">
                  <a:solidFill>
                    <a:srgbClr val="FF0000"/>
                  </a:solidFill>
                </a:rPr>
                <a:t>Northeast Asia</a:t>
              </a:r>
              <a:endParaRPr lang="ko-KR" altLang="en-US" sz="1100" b="1" dirty="0">
                <a:solidFill>
                  <a:srgbClr val="FF0000"/>
                </a:solidFill>
              </a:endParaRPr>
            </a:p>
          </p:txBody>
        </p:sp>
        <p:sp>
          <p:nvSpPr>
            <p:cNvPr id="30" name="TextBox 29">
              <a:extLst>
                <a:ext uri="{FF2B5EF4-FFF2-40B4-BE49-F238E27FC236}">
                  <a16:creationId xmlns:a16="http://schemas.microsoft.com/office/drawing/2014/main" id="{B1DF78E5-30AA-4CD7-B876-6098F842692D}"/>
                </a:ext>
              </a:extLst>
            </p:cNvPr>
            <p:cNvSpPr txBox="1"/>
            <p:nvPr/>
          </p:nvSpPr>
          <p:spPr>
            <a:xfrm>
              <a:off x="3120875" y="5024837"/>
              <a:ext cx="1670189" cy="261610"/>
            </a:xfrm>
            <a:prstGeom prst="rect">
              <a:avLst/>
            </a:prstGeom>
            <a:noFill/>
          </p:spPr>
          <p:txBody>
            <a:bodyPr wrap="square" rtlCol="0">
              <a:spAutoFit/>
            </a:bodyPr>
            <a:lstStyle/>
            <a:p>
              <a:r>
                <a:rPr lang="en-US" altLang="ko-KR" sz="1100" b="1" i="0" u="none" strike="noStrike" baseline="0" dirty="0">
                  <a:solidFill>
                    <a:srgbClr val="FF0000"/>
                  </a:solidFill>
                </a:rPr>
                <a:t>China</a:t>
              </a:r>
              <a:endParaRPr lang="ko-KR" altLang="en-US" sz="1100" b="1" dirty="0">
                <a:solidFill>
                  <a:srgbClr val="FF0000"/>
                </a:solidFill>
              </a:endParaRPr>
            </a:p>
          </p:txBody>
        </p:sp>
        <p:sp>
          <p:nvSpPr>
            <p:cNvPr id="31" name="TextBox 30">
              <a:extLst>
                <a:ext uri="{FF2B5EF4-FFF2-40B4-BE49-F238E27FC236}">
                  <a16:creationId xmlns:a16="http://schemas.microsoft.com/office/drawing/2014/main" id="{39F9B200-C195-4E56-B066-DE553939A1BE}"/>
                </a:ext>
              </a:extLst>
            </p:cNvPr>
            <p:cNvSpPr txBox="1"/>
            <p:nvPr/>
          </p:nvSpPr>
          <p:spPr>
            <a:xfrm>
              <a:off x="8309624" y="4237049"/>
              <a:ext cx="2120389" cy="261610"/>
            </a:xfrm>
            <a:prstGeom prst="rect">
              <a:avLst/>
            </a:prstGeom>
            <a:noFill/>
          </p:spPr>
          <p:txBody>
            <a:bodyPr wrap="square" rtlCol="0">
              <a:spAutoFit/>
            </a:bodyPr>
            <a:lstStyle/>
            <a:p>
              <a:r>
                <a:rPr lang="en-US" altLang="ko-KR" sz="1100" b="1" i="0" u="none" strike="noStrike" baseline="0" dirty="0">
                  <a:solidFill>
                    <a:srgbClr val="FF0000"/>
                  </a:solidFill>
                </a:rPr>
                <a:t>the national flag</a:t>
              </a:r>
              <a:endParaRPr lang="ko-KR" altLang="en-US" sz="1100" b="1" dirty="0">
                <a:solidFill>
                  <a:srgbClr val="FF0000"/>
                </a:solidFill>
              </a:endParaRPr>
            </a:p>
          </p:txBody>
        </p:sp>
        <p:sp>
          <p:nvSpPr>
            <p:cNvPr id="32" name="TextBox 31">
              <a:extLst>
                <a:ext uri="{FF2B5EF4-FFF2-40B4-BE49-F238E27FC236}">
                  <a16:creationId xmlns:a16="http://schemas.microsoft.com/office/drawing/2014/main" id="{4871AFBB-AA42-4193-BD50-D4E5474C099D}"/>
                </a:ext>
              </a:extLst>
            </p:cNvPr>
            <p:cNvSpPr txBox="1"/>
            <p:nvPr/>
          </p:nvSpPr>
          <p:spPr>
            <a:xfrm>
              <a:off x="7217981" y="5094420"/>
              <a:ext cx="2120389" cy="261610"/>
            </a:xfrm>
            <a:prstGeom prst="rect">
              <a:avLst/>
            </a:prstGeom>
            <a:noFill/>
          </p:spPr>
          <p:txBody>
            <a:bodyPr wrap="square" rtlCol="0">
              <a:spAutoFit/>
            </a:bodyPr>
            <a:lstStyle/>
            <a:p>
              <a:r>
                <a:rPr lang="en-US" altLang="ko-KR" sz="1100" b="1" i="0" u="none" strike="noStrike" baseline="0" dirty="0">
                  <a:solidFill>
                    <a:srgbClr val="FF0000"/>
                  </a:solidFill>
                </a:rPr>
                <a:t>immortality</a:t>
              </a:r>
              <a:endParaRPr lang="ko-KR" altLang="en-US" sz="1100" b="1" dirty="0">
                <a:solidFill>
                  <a:srgbClr val="FF0000"/>
                </a:solidFill>
              </a:endParaRPr>
            </a:p>
          </p:txBody>
        </p:sp>
      </p:grpSp>
    </p:spTree>
    <p:extLst>
      <p:ext uri="{BB962C8B-B14F-4D97-AF65-F5344CB8AC3E}">
        <p14:creationId xmlns:p14="http://schemas.microsoft.com/office/powerpoint/2010/main" val="2416741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81641C1-0C30-42D9-985C-27D2EDF198C8}"/>
              </a:ext>
            </a:extLst>
          </p:cNvPr>
          <p:cNvSpPr txBox="1"/>
          <p:nvPr/>
        </p:nvSpPr>
        <p:spPr>
          <a:xfrm>
            <a:off x="9692858" y="905992"/>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pic>
        <p:nvPicPr>
          <p:cNvPr id="24" name="그림 23">
            <a:extLst>
              <a:ext uri="{FF2B5EF4-FFF2-40B4-BE49-F238E27FC236}">
                <a16:creationId xmlns:a16="http://schemas.microsoft.com/office/drawing/2014/main" id="{AC835ED5-A6BC-47DF-A1AD-3E1A1ACB6A3A}"/>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r="4466"/>
          <a:stretch/>
        </p:blipFill>
        <p:spPr>
          <a:xfrm>
            <a:off x="6929371" y="1327178"/>
            <a:ext cx="4088135" cy="3943168"/>
          </a:xfrm>
          <a:prstGeom prst="rect">
            <a:avLst/>
          </a:prstGeom>
        </p:spPr>
      </p:pic>
      <p:pic>
        <p:nvPicPr>
          <p:cNvPr id="25" name="그림 24">
            <a:extLst>
              <a:ext uri="{FF2B5EF4-FFF2-40B4-BE49-F238E27FC236}">
                <a16:creationId xmlns:a16="http://schemas.microsoft.com/office/drawing/2014/main" id="{64781F7F-80A3-453D-AEBF-C8B79AE57AE2}"/>
              </a:ext>
            </a:extLst>
          </p:cNvPr>
          <p:cNvPicPr>
            <a:picLocks noChangeAspect="1"/>
          </p:cNvPicPr>
          <p:nvPr/>
        </p:nvPicPr>
        <p:blipFill rotWithShape="1">
          <a:blip r:embed="rId2">
            <a:extLst>
              <a:ext uri="{28A0092B-C50C-407E-A947-70E740481C1C}">
                <a14:useLocalDpi xmlns:a14="http://schemas.microsoft.com/office/drawing/2010/main" val="0"/>
              </a:ext>
            </a:extLst>
          </a:blip>
          <a:srcRect l="2643" r="50533" b="13394"/>
          <a:stretch/>
        </p:blipFill>
        <p:spPr>
          <a:xfrm>
            <a:off x="1401519" y="1536732"/>
            <a:ext cx="4558717" cy="370313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188</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3" name="TextBox 12">
            <a:extLst>
              <a:ext uri="{FF2B5EF4-FFF2-40B4-BE49-F238E27FC236}">
                <a16:creationId xmlns:a16="http://schemas.microsoft.com/office/drawing/2014/main" id="{643D5DEA-3CBF-40B5-9FD7-48879C50A63C}"/>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AC284DBC-A185-439B-AA98-A09372EFA3D6}"/>
              </a:ext>
            </a:extLst>
          </p:cNvPr>
          <p:cNvSpPr txBox="1"/>
          <p:nvPr/>
        </p:nvSpPr>
        <p:spPr>
          <a:xfrm>
            <a:off x="840038" y="6497451"/>
            <a:ext cx="9929649" cy="276999"/>
          </a:xfrm>
          <a:prstGeom prst="rect">
            <a:avLst/>
          </a:prstGeom>
          <a:noFill/>
        </p:spPr>
        <p:txBody>
          <a:bodyPr wrap="square" rtlCol="0">
            <a:spAutoFit/>
          </a:bodyPr>
          <a:lstStyle/>
          <a:p>
            <a:r>
              <a:rPr lang="en-US" altLang="ko-KR" sz="1200" dirty="0">
                <a:solidFill>
                  <a:schemeClr val="bg1"/>
                </a:solidFill>
                <a:latin typeface="+mj-lt"/>
              </a:rPr>
              <a:t>•Korean peninsula: </a:t>
            </a:r>
            <a:r>
              <a:rPr lang="ko-KR" altLang="en-US" sz="1200" dirty="0">
                <a:solidFill>
                  <a:schemeClr val="bg1"/>
                </a:solidFill>
                <a:latin typeface="+mj-lt"/>
              </a:rPr>
              <a:t>한반도 </a:t>
            </a:r>
            <a:r>
              <a:rPr lang="en-US" altLang="ko-KR" sz="1200" dirty="0">
                <a:solidFill>
                  <a:schemeClr val="bg1"/>
                </a:solidFill>
                <a:latin typeface="+mj-lt"/>
              </a:rPr>
              <a:t>•oriental philosophy: </a:t>
            </a:r>
            <a:r>
              <a:rPr lang="ko-KR" altLang="en-US" sz="1200" dirty="0">
                <a:solidFill>
                  <a:schemeClr val="bg1"/>
                </a:solidFill>
                <a:latin typeface="+mj-lt"/>
              </a:rPr>
              <a:t>동양 철학 </a:t>
            </a:r>
            <a:r>
              <a:rPr lang="en-US" altLang="ko-KR" sz="1200" dirty="0">
                <a:solidFill>
                  <a:schemeClr val="bg1"/>
                </a:solidFill>
                <a:latin typeface="+mj-lt"/>
              </a:rPr>
              <a:t>•estimate: </a:t>
            </a:r>
            <a:r>
              <a:rPr lang="ko-KR" altLang="en-US" sz="1200" dirty="0">
                <a:solidFill>
                  <a:schemeClr val="bg1"/>
                </a:solidFill>
                <a:latin typeface="+mj-lt"/>
              </a:rPr>
              <a:t>추정하다 </a:t>
            </a:r>
            <a:r>
              <a:rPr lang="en-US" altLang="ko-KR" sz="1200" dirty="0">
                <a:solidFill>
                  <a:schemeClr val="bg1"/>
                </a:solidFill>
                <a:latin typeface="+mj-lt"/>
              </a:rPr>
              <a:t>•literacy rate: </a:t>
            </a:r>
            <a:r>
              <a:rPr lang="ko-KR" altLang="en-US" sz="1200" dirty="0" err="1">
                <a:solidFill>
                  <a:schemeClr val="bg1"/>
                </a:solidFill>
                <a:latin typeface="+mj-lt"/>
              </a:rPr>
              <a:t>식자율</a:t>
            </a:r>
            <a:r>
              <a:rPr lang="en-US" altLang="ko-KR" sz="1200" dirty="0">
                <a:solidFill>
                  <a:schemeClr val="bg1"/>
                </a:solidFill>
                <a:latin typeface="+mj-lt"/>
              </a:rPr>
              <a:t>(</a:t>
            </a:r>
            <a:r>
              <a:rPr lang="ko-KR" altLang="en-US" sz="1200" dirty="0">
                <a:solidFill>
                  <a:schemeClr val="bg1"/>
                </a:solidFill>
                <a:latin typeface="+mj-lt"/>
              </a:rPr>
              <a:t>글을 읽고 쓸 수 있는 사람들의 비율</a:t>
            </a:r>
            <a:r>
              <a:rPr lang="en-US" altLang="ko-KR" sz="1200" dirty="0">
                <a:solidFill>
                  <a:schemeClr val="bg1"/>
                </a:solidFill>
                <a:latin typeface="+mj-lt"/>
              </a:rPr>
              <a:t>)</a:t>
            </a:r>
            <a:endParaRPr lang="ko-KR" altLang="en-US" sz="1200" dirty="0">
              <a:solidFill>
                <a:schemeClr val="bg1"/>
              </a:solidFill>
              <a:latin typeface="+mj-lt"/>
            </a:endParaRPr>
          </a:p>
        </p:txBody>
      </p:sp>
      <p:sp>
        <p:nvSpPr>
          <p:cNvPr id="12" name="제목 1">
            <a:extLst>
              <a:ext uri="{FF2B5EF4-FFF2-40B4-BE49-F238E27FC236}">
                <a16:creationId xmlns:a16="http://schemas.microsoft.com/office/drawing/2014/main" id="{96E7DD4E-4001-46F0-BE10-7DD8D310368E}"/>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sp>
        <p:nvSpPr>
          <p:cNvPr id="11" name="제목 1">
            <a:extLst>
              <a:ext uri="{FF2B5EF4-FFF2-40B4-BE49-F238E27FC236}">
                <a16:creationId xmlns:a16="http://schemas.microsoft.com/office/drawing/2014/main" id="{52BBF12E-9C8B-4F29-B00E-76C7F38E0C7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1 | </a:t>
            </a:r>
            <a:r>
              <a:rPr lang="en-US" altLang="ko-KR" sz="1800" b="1" u="none" strike="noStrike" baseline="0" dirty="0">
                <a:solidFill>
                  <a:srgbClr val="2AA738"/>
                </a:solidFill>
                <a:latin typeface="+mn-lt"/>
              </a:rPr>
              <a:t>Providing Information About Korea</a:t>
            </a:r>
            <a:endParaRPr lang="ko-KR" altLang="en-US" sz="1800" b="1" dirty="0">
              <a:solidFill>
                <a:srgbClr val="2AA738"/>
              </a:solidFill>
              <a:latin typeface="+mn-lt"/>
              <a:cs typeface="Calibri" panose="020F0502020204030204" pitchFamily="34" charset="0"/>
            </a:endParaRPr>
          </a:p>
        </p:txBody>
      </p:sp>
      <p:grpSp>
        <p:nvGrpSpPr>
          <p:cNvPr id="4" name="그룹 3">
            <a:extLst>
              <a:ext uri="{FF2B5EF4-FFF2-40B4-BE49-F238E27FC236}">
                <a16:creationId xmlns:a16="http://schemas.microsoft.com/office/drawing/2014/main" id="{D871664D-915F-23CD-FBEA-5803CF53D0FF}"/>
              </a:ext>
            </a:extLst>
          </p:cNvPr>
          <p:cNvGrpSpPr/>
          <p:nvPr/>
        </p:nvGrpSpPr>
        <p:grpSpPr>
          <a:xfrm>
            <a:off x="2653558" y="3980126"/>
            <a:ext cx="7477890" cy="945283"/>
            <a:chOff x="2653558" y="3837886"/>
            <a:chExt cx="7477890" cy="945283"/>
          </a:xfrm>
        </p:grpSpPr>
        <p:sp>
          <p:nvSpPr>
            <p:cNvPr id="33" name="TextBox 32">
              <a:extLst>
                <a:ext uri="{FF2B5EF4-FFF2-40B4-BE49-F238E27FC236}">
                  <a16:creationId xmlns:a16="http://schemas.microsoft.com/office/drawing/2014/main" id="{A987C4A2-07C9-4B58-ABBB-F8DA081D78C3}"/>
                </a:ext>
              </a:extLst>
            </p:cNvPr>
            <p:cNvSpPr txBox="1"/>
            <p:nvPr/>
          </p:nvSpPr>
          <p:spPr>
            <a:xfrm>
              <a:off x="2653558" y="4096988"/>
              <a:ext cx="2120389" cy="261610"/>
            </a:xfrm>
            <a:prstGeom prst="rect">
              <a:avLst/>
            </a:prstGeom>
            <a:noFill/>
          </p:spPr>
          <p:txBody>
            <a:bodyPr wrap="square" rtlCol="0">
              <a:spAutoFit/>
            </a:bodyPr>
            <a:lstStyle/>
            <a:p>
              <a:r>
                <a:rPr lang="en-US" altLang="ko-KR" sz="1100" b="1" i="0" u="none" strike="noStrike" baseline="0" dirty="0">
                  <a:solidFill>
                    <a:srgbClr val="FF0000"/>
                  </a:solidFill>
                </a:rPr>
                <a:t>50 million</a:t>
              </a:r>
              <a:endParaRPr lang="ko-KR" altLang="en-US" sz="1100" b="1" dirty="0">
                <a:solidFill>
                  <a:srgbClr val="FF0000"/>
                </a:solidFill>
              </a:endParaRPr>
            </a:p>
          </p:txBody>
        </p:sp>
        <p:sp>
          <p:nvSpPr>
            <p:cNvPr id="34" name="TextBox 33">
              <a:extLst>
                <a:ext uri="{FF2B5EF4-FFF2-40B4-BE49-F238E27FC236}">
                  <a16:creationId xmlns:a16="http://schemas.microsoft.com/office/drawing/2014/main" id="{1AA2E65A-E72E-43B6-88EE-D9120E81C00B}"/>
                </a:ext>
              </a:extLst>
            </p:cNvPr>
            <p:cNvSpPr txBox="1"/>
            <p:nvPr/>
          </p:nvSpPr>
          <p:spPr>
            <a:xfrm>
              <a:off x="3902569" y="4521559"/>
              <a:ext cx="2120389" cy="261610"/>
            </a:xfrm>
            <a:prstGeom prst="rect">
              <a:avLst/>
            </a:prstGeom>
            <a:noFill/>
          </p:spPr>
          <p:txBody>
            <a:bodyPr wrap="square" rtlCol="0">
              <a:spAutoFit/>
            </a:bodyPr>
            <a:lstStyle/>
            <a:p>
              <a:r>
                <a:rPr lang="en-US" altLang="ko-KR" sz="1100" b="1" i="0" u="none" strike="noStrike" baseline="0" dirty="0">
                  <a:solidFill>
                    <a:srgbClr val="FF0000"/>
                  </a:solidFill>
                </a:rPr>
                <a:t>the capital city</a:t>
              </a:r>
              <a:endParaRPr lang="ko-KR" altLang="en-US" sz="1100" b="1" dirty="0">
                <a:solidFill>
                  <a:srgbClr val="FF0000"/>
                </a:solidFill>
              </a:endParaRPr>
            </a:p>
          </p:txBody>
        </p:sp>
        <p:sp>
          <p:nvSpPr>
            <p:cNvPr id="35" name="TextBox 34">
              <a:extLst>
                <a:ext uri="{FF2B5EF4-FFF2-40B4-BE49-F238E27FC236}">
                  <a16:creationId xmlns:a16="http://schemas.microsoft.com/office/drawing/2014/main" id="{EE96BC54-F829-4F21-BCB9-4FBB95E49FB6}"/>
                </a:ext>
              </a:extLst>
            </p:cNvPr>
            <p:cNvSpPr txBox="1"/>
            <p:nvPr/>
          </p:nvSpPr>
          <p:spPr>
            <a:xfrm>
              <a:off x="8639710" y="3837886"/>
              <a:ext cx="1491738" cy="261610"/>
            </a:xfrm>
            <a:prstGeom prst="rect">
              <a:avLst/>
            </a:prstGeom>
            <a:noFill/>
          </p:spPr>
          <p:txBody>
            <a:bodyPr wrap="square" rtlCol="0">
              <a:spAutoFit/>
            </a:bodyPr>
            <a:lstStyle/>
            <a:p>
              <a:r>
                <a:rPr lang="en-US" altLang="ko-KR" sz="1100" b="1" i="0" u="none" strike="noStrike" baseline="0" dirty="0">
                  <a:solidFill>
                    <a:srgbClr val="FF0000"/>
                  </a:solidFill>
                </a:rPr>
                <a:t>read and write</a:t>
              </a:r>
              <a:endParaRPr lang="ko-KR" altLang="en-US" sz="1100" b="1" dirty="0">
                <a:solidFill>
                  <a:srgbClr val="FF0000"/>
                </a:solidFill>
              </a:endParaRPr>
            </a:p>
          </p:txBody>
        </p:sp>
        <p:sp>
          <p:nvSpPr>
            <p:cNvPr id="36" name="TextBox 35">
              <a:extLst>
                <a:ext uri="{FF2B5EF4-FFF2-40B4-BE49-F238E27FC236}">
                  <a16:creationId xmlns:a16="http://schemas.microsoft.com/office/drawing/2014/main" id="{EF629881-BBD3-479A-B29B-1E26E709BDFE}"/>
                </a:ext>
              </a:extLst>
            </p:cNvPr>
            <p:cNvSpPr txBox="1"/>
            <p:nvPr/>
          </p:nvSpPr>
          <p:spPr>
            <a:xfrm>
              <a:off x="8972605" y="4437473"/>
              <a:ext cx="1146529" cy="261610"/>
            </a:xfrm>
            <a:prstGeom prst="rect">
              <a:avLst/>
            </a:prstGeom>
            <a:noFill/>
          </p:spPr>
          <p:txBody>
            <a:bodyPr wrap="square" rtlCol="0">
              <a:spAutoFit/>
            </a:bodyPr>
            <a:lstStyle/>
            <a:p>
              <a:r>
                <a:rPr lang="en-US" altLang="ko-KR" sz="1100" b="1" i="0" u="none" strike="noStrike" baseline="0" dirty="0">
                  <a:solidFill>
                    <a:srgbClr val="FF0000"/>
                  </a:solidFill>
                </a:rPr>
                <a:t>on October 9</a:t>
              </a:r>
              <a:endParaRPr lang="ko-KR" altLang="en-US" sz="1100" b="1" dirty="0">
                <a:solidFill>
                  <a:srgbClr val="FF0000"/>
                </a:solidFill>
              </a:endParaRPr>
            </a:p>
          </p:txBody>
        </p:sp>
      </p:grpSp>
      <p:pic>
        <p:nvPicPr>
          <p:cNvPr id="3" name="그림 2">
            <a:extLst>
              <a:ext uri="{FF2B5EF4-FFF2-40B4-BE49-F238E27FC236}">
                <a16:creationId xmlns:a16="http://schemas.microsoft.com/office/drawing/2014/main" id="{B48187F6-F180-E00C-9314-0D0F57B421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7717" y="5330681"/>
            <a:ext cx="7743891" cy="883288"/>
          </a:xfrm>
          <a:prstGeom prst="rect">
            <a:avLst/>
          </a:prstGeom>
        </p:spPr>
      </p:pic>
    </p:spTree>
    <p:extLst>
      <p:ext uri="{BB962C8B-B14F-4D97-AF65-F5344CB8AC3E}">
        <p14:creationId xmlns:p14="http://schemas.microsoft.com/office/powerpoint/2010/main" val="9466282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그림 19">
            <a:extLst>
              <a:ext uri="{FF2B5EF4-FFF2-40B4-BE49-F238E27FC236}">
                <a16:creationId xmlns:a16="http://schemas.microsoft.com/office/drawing/2014/main" id="{0953B4D4-E485-49F4-8B94-61484A6D41C9}"/>
              </a:ext>
            </a:extLst>
          </p:cNvPr>
          <p:cNvPicPr>
            <a:picLocks noChangeAspect="1"/>
          </p:cNvPicPr>
          <p:nvPr/>
        </p:nvPicPr>
        <p:blipFill rotWithShape="1">
          <a:blip r:embed="rId4"/>
          <a:srcRect l="5128" t="601" r="5150" b="80825"/>
          <a:stretch/>
        </p:blipFill>
        <p:spPr>
          <a:xfrm>
            <a:off x="1973042" y="972610"/>
            <a:ext cx="8458512" cy="1437667"/>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189</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523396" y="1409905"/>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extLst>
              <a:ext uri="{FF2B5EF4-FFF2-40B4-BE49-F238E27FC236}">
                <a16:creationId xmlns:a16="http://schemas.microsoft.com/office/drawing/2014/main" id="{7B9CDDD5-0239-498A-A4DA-5E9BB86F641F}"/>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4196BDF3-E519-4F6F-9E23-117D4F30CD7E}"/>
              </a:ext>
            </a:extLst>
          </p:cNvPr>
          <p:cNvSpPr txBox="1"/>
          <p:nvPr/>
        </p:nvSpPr>
        <p:spPr>
          <a:xfrm>
            <a:off x="834928" y="6497451"/>
            <a:ext cx="7638512" cy="276999"/>
          </a:xfrm>
          <a:prstGeom prst="rect">
            <a:avLst/>
          </a:prstGeom>
          <a:noFill/>
        </p:spPr>
        <p:txBody>
          <a:bodyPr wrap="square" rtlCol="0">
            <a:spAutoFit/>
          </a:bodyPr>
          <a:lstStyle/>
          <a:p>
            <a:r>
              <a:rPr lang="en-US" altLang="ko-KR" sz="1200" dirty="0">
                <a:solidFill>
                  <a:schemeClr val="bg1"/>
                </a:solidFill>
              </a:rPr>
              <a:t>•flexible: </a:t>
            </a:r>
            <a:r>
              <a:rPr lang="ko-KR" altLang="en-US" sz="1200" dirty="0">
                <a:solidFill>
                  <a:schemeClr val="bg1"/>
                </a:solidFill>
              </a:rPr>
              <a:t>유연한 </a:t>
            </a:r>
            <a:r>
              <a:rPr lang="en-US" altLang="ko-KR" sz="1200" dirty="0">
                <a:solidFill>
                  <a:schemeClr val="bg1"/>
                </a:solidFill>
              </a:rPr>
              <a:t>•float: </a:t>
            </a:r>
            <a:r>
              <a:rPr lang="ko-KR" altLang="en-US" sz="1200" dirty="0">
                <a:solidFill>
                  <a:schemeClr val="bg1"/>
                </a:solidFill>
              </a:rPr>
              <a:t>떠가다</a:t>
            </a:r>
            <a:r>
              <a:rPr lang="en-US" altLang="ko-KR" sz="1200" dirty="0">
                <a:solidFill>
                  <a:schemeClr val="bg1"/>
                </a:solidFill>
              </a:rPr>
              <a:t>, </a:t>
            </a:r>
            <a:r>
              <a:rPr lang="ko-KR" altLang="en-US" sz="1200" dirty="0">
                <a:solidFill>
                  <a:schemeClr val="bg1"/>
                </a:solidFill>
              </a:rPr>
              <a:t>흘러가다 </a:t>
            </a:r>
            <a:r>
              <a:rPr lang="en-US" altLang="ko-KR" sz="1200" dirty="0">
                <a:solidFill>
                  <a:schemeClr val="bg1"/>
                </a:solidFill>
              </a:rPr>
              <a:t>•dye: </a:t>
            </a:r>
            <a:r>
              <a:rPr lang="ko-KR" altLang="en-US" sz="1200" dirty="0">
                <a:solidFill>
                  <a:schemeClr val="bg1"/>
                </a:solidFill>
              </a:rPr>
              <a:t>염색하다 </a:t>
            </a:r>
            <a:r>
              <a:rPr lang="en-US" altLang="ko-KR" sz="1200" dirty="0">
                <a:solidFill>
                  <a:schemeClr val="bg1"/>
                </a:solidFill>
              </a:rPr>
              <a:t>•tile-roofed: </a:t>
            </a:r>
            <a:r>
              <a:rPr lang="ko-KR" altLang="en-US" sz="1200" dirty="0">
                <a:solidFill>
                  <a:schemeClr val="bg1"/>
                </a:solidFill>
              </a:rPr>
              <a:t>기와로 된 </a:t>
            </a:r>
            <a:r>
              <a:rPr lang="en-US" altLang="ko-KR" sz="1200" dirty="0">
                <a:solidFill>
                  <a:schemeClr val="bg1"/>
                </a:solidFill>
              </a:rPr>
              <a:t>•foundation: (</a:t>
            </a:r>
            <a:r>
              <a:rPr lang="ko-KR" altLang="en-US" sz="1200" dirty="0">
                <a:solidFill>
                  <a:schemeClr val="bg1"/>
                </a:solidFill>
              </a:rPr>
              <a:t>건물의</a:t>
            </a:r>
            <a:r>
              <a:rPr lang="en-US" altLang="ko-KR" sz="1200" dirty="0">
                <a:solidFill>
                  <a:schemeClr val="bg1"/>
                </a:solidFill>
              </a:rPr>
              <a:t>) </a:t>
            </a:r>
            <a:r>
              <a:rPr lang="ko-KR" altLang="en-US" sz="1200" dirty="0">
                <a:solidFill>
                  <a:schemeClr val="bg1"/>
                </a:solidFill>
              </a:rPr>
              <a:t>토대</a:t>
            </a:r>
          </a:p>
        </p:txBody>
      </p:sp>
      <p:sp>
        <p:nvSpPr>
          <p:cNvPr id="25" name="제목 1">
            <a:extLst>
              <a:ext uri="{FF2B5EF4-FFF2-40B4-BE49-F238E27FC236}">
                <a16:creationId xmlns:a16="http://schemas.microsoft.com/office/drawing/2014/main" id="{E4A42B64-9F95-4057-BA5E-C3F115BC5850}"/>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2 | </a:t>
            </a:r>
            <a:r>
              <a:rPr lang="en-US" altLang="ko-KR" sz="1800" b="1" u="none" strike="noStrike" baseline="0" dirty="0">
                <a:solidFill>
                  <a:srgbClr val="2AA738"/>
                </a:solidFill>
                <a:latin typeface="+mn-lt"/>
              </a:rPr>
              <a:t>Explaining About Traditional Korean Culture</a:t>
            </a:r>
            <a:endParaRPr lang="ko-KR" altLang="en-US" sz="1800" b="1" dirty="0">
              <a:solidFill>
                <a:srgbClr val="2AA738"/>
              </a:solidFill>
              <a:latin typeface="+mn-lt"/>
              <a:cs typeface="Calibri" panose="020F0502020204030204" pitchFamily="34" charset="0"/>
            </a:endParaRPr>
          </a:p>
        </p:txBody>
      </p:sp>
      <p:sp>
        <p:nvSpPr>
          <p:cNvPr id="12" name="제목 1">
            <a:extLst>
              <a:ext uri="{FF2B5EF4-FFF2-40B4-BE49-F238E27FC236}">
                <a16:creationId xmlns:a16="http://schemas.microsoft.com/office/drawing/2014/main" id="{EB4F7C2F-9EF6-4178-B01F-AD0215D6FE7F}"/>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pic>
        <p:nvPicPr>
          <p:cNvPr id="5" name="그림 4">
            <a:extLst>
              <a:ext uri="{FF2B5EF4-FFF2-40B4-BE49-F238E27FC236}">
                <a16:creationId xmlns:a16="http://schemas.microsoft.com/office/drawing/2014/main" id="{BAAF10BC-047A-4C37-B073-3DDB177C711D}"/>
              </a:ext>
            </a:extLst>
          </p:cNvPr>
          <p:cNvPicPr>
            <a:picLocks noChangeAspect="1"/>
          </p:cNvPicPr>
          <p:nvPr/>
        </p:nvPicPr>
        <p:blipFill rotWithShape="1">
          <a:blip r:embed="rId4"/>
          <a:srcRect l="9687" t="19707" r="5149" b="26582"/>
          <a:stretch/>
        </p:blipFill>
        <p:spPr>
          <a:xfrm>
            <a:off x="153080" y="2537528"/>
            <a:ext cx="5942920" cy="3077307"/>
          </a:xfrm>
          <a:prstGeom prst="rect">
            <a:avLst/>
          </a:prstGeom>
        </p:spPr>
      </p:pic>
      <p:sp>
        <p:nvSpPr>
          <p:cNvPr id="17" name="TextBox 16">
            <a:hlinkClick r:id="rId5" action="ppaction://hlinksldjump"/>
            <a:extLst>
              <a:ext uri="{FF2B5EF4-FFF2-40B4-BE49-F238E27FC236}">
                <a16:creationId xmlns:a16="http://schemas.microsoft.com/office/drawing/2014/main" id="{3A033C28-69FC-4510-B411-CA8A20D642F7}"/>
              </a:ext>
            </a:extLst>
          </p:cNvPr>
          <p:cNvSpPr txBox="1"/>
          <p:nvPr/>
        </p:nvSpPr>
        <p:spPr>
          <a:xfrm>
            <a:off x="6682860" y="1409905"/>
            <a:ext cx="74403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solidFill>
                  <a:schemeClr val="bg1"/>
                </a:solidFill>
              </a:rPr>
              <a:t>Script</a:t>
            </a:r>
            <a:endParaRPr lang="ko-KR" altLang="en-US" sz="1400" b="1" dirty="0">
              <a:solidFill>
                <a:schemeClr val="bg1"/>
              </a:solidFill>
            </a:endParaRPr>
          </a:p>
        </p:txBody>
      </p:sp>
      <p:pic>
        <p:nvPicPr>
          <p:cNvPr id="11" name="그림 10">
            <a:extLst>
              <a:ext uri="{FF2B5EF4-FFF2-40B4-BE49-F238E27FC236}">
                <a16:creationId xmlns:a16="http://schemas.microsoft.com/office/drawing/2014/main" id="{C0461AA2-460A-4B0A-AA49-49B4B36F757B}"/>
              </a:ext>
            </a:extLst>
          </p:cNvPr>
          <p:cNvPicPr>
            <a:picLocks noChangeAspect="1"/>
          </p:cNvPicPr>
          <p:nvPr/>
        </p:nvPicPr>
        <p:blipFill>
          <a:blip r:embed="rId6"/>
          <a:stretch>
            <a:fillRect/>
          </a:stretch>
        </p:blipFill>
        <p:spPr>
          <a:xfrm>
            <a:off x="5984240" y="2438182"/>
            <a:ext cx="6207760" cy="3719561"/>
          </a:xfrm>
          <a:prstGeom prst="rect">
            <a:avLst/>
          </a:prstGeom>
        </p:spPr>
      </p:pic>
      <p:pic>
        <p:nvPicPr>
          <p:cNvPr id="19" name="P6L1_189p_Situation 2_A">
            <a:hlinkClick r:id="" action="ppaction://media"/>
            <a:extLst>
              <a:ext uri="{FF2B5EF4-FFF2-40B4-BE49-F238E27FC236}">
                <a16:creationId xmlns:a16="http://schemas.microsoft.com/office/drawing/2014/main" id="{E59755A8-9D20-4DA6-AC46-3C12A185B09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092053" y="1353685"/>
            <a:ext cx="475200" cy="475200"/>
          </a:xfrm>
          <a:prstGeom prst="rect">
            <a:avLst/>
          </a:prstGeom>
        </p:spPr>
      </p:pic>
      <p:grpSp>
        <p:nvGrpSpPr>
          <p:cNvPr id="22" name="그룹 21">
            <a:extLst>
              <a:ext uri="{FF2B5EF4-FFF2-40B4-BE49-F238E27FC236}">
                <a16:creationId xmlns:a16="http://schemas.microsoft.com/office/drawing/2014/main" id="{2A496DFD-8D41-4179-8CB5-CBEFB8F87119}"/>
              </a:ext>
            </a:extLst>
          </p:cNvPr>
          <p:cNvGrpSpPr/>
          <p:nvPr/>
        </p:nvGrpSpPr>
        <p:grpSpPr>
          <a:xfrm>
            <a:off x="1671373" y="2803044"/>
            <a:ext cx="8626104" cy="2506332"/>
            <a:chOff x="1671373" y="2803044"/>
            <a:chExt cx="8626104" cy="2506332"/>
          </a:xfrm>
        </p:grpSpPr>
        <p:sp>
          <p:nvSpPr>
            <p:cNvPr id="21" name="TextBox 20">
              <a:extLst>
                <a:ext uri="{FF2B5EF4-FFF2-40B4-BE49-F238E27FC236}">
                  <a16:creationId xmlns:a16="http://schemas.microsoft.com/office/drawing/2014/main" id="{76625721-AB64-45C3-A533-078A773AB67D}"/>
                </a:ext>
              </a:extLst>
            </p:cNvPr>
            <p:cNvSpPr txBox="1"/>
            <p:nvPr/>
          </p:nvSpPr>
          <p:spPr>
            <a:xfrm>
              <a:off x="1702663" y="2968109"/>
              <a:ext cx="814652" cy="338554"/>
            </a:xfrm>
            <a:prstGeom prst="rect">
              <a:avLst/>
            </a:prstGeom>
            <a:noFill/>
          </p:spPr>
          <p:txBody>
            <a:bodyPr wrap="square" rtlCol="0">
              <a:spAutoFit/>
            </a:bodyPr>
            <a:lstStyle/>
            <a:p>
              <a:r>
                <a:rPr lang="en-US" altLang="ko-KR" sz="1600" b="1" i="0" u="none" strike="noStrike" baseline="0" dirty="0">
                  <a:solidFill>
                    <a:srgbClr val="FF0000"/>
                  </a:solidFill>
                </a:rPr>
                <a:t>wide</a:t>
              </a:r>
              <a:endParaRPr lang="ko-KR" altLang="en-US" sz="1600" b="1" dirty="0">
                <a:solidFill>
                  <a:srgbClr val="FF0000"/>
                </a:solidFill>
              </a:endParaRPr>
            </a:p>
          </p:txBody>
        </p:sp>
        <p:sp>
          <p:nvSpPr>
            <p:cNvPr id="23" name="TextBox 22">
              <a:extLst>
                <a:ext uri="{FF2B5EF4-FFF2-40B4-BE49-F238E27FC236}">
                  <a16:creationId xmlns:a16="http://schemas.microsoft.com/office/drawing/2014/main" id="{97E554A0-C570-4848-8CED-B2DC0128404F}"/>
                </a:ext>
              </a:extLst>
            </p:cNvPr>
            <p:cNvSpPr txBox="1"/>
            <p:nvPr/>
          </p:nvSpPr>
          <p:spPr>
            <a:xfrm>
              <a:off x="4933554" y="3162300"/>
              <a:ext cx="954341" cy="338554"/>
            </a:xfrm>
            <a:prstGeom prst="rect">
              <a:avLst/>
            </a:prstGeom>
            <a:noFill/>
          </p:spPr>
          <p:txBody>
            <a:bodyPr wrap="square" rtlCol="0">
              <a:spAutoFit/>
            </a:bodyPr>
            <a:lstStyle/>
            <a:p>
              <a:r>
                <a:rPr lang="en-US" altLang="ko-KR" sz="1600" b="1" i="0" u="none" strike="noStrike" baseline="0" dirty="0">
                  <a:solidFill>
                    <a:srgbClr val="FF0000"/>
                  </a:solidFill>
                </a:rPr>
                <a:t>colorful</a:t>
              </a:r>
              <a:endParaRPr lang="ko-KR" altLang="en-US" sz="1600" b="1" dirty="0">
                <a:solidFill>
                  <a:srgbClr val="FF0000"/>
                </a:solidFill>
              </a:endParaRPr>
            </a:p>
          </p:txBody>
        </p:sp>
        <p:sp>
          <p:nvSpPr>
            <p:cNvPr id="24" name="TextBox 23">
              <a:extLst>
                <a:ext uri="{FF2B5EF4-FFF2-40B4-BE49-F238E27FC236}">
                  <a16:creationId xmlns:a16="http://schemas.microsoft.com/office/drawing/2014/main" id="{074EFAA9-3BC6-44C2-906D-31F7780108DC}"/>
                </a:ext>
              </a:extLst>
            </p:cNvPr>
            <p:cNvSpPr txBox="1"/>
            <p:nvPr/>
          </p:nvSpPr>
          <p:spPr>
            <a:xfrm>
              <a:off x="1671373" y="4767106"/>
              <a:ext cx="814652" cy="338554"/>
            </a:xfrm>
            <a:prstGeom prst="rect">
              <a:avLst/>
            </a:prstGeom>
            <a:noFill/>
          </p:spPr>
          <p:txBody>
            <a:bodyPr wrap="square" rtlCol="0">
              <a:spAutoFit/>
            </a:bodyPr>
            <a:lstStyle/>
            <a:p>
              <a:r>
                <a:rPr lang="en-US" altLang="ko-KR" sz="1600" b="1" i="0" u="none" strike="noStrike" baseline="0" dirty="0">
                  <a:solidFill>
                    <a:srgbClr val="FF0000"/>
                  </a:solidFill>
                </a:rPr>
                <a:t>shoes</a:t>
              </a:r>
              <a:endParaRPr lang="ko-KR" altLang="en-US" sz="1600" b="1" dirty="0">
                <a:solidFill>
                  <a:srgbClr val="FF0000"/>
                </a:solidFill>
              </a:endParaRPr>
            </a:p>
          </p:txBody>
        </p:sp>
        <p:sp>
          <p:nvSpPr>
            <p:cNvPr id="26" name="TextBox 25">
              <a:extLst>
                <a:ext uri="{FF2B5EF4-FFF2-40B4-BE49-F238E27FC236}">
                  <a16:creationId xmlns:a16="http://schemas.microsoft.com/office/drawing/2014/main" id="{FCAB5D14-8DA6-4CC6-977D-0287BF02BBAA}"/>
                </a:ext>
              </a:extLst>
            </p:cNvPr>
            <p:cNvSpPr txBox="1"/>
            <p:nvPr/>
          </p:nvSpPr>
          <p:spPr>
            <a:xfrm>
              <a:off x="9537065" y="2803044"/>
              <a:ext cx="760412" cy="338554"/>
            </a:xfrm>
            <a:prstGeom prst="rect">
              <a:avLst/>
            </a:prstGeom>
            <a:noFill/>
          </p:spPr>
          <p:txBody>
            <a:bodyPr wrap="square" rtlCol="0">
              <a:spAutoFit/>
            </a:bodyPr>
            <a:lstStyle/>
            <a:p>
              <a:r>
                <a:rPr lang="en-US" altLang="ko-KR" sz="1600" b="1" i="0" u="none" strike="noStrike" baseline="0" dirty="0">
                  <a:solidFill>
                    <a:srgbClr val="FF0000"/>
                  </a:solidFill>
                </a:rPr>
                <a:t>stone</a:t>
              </a:r>
              <a:endParaRPr lang="ko-KR" altLang="en-US" sz="1600" b="1" dirty="0">
                <a:solidFill>
                  <a:srgbClr val="FF0000"/>
                </a:solidFill>
              </a:endParaRPr>
            </a:p>
          </p:txBody>
        </p:sp>
        <p:sp>
          <p:nvSpPr>
            <p:cNvPr id="27" name="TextBox 26">
              <a:extLst>
                <a:ext uri="{FF2B5EF4-FFF2-40B4-BE49-F238E27FC236}">
                  <a16:creationId xmlns:a16="http://schemas.microsoft.com/office/drawing/2014/main" id="{D3363E57-3F29-4C67-AD7C-080CA9A61B95}"/>
                </a:ext>
              </a:extLst>
            </p:cNvPr>
            <p:cNvSpPr txBox="1"/>
            <p:nvPr/>
          </p:nvSpPr>
          <p:spPr>
            <a:xfrm>
              <a:off x="3838689" y="4970822"/>
              <a:ext cx="814652" cy="338554"/>
            </a:xfrm>
            <a:prstGeom prst="rect">
              <a:avLst/>
            </a:prstGeom>
            <a:noFill/>
          </p:spPr>
          <p:txBody>
            <a:bodyPr wrap="square" rtlCol="0">
              <a:spAutoFit/>
            </a:bodyPr>
            <a:lstStyle/>
            <a:p>
              <a:r>
                <a:rPr lang="en-US" altLang="ko-KR" sz="1600" b="1" i="0" u="none" strike="noStrike" baseline="0" dirty="0">
                  <a:solidFill>
                    <a:srgbClr val="FF0000"/>
                  </a:solidFill>
                </a:rPr>
                <a:t>floor</a:t>
              </a:r>
              <a:endParaRPr lang="ko-KR" altLang="en-US" sz="1600" b="1" dirty="0">
                <a:solidFill>
                  <a:srgbClr val="FF0000"/>
                </a:solidFill>
              </a:endParaRPr>
            </a:p>
          </p:txBody>
        </p:sp>
        <p:sp>
          <p:nvSpPr>
            <p:cNvPr id="28" name="TextBox 27">
              <a:extLst>
                <a:ext uri="{FF2B5EF4-FFF2-40B4-BE49-F238E27FC236}">
                  <a16:creationId xmlns:a16="http://schemas.microsoft.com/office/drawing/2014/main" id="{DB91A12C-8CD2-4A43-8CD5-AADD8408363C}"/>
                </a:ext>
              </a:extLst>
            </p:cNvPr>
            <p:cNvSpPr txBox="1"/>
            <p:nvPr/>
          </p:nvSpPr>
          <p:spPr>
            <a:xfrm>
              <a:off x="8270150" y="3486701"/>
              <a:ext cx="638175" cy="338554"/>
            </a:xfrm>
            <a:prstGeom prst="rect">
              <a:avLst/>
            </a:prstGeom>
            <a:noFill/>
          </p:spPr>
          <p:txBody>
            <a:bodyPr wrap="square" rtlCol="0">
              <a:spAutoFit/>
            </a:bodyPr>
            <a:lstStyle/>
            <a:p>
              <a:r>
                <a:rPr lang="en-US" altLang="ko-KR" sz="1600" b="1" i="0" u="none" strike="noStrike" baseline="0" dirty="0">
                  <a:solidFill>
                    <a:srgbClr val="FF0000"/>
                  </a:solidFill>
                </a:rPr>
                <a:t>air</a:t>
              </a:r>
              <a:endParaRPr lang="ko-KR" altLang="en-US" sz="1600" b="1" dirty="0">
                <a:solidFill>
                  <a:srgbClr val="FF0000"/>
                </a:solidFill>
              </a:endParaRPr>
            </a:p>
          </p:txBody>
        </p:sp>
      </p:grpSp>
    </p:spTree>
    <p:extLst>
      <p:ext uri="{BB962C8B-B14F-4D97-AF65-F5344CB8AC3E}">
        <p14:creationId xmlns:p14="http://schemas.microsoft.com/office/powerpoint/2010/main" val="1102491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7" restart="whenNotActive" fill="hold" evtFilter="cancelBubble" nodeType="interactiveSeq">
                <p:stCondLst>
                  <p:cond evt="onClick" delay="0">
                    <p:tgtEl>
                      <p:spTgt spid="19"/>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childTnLst>
                                    <p:cmd type="call" cmd="playFrom(0.0)">
                                      <p:cBhvr>
                                        <p:cTn id="11" dur="99193" fill="hold"/>
                                        <p:tgtEl>
                                          <p:spTgt spid="19"/>
                                        </p:tgtEl>
                                      </p:cBhvr>
                                    </p:cmd>
                                  </p:childTnLst>
                                </p:cTn>
                              </p:par>
                            </p:childTnLst>
                          </p:cTn>
                        </p:par>
                      </p:childTnLst>
                    </p:cTn>
                  </p:par>
                </p:childTnLst>
              </p:cTn>
              <p:nextCondLst>
                <p:cond evt="onClick" delay="0">
                  <p:tgtEl>
                    <p:spTgt spid="19"/>
                  </p:tgtEl>
                </p:cond>
              </p:nextCondLst>
            </p:seq>
            <p:audio>
              <p:cMediaNode vol="80000">
                <p:cTn id="12" fill="hold" display="0">
                  <p:stCondLst>
                    <p:cond delay="indefinite"/>
                  </p:stCondLst>
                  <p:endCondLst>
                    <p:cond evt="onStopAudio" delay="0">
                      <p:tgtEl>
                        <p:sldTgt/>
                      </p:tgtEl>
                    </p:cond>
                  </p:endCondLst>
                </p:cTn>
                <p:tgtEl>
                  <p:spTgt spid="19"/>
                </p:tgtEl>
              </p:cMediaNode>
            </p:audio>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190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7" name="제목 1">
            <a:extLst>
              <a:ext uri="{FF2B5EF4-FFF2-40B4-BE49-F238E27FC236}">
                <a16:creationId xmlns:a16="http://schemas.microsoft.com/office/drawing/2014/main" id="{E9D21438-5FD8-451C-9F48-2C1C0567D357}"/>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pic>
        <p:nvPicPr>
          <p:cNvPr id="3" name="그림 2">
            <a:extLst>
              <a:ext uri="{FF2B5EF4-FFF2-40B4-BE49-F238E27FC236}">
                <a16:creationId xmlns:a16="http://schemas.microsoft.com/office/drawing/2014/main" id="{8BD0D9BB-0BF3-420B-863B-36909BD2F787}"/>
              </a:ext>
            </a:extLst>
          </p:cNvPr>
          <p:cNvPicPr>
            <a:picLocks noChangeAspect="1"/>
          </p:cNvPicPr>
          <p:nvPr/>
        </p:nvPicPr>
        <p:blipFill>
          <a:blip r:embed="rId2"/>
          <a:stretch>
            <a:fillRect/>
          </a:stretch>
        </p:blipFill>
        <p:spPr>
          <a:xfrm>
            <a:off x="1070134" y="925832"/>
            <a:ext cx="10051732" cy="5166355"/>
          </a:xfrm>
          <a:prstGeom prst="rect">
            <a:avLst/>
          </a:prstGeom>
        </p:spPr>
      </p:pic>
    </p:spTree>
    <p:extLst>
      <p:ext uri="{BB962C8B-B14F-4D97-AF65-F5344CB8AC3E}">
        <p14:creationId xmlns:p14="http://schemas.microsoft.com/office/powerpoint/2010/main" val="3365544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CDC48D32-E8C2-41D7-800E-AAC736340918}"/>
              </a:ext>
            </a:extLst>
          </p:cNvPr>
          <p:cNvPicPr>
            <a:picLocks noChangeAspect="1"/>
          </p:cNvPicPr>
          <p:nvPr/>
        </p:nvPicPr>
        <p:blipFill>
          <a:blip r:embed="rId2"/>
          <a:stretch>
            <a:fillRect/>
          </a:stretch>
        </p:blipFill>
        <p:spPr>
          <a:xfrm>
            <a:off x="649067" y="1027241"/>
            <a:ext cx="10893866" cy="510442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a:t>
            </a:r>
            <a:r>
              <a:rPr lang="en-US" altLang="ko-KR" kern="0" dirty="0">
                <a:solidFill>
                  <a:srgbClr val="000000"/>
                </a:solidFill>
                <a:latin typeface="Calibri" panose="020F0502020204030204"/>
                <a:ea typeface="맑은 고딕" panose="020B0503020000020004" pitchFamily="50" charset="-127"/>
              </a:rPr>
              <a:t>190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10968067" y="2009330"/>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5" name="그룹 4">
            <a:extLst>
              <a:ext uri="{FF2B5EF4-FFF2-40B4-BE49-F238E27FC236}">
                <a16:creationId xmlns:a16="http://schemas.microsoft.com/office/drawing/2014/main" id="{D8FB9F57-E1F7-4E26-919A-D32202C2D0A8}"/>
              </a:ext>
            </a:extLst>
          </p:cNvPr>
          <p:cNvGrpSpPr/>
          <p:nvPr/>
        </p:nvGrpSpPr>
        <p:grpSpPr>
          <a:xfrm>
            <a:off x="1223008" y="2624631"/>
            <a:ext cx="7360922" cy="2984857"/>
            <a:chOff x="1223008" y="2693211"/>
            <a:chExt cx="7360922" cy="2984857"/>
          </a:xfrm>
        </p:grpSpPr>
        <p:sp>
          <p:nvSpPr>
            <p:cNvPr id="13" name="TextBox 12">
              <a:extLst>
                <a:ext uri="{FF2B5EF4-FFF2-40B4-BE49-F238E27FC236}">
                  <a16:creationId xmlns:a16="http://schemas.microsoft.com/office/drawing/2014/main" id="{532C3EB0-31D2-4963-A63E-87DB81116C16}"/>
                </a:ext>
              </a:extLst>
            </p:cNvPr>
            <p:cNvSpPr txBox="1"/>
            <p:nvPr/>
          </p:nvSpPr>
          <p:spPr>
            <a:xfrm>
              <a:off x="1268729" y="2889356"/>
              <a:ext cx="7315201" cy="2788712"/>
            </a:xfrm>
            <a:prstGeom prst="rect">
              <a:avLst/>
            </a:prstGeom>
            <a:solidFill>
              <a:schemeClr val="bg1"/>
            </a:solidFill>
          </p:spPr>
          <p:txBody>
            <a:bodyPr wrap="square" rtlCol="0">
              <a:spAutoFit/>
            </a:bodyPr>
            <a:lstStyle/>
            <a:p>
              <a:pPr algn="just">
                <a:lnSpc>
                  <a:spcPct val="150000"/>
                </a:lnSpc>
              </a:pPr>
              <a:r>
                <a:rPr lang="en-US" altLang="ko-KR" sz="1700" b="1" i="0" u="dash" strike="noStrike" dirty="0">
                  <a:solidFill>
                    <a:srgbClr val="FF0000"/>
                  </a:solidFill>
                  <a:uFill>
                    <a:solidFill>
                      <a:schemeClr val="accent1">
                        <a:lumMod val="60000"/>
                        <a:lumOff val="40000"/>
                      </a:schemeClr>
                    </a:solidFill>
                  </a:uFill>
                </a:rPr>
                <a:t>     </a:t>
              </a:r>
              <a:r>
                <a:rPr lang="en-US" altLang="ko-KR" sz="1700" b="1" i="0" u="dash" strike="noStrike" dirty="0">
                  <a:uFill>
                    <a:solidFill>
                      <a:schemeClr val="accent1">
                        <a:lumMod val="60000"/>
                        <a:lumOff val="40000"/>
                      </a:schemeClr>
                    </a:solidFill>
                  </a:uFill>
                </a:rPr>
                <a:t>I’d like to introduce traditional Korean culture. First, let me tell you about </a:t>
              </a:r>
              <a:r>
                <a:rPr lang="en-US" altLang="ko-KR" sz="1700" b="1" i="1" u="dash" strike="noStrike" dirty="0" err="1">
                  <a:solidFill>
                    <a:srgbClr val="FF0000"/>
                  </a:solidFill>
                  <a:uFill>
                    <a:solidFill>
                      <a:schemeClr val="accent1">
                        <a:lumMod val="60000"/>
                        <a:lumOff val="40000"/>
                      </a:schemeClr>
                    </a:solidFill>
                  </a:uFill>
                </a:rPr>
                <a:t>saebe</a:t>
              </a:r>
              <a:r>
                <a:rPr lang="en-US" altLang="ko-KR" sz="1700" b="1" i="0" u="dash" strike="noStrike" dirty="0">
                  <a:solidFill>
                    <a:srgbClr val="FF0000"/>
                  </a:solidFill>
                  <a:uFill>
                    <a:solidFill>
                      <a:schemeClr val="accent1">
                        <a:lumMod val="60000"/>
                        <a:lumOff val="40000"/>
                      </a:schemeClr>
                    </a:solidFill>
                  </a:uFill>
                </a:rPr>
                <a:t>. </a:t>
              </a:r>
              <a:r>
                <a:rPr lang="en-US" altLang="ko-KR" sz="1700" b="1" i="1" u="dash" strike="noStrike" dirty="0" err="1">
                  <a:solidFill>
                    <a:srgbClr val="FF0000"/>
                  </a:solidFill>
                  <a:uFill>
                    <a:solidFill>
                      <a:schemeClr val="accent1">
                        <a:lumMod val="60000"/>
                        <a:lumOff val="40000"/>
                      </a:schemeClr>
                    </a:solidFill>
                  </a:uFill>
                </a:rPr>
                <a:t>Saebe</a:t>
              </a:r>
              <a:r>
                <a:rPr lang="en-US" altLang="ko-KR" sz="1700" b="1" i="1" u="dash" strike="noStrike" dirty="0">
                  <a:solidFill>
                    <a:srgbClr val="FF0000"/>
                  </a:solidFill>
                  <a:uFill>
                    <a:solidFill>
                      <a:schemeClr val="accent1">
                        <a:lumMod val="60000"/>
                        <a:lumOff val="40000"/>
                      </a:schemeClr>
                    </a:solidFill>
                  </a:uFill>
                </a:rPr>
                <a:t> </a:t>
              </a:r>
              <a:r>
                <a:rPr lang="en-US" altLang="ko-KR" sz="1700" b="1" i="0" u="dash" strike="noStrike" dirty="0">
                  <a:solidFill>
                    <a:srgbClr val="FF0000"/>
                  </a:solidFill>
                  <a:uFill>
                    <a:solidFill>
                      <a:schemeClr val="accent1">
                        <a:lumMod val="60000"/>
                        <a:lumOff val="40000"/>
                      </a:schemeClr>
                    </a:solidFill>
                  </a:uFill>
                </a:rPr>
                <a:t>is the most important of all the Korean Lunar New Year traditions. It is the act of kneeling on the ground and bowing deeply with your hands on the ground. Younger people bow deeply to their elders and wish them a happy new year, saying “Have lots of luck in the new year.” This deep traditional bow signifies respect. Elders typically reward younger people with money.</a:t>
              </a:r>
              <a:endParaRPr lang="ko-KR" altLang="en-US" sz="1700" b="1" u="dash" dirty="0">
                <a:solidFill>
                  <a:srgbClr val="FF0000"/>
                </a:solidFill>
                <a:uFill>
                  <a:solidFill>
                    <a:schemeClr val="accent1">
                      <a:lumMod val="60000"/>
                      <a:lumOff val="40000"/>
                    </a:schemeClr>
                  </a:solidFill>
                </a:uFill>
              </a:endParaRPr>
            </a:p>
          </p:txBody>
        </p:sp>
        <p:sp>
          <p:nvSpPr>
            <p:cNvPr id="14" name="TextBox 13">
              <a:extLst>
                <a:ext uri="{FF2B5EF4-FFF2-40B4-BE49-F238E27FC236}">
                  <a16:creationId xmlns:a16="http://schemas.microsoft.com/office/drawing/2014/main" id="{F596324D-67FC-48A7-BCB9-36CA3B4BCF46}"/>
                </a:ext>
              </a:extLst>
            </p:cNvPr>
            <p:cNvSpPr txBox="1"/>
            <p:nvPr/>
          </p:nvSpPr>
          <p:spPr>
            <a:xfrm>
              <a:off x="1223008" y="2693211"/>
              <a:ext cx="1184910" cy="292388"/>
            </a:xfrm>
            <a:prstGeom prst="rect">
              <a:avLst/>
            </a:prstGeom>
            <a:noFill/>
          </p:spPr>
          <p:txBody>
            <a:bodyPr wrap="square" rtlCol="0">
              <a:spAutoFit/>
            </a:bodyPr>
            <a:lstStyle/>
            <a:p>
              <a:r>
                <a:rPr lang="en-US" altLang="ko-KR" sz="1300" b="1" dirty="0">
                  <a:solidFill>
                    <a:srgbClr val="FF0000"/>
                  </a:solidFill>
                  <a:latin typeface="+mn-ea"/>
                </a:rPr>
                <a:t>&lt;</a:t>
              </a:r>
              <a:r>
                <a:rPr lang="ko-KR" altLang="en-US" sz="1300" b="1" dirty="0">
                  <a:solidFill>
                    <a:srgbClr val="FF0000"/>
                  </a:solidFill>
                  <a:latin typeface="+mn-ea"/>
                </a:rPr>
                <a:t>예시 정답</a:t>
              </a:r>
              <a:r>
                <a:rPr lang="en-US" altLang="ko-KR" sz="1300" b="1" dirty="0">
                  <a:solidFill>
                    <a:srgbClr val="FF0000"/>
                  </a:solidFill>
                  <a:latin typeface="+mn-ea"/>
                </a:rPr>
                <a:t>&gt;</a:t>
              </a:r>
            </a:p>
          </p:txBody>
        </p:sp>
      </p:grpSp>
      <p:sp>
        <p:nvSpPr>
          <p:cNvPr id="12" name="제목 1">
            <a:extLst>
              <a:ext uri="{FF2B5EF4-FFF2-40B4-BE49-F238E27FC236}">
                <a16:creationId xmlns:a16="http://schemas.microsoft.com/office/drawing/2014/main" id="{FE252C52-4E08-4BEC-AC0F-540C80A2FF9B}"/>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j-ea"/>
              </a:rPr>
              <a:t>PART </a:t>
            </a:r>
            <a:r>
              <a:rPr lang="en-US" altLang="ko-KR" sz="1600" kern="0" spc="0" dirty="0" err="1">
                <a:solidFill>
                  <a:schemeClr val="bg1">
                    <a:lumMod val="65000"/>
                  </a:schemeClr>
                </a:solidFill>
                <a:effectLst/>
                <a:latin typeface="+mj-ea"/>
              </a:rPr>
              <a:t>Ⅵ</a:t>
            </a:r>
            <a:r>
              <a:rPr lang="en-US" altLang="ko-KR" sz="1600" dirty="0" err="1">
                <a:solidFill>
                  <a:schemeClr val="bg1">
                    <a:lumMod val="65000"/>
                  </a:schemeClr>
                </a:solidFill>
                <a:latin typeface="+mj-ea"/>
              </a:rPr>
              <a:t>_Lesson</a:t>
            </a:r>
            <a:r>
              <a:rPr lang="en-US" altLang="ko-KR" sz="1600" dirty="0">
                <a:solidFill>
                  <a:schemeClr val="bg1">
                    <a:lumMod val="65000"/>
                  </a:schemeClr>
                </a:solidFill>
                <a:latin typeface="+mj-ea"/>
              </a:rPr>
              <a:t> 1. </a:t>
            </a:r>
            <a:r>
              <a:rPr lang="en-US" altLang="ko-KR" sz="1600" i="0" u="none" strike="noStrike" baseline="0" dirty="0">
                <a:solidFill>
                  <a:schemeClr val="bg1">
                    <a:lumMod val="65000"/>
                  </a:schemeClr>
                </a:solidFill>
                <a:latin typeface="+mj-ea"/>
              </a:rPr>
              <a:t>Korean Culture</a:t>
            </a:r>
            <a:endParaRPr lang="ko-KR" altLang="en-US" sz="1600" dirty="0">
              <a:solidFill>
                <a:schemeClr val="bg1">
                  <a:lumMod val="65000"/>
                </a:schemeClr>
              </a:solidFill>
              <a:latin typeface="+mj-ea"/>
            </a:endParaRPr>
          </a:p>
        </p:txBody>
      </p:sp>
    </p:spTree>
    <p:extLst>
      <p:ext uri="{BB962C8B-B14F-4D97-AF65-F5344CB8AC3E}">
        <p14:creationId xmlns:p14="http://schemas.microsoft.com/office/powerpoint/2010/main" val="860726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1030</TotalTime>
  <Words>747</Words>
  <Application>Microsoft Office PowerPoint</Application>
  <PresentationFormat>와이드스크린</PresentationFormat>
  <Paragraphs>108</Paragraphs>
  <Slides>15</Slides>
  <Notes>0</Notes>
  <HiddenSlides>0</HiddenSlides>
  <MMClips>2</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15</vt:i4>
      </vt:variant>
    </vt:vector>
  </HeadingPairs>
  <TitlesOfParts>
    <vt:vector size="21" baseType="lpstr">
      <vt:lpstr>맑은 고딕</vt:lpstr>
      <vt:lpstr>함초롬바탕</vt:lpstr>
      <vt:lpstr>Arial</vt:lpstr>
      <vt:lpstr>Calibri</vt:lpstr>
      <vt:lpstr>Impact</vt:lpstr>
      <vt:lpstr>Office 테마</vt:lpstr>
      <vt:lpstr>Lesson 1 Korean Culture</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Script</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ezen1</dc:creator>
  <cp:lastModifiedBy>Owner</cp:lastModifiedBy>
  <cp:revision>234</cp:revision>
  <dcterms:created xsi:type="dcterms:W3CDTF">2021-02-16T02:29:27Z</dcterms:created>
  <dcterms:modified xsi:type="dcterms:W3CDTF">2026-08-19T03:03:15Z</dcterms:modified>
</cp:coreProperties>
</file>