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73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83858" y="4978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8490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3</a:t>
            </a:r>
            <a:br>
              <a:rPr lang="en-US" altLang="ko-KR" sz="6000" b="1" dirty="0">
                <a:latin typeface="+mj-ea"/>
              </a:rPr>
            </a:br>
            <a:r>
              <a:rPr lang="en-US" altLang="ko-KR" b="1" i="0" u="none" strike="noStrike" baseline="0" dirty="0">
                <a:latin typeface="+mn-lt"/>
              </a:rPr>
              <a:t>Fitness Center and </a:t>
            </a:r>
            <a:br>
              <a:rPr lang="en-US" altLang="ko-KR" b="1" i="0" u="none" strike="noStrike" baseline="0" dirty="0">
                <a:latin typeface="+mn-lt"/>
              </a:rPr>
            </a:br>
            <a:r>
              <a:rPr lang="en-US" altLang="ko-KR" b="1" i="0" u="none" strike="noStrike" baseline="0" dirty="0">
                <a:latin typeface="+mn-lt"/>
              </a:rPr>
              <a:t>Sauna Service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DEB9CC4C-67E1-1896-B313-60A1C7904D83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함초롬바탕" panose="02030604000101010101" pitchFamily="18" charset="-127"/>
              </a:rPr>
              <a:t>Ⅲ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Hotel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46C540-0727-ACE9-8ACF-943EE447FEE7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0CB1336-EBF9-41B2-9768-BF6D3716C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094" y="1032321"/>
            <a:ext cx="9421812" cy="5103130"/>
          </a:xfrm>
          <a:prstGeom prst="rect">
            <a:avLst/>
          </a:prstGeom>
        </p:spPr>
      </p:pic>
      <p:sp>
        <p:nvSpPr>
          <p:cNvPr id="11" name="제목 1">
            <a:extLst>
              <a:ext uri="{FF2B5EF4-FFF2-40B4-BE49-F238E27FC236}">
                <a16:creationId xmlns:a16="http://schemas.microsoft.com/office/drawing/2014/main" id="{EE2D7475-EE6D-4A37-A6D0-BC0F2D25686D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87847CF-E043-4AA1-A4C2-70345FD3EC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091457"/>
            <a:ext cx="10746865" cy="461084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2C3EB0-31D2-4963-A63E-87DB81116C16}"/>
              </a:ext>
            </a:extLst>
          </p:cNvPr>
          <p:cNvSpPr txBox="1"/>
          <p:nvPr/>
        </p:nvSpPr>
        <p:spPr>
          <a:xfrm>
            <a:off x="1359877" y="2413616"/>
            <a:ext cx="6740769" cy="28638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&lt;</a:t>
            </a:r>
            <a:r>
              <a:rPr lang="ko-KR" altLang="en-US" sz="15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500" b="1" dirty="0">
                <a:solidFill>
                  <a:srgbClr val="FF0000"/>
                </a:solidFill>
              </a:rPr>
              <a:t>&gt;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Excuse me. Does your hotel have a fitness facility?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Yes, sir/ma’am.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Great! Could you tell me where the gym is?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It’s just below the lobby. You can take the elevator or use the stairs.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Is there a surcharge for the gym?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No, sir/ma’am. It’s free. Just take your room key so you can get in.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When is it available?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You’ll be happy to know that it’s open 24/7.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Great! Is a trainer available?</a:t>
            </a:r>
          </a:p>
          <a:p>
            <a:pPr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I’m sorry, but no. We used to have a trainer, but we don’t anymore.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870323" y="177742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E7C9F85E-7EEA-4BEC-BB7A-495C4B67AB1F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1DF9974-BD16-44A6-BC58-9A710524C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1932762"/>
            <a:ext cx="11074400" cy="2992476"/>
          </a:xfrm>
          <a:prstGeom prst="rect">
            <a:avLst/>
          </a:prstGeom>
        </p:spPr>
      </p:pic>
      <p:sp>
        <p:nvSpPr>
          <p:cNvPr id="11" name="제목 1">
            <a:extLst>
              <a:ext uri="{FF2B5EF4-FFF2-40B4-BE49-F238E27FC236}">
                <a16:creationId xmlns:a16="http://schemas.microsoft.com/office/drawing/2014/main" id="{D35BB416-95E2-4D8F-98DB-6EF4874D3CA5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72D0B45-150A-4729-93E4-D33BE6EEE0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950" y="1165991"/>
            <a:ext cx="10960100" cy="414422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8397720" y="2366098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1699488" y="3342290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8146777" y="1975457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997612" y="196971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6694333" y="2935529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7545168" y="292978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7" name="P3L3_101p_Check Up_A1">
            <a:hlinkClick r:id="" action="ppaction://media"/>
            <a:extLst>
              <a:ext uri="{FF2B5EF4-FFF2-40B4-BE49-F238E27FC236}">
                <a16:creationId xmlns:a16="http://schemas.microsoft.com/office/drawing/2014/main" id="{F4DD39B9-49CA-400D-9022-82F9399028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97844" y="1902369"/>
            <a:ext cx="475200" cy="475200"/>
          </a:xfrm>
          <a:prstGeom prst="rect">
            <a:avLst/>
          </a:prstGeom>
        </p:spPr>
      </p:pic>
      <p:pic>
        <p:nvPicPr>
          <p:cNvPr id="19" name="P3L3_101p_Check Up_A2">
            <a:hlinkClick r:id="" action="ppaction://media"/>
            <a:extLst>
              <a:ext uri="{FF2B5EF4-FFF2-40B4-BE49-F238E27FC236}">
                <a16:creationId xmlns:a16="http://schemas.microsoft.com/office/drawing/2014/main" id="{D566845F-4784-489E-84C7-A9FE1A19FBD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05927" y="2867090"/>
            <a:ext cx="475200" cy="475200"/>
          </a:xfrm>
          <a:prstGeom prst="rect">
            <a:avLst/>
          </a:prstGeom>
        </p:spPr>
      </p:pic>
      <p:sp>
        <p:nvSpPr>
          <p:cNvPr id="20" name="제목 1">
            <a:extLst>
              <a:ext uri="{FF2B5EF4-FFF2-40B4-BE49-F238E27FC236}">
                <a16:creationId xmlns:a16="http://schemas.microsoft.com/office/drawing/2014/main" id="{D4DF59F4-61A1-4392-A65B-CD7B5DA1345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4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1535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08C833A-2BB4-41A6-85FA-7951B278C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112" y="1414361"/>
            <a:ext cx="11238418" cy="402927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E335C0D-1039-4ECD-A173-1D9A9DE2D6AD}"/>
              </a:ext>
            </a:extLst>
          </p:cNvPr>
          <p:cNvGrpSpPr/>
          <p:nvPr/>
        </p:nvGrpSpPr>
        <p:grpSpPr>
          <a:xfrm>
            <a:off x="7396960" y="1897087"/>
            <a:ext cx="393056" cy="1706291"/>
            <a:chOff x="6133959" y="2431615"/>
            <a:chExt cx="393056" cy="170629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6133959" y="2431615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6143684" y="2839127"/>
              <a:ext cx="3353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c</a:t>
              </a:r>
              <a:endParaRPr lang="ko-KR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6151505" y="3313556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6166019" y="3707019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56963" y="142259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9970DF8C-AF01-4DFB-91A5-947337C3CA12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17A7514-AC7A-4A8C-AA9B-ADD296FAC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70906"/>
            <a:ext cx="11239500" cy="411618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820837" y="140568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81A44CBB-89C5-4069-B5E3-43E00E1BEA05}"/>
              </a:ext>
            </a:extLst>
          </p:cNvPr>
          <p:cNvGrpSpPr/>
          <p:nvPr/>
        </p:nvGrpSpPr>
        <p:grpSpPr>
          <a:xfrm>
            <a:off x="2694633" y="2135654"/>
            <a:ext cx="3261667" cy="3037980"/>
            <a:chOff x="2694633" y="2135654"/>
            <a:chExt cx="3261667" cy="303798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02738DC-2BA4-4B32-8F8D-5C386427D843}"/>
                </a:ext>
              </a:extLst>
            </p:cNvPr>
            <p:cNvSpPr txBox="1"/>
            <p:nvPr/>
          </p:nvSpPr>
          <p:spPr>
            <a:xfrm>
              <a:off x="2694633" y="2925802"/>
              <a:ext cx="7978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What</a:t>
              </a:r>
              <a:endParaRPr lang="ko-KR" altLang="en-US" sz="22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2538258-877D-43BE-A1CB-73712CB3ADCA}"/>
                </a:ext>
              </a:extLst>
            </p:cNvPr>
            <p:cNvSpPr txBox="1"/>
            <p:nvPr/>
          </p:nvSpPr>
          <p:spPr>
            <a:xfrm>
              <a:off x="4917133" y="3295134"/>
              <a:ext cx="10391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access</a:t>
              </a:r>
              <a:endParaRPr lang="ko-KR" altLang="en-US" sz="22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2329D95-AD94-4637-B95D-F8B13472B986}"/>
                </a:ext>
              </a:extLst>
            </p:cNvPr>
            <p:cNvSpPr txBox="1"/>
            <p:nvPr/>
          </p:nvSpPr>
          <p:spPr>
            <a:xfrm>
              <a:off x="3191843" y="3690054"/>
              <a:ext cx="9629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Where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7C806CF-3E77-4BE7-B3C4-EC2E32F3E997}"/>
                </a:ext>
              </a:extLst>
            </p:cNvPr>
            <p:cNvSpPr txBox="1"/>
            <p:nvPr/>
          </p:nvSpPr>
          <p:spPr>
            <a:xfrm>
              <a:off x="2923233" y="4804302"/>
              <a:ext cx="8486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open</a:t>
              </a:r>
              <a:endParaRPr lang="ko-KR" altLang="en-US" sz="22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5484FB-C401-4206-9D44-9317495B0613}"/>
                </a:ext>
              </a:extLst>
            </p:cNvPr>
            <p:cNvSpPr txBox="1"/>
            <p:nvPr/>
          </p:nvSpPr>
          <p:spPr>
            <a:xfrm>
              <a:off x="5031432" y="2135654"/>
              <a:ext cx="8613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sauna</a:t>
              </a:r>
              <a:endParaRPr lang="ko-KR" altLang="en-US" sz="22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8" name="제목 1">
            <a:extLst>
              <a:ext uri="{FF2B5EF4-FFF2-40B4-BE49-F238E27FC236}">
                <a16:creationId xmlns:a16="http://schemas.microsoft.com/office/drawing/2014/main" id="{C9FCBC8D-94BE-4413-A958-4BF0ED38E243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594564"/>
            <a:ext cx="11144250" cy="5675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Excuse me. Do you have a fitness center?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Yes, ma’am. We have a great exercise facility.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I’m happy to hear that. Could you tell me where it is?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It’s just below the lobby. Go down to the first basement level. You can’t miss it.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Is there a surcharge for the gym?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No, ma’am. There’s no extra charge. All you need is your room key to open the door.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When is it available?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Well, our gym opens at six in the morning and closes at ten at night. It offers a variety of equipment. </a:t>
            </a:r>
          </a:p>
          <a:p>
            <a:pPr algn="l">
              <a:lnSpc>
                <a:spcPct val="170000"/>
              </a:lnSpc>
            </a:pPr>
            <a:r>
              <a:rPr lang="en-US" altLang="ko-KR" dirty="0"/>
              <a:t>     </a:t>
            </a:r>
            <a:r>
              <a:rPr lang="en-US" altLang="ko-KR" sz="1800" b="0" i="0" u="none" strike="noStrike" baseline="0" dirty="0"/>
              <a:t>It’s only for hotel guests over the age of sixteen. No children are allowed to roam or work out in the </a:t>
            </a:r>
          </a:p>
          <a:p>
            <a:pPr algn="l">
              <a:lnSpc>
                <a:spcPct val="170000"/>
              </a:lnSpc>
            </a:pPr>
            <a:r>
              <a:rPr lang="en-US" altLang="ko-KR" dirty="0"/>
              <a:t>     </a:t>
            </a:r>
            <a:r>
              <a:rPr lang="en-US" altLang="ko-KR" sz="1800" b="0" i="0" u="none" strike="noStrike" baseline="0" dirty="0"/>
              <a:t>facility.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Thank you very much.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My pleasure. Please be careful when exercising.</a:t>
            </a:r>
            <a:endParaRPr lang="ko-KR" altLang="en-US" dirty="0">
              <a:ea typeface="+mj-ea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3L3_98p_Situation 1_A">
            <a:hlinkClick r:id="" action="ppaction://media"/>
            <a:extLst>
              <a:ext uri="{FF2B5EF4-FFF2-40B4-BE49-F238E27FC236}">
                <a16:creationId xmlns:a16="http://schemas.microsoft.com/office/drawing/2014/main" id="{43A806A0-EB30-4470-85BB-4A31FD5C7E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708864"/>
            <a:ext cx="11144250" cy="5502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Good afternoon, sir. How can I help you?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Yeah, does the hotel have a sauna that I could use while staying here?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Yes, we have two types of saunas. One is a </a:t>
            </a:r>
            <a:r>
              <a:rPr lang="en-US" altLang="ko-KR" sz="1800" b="0" i="0" u="none" strike="noStrike" baseline="0" dirty="0" err="1"/>
              <a:t>finnish</a:t>
            </a:r>
            <a:r>
              <a:rPr lang="en-US" altLang="ko-KR" sz="1800" b="0" i="0" u="none" strike="noStrike" baseline="0" dirty="0"/>
              <a:t> sauna and the other is an infrared sauna.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That’s great. How do I use the saunas?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You only have to bring your room key and register for the day. Then we will give you an access card </a:t>
            </a:r>
          </a:p>
          <a:p>
            <a:pPr algn="l">
              <a:lnSpc>
                <a:spcPct val="180000"/>
              </a:lnSpc>
            </a:pPr>
            <a:r>
              <a:rPr lang="en-US" altLang="ko-KR" dirty="0"/>
              <a:t>     </a:t>
            </a:r>
            <a:r>
              <a:rPr lang="en-US" altLang="ko-KR" sz="1800" b="0" i="0" u="none" strike="noStrike" baseline="0" dirty="0"/>
              <a:t>to the sauna and locker room.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Is it still open?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Yes. It’s available from 11:00 a.m. to 8:00 p.m.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Okay. Where is it?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It’s on the first floor. It is at the end of the hall.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Thanks a lot.</a:t>
            </a:r>
            <a:endParaRPr lang="en-US" altLang="ko-KR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3L3_99p_Situation 2_A">
            <a:hlinkClick r:id="" action="ppaction://media"/>
            <a:extLst>
              <a:ext uri="{FF2B5EF4-FFF2-40B4-BE49-F238E27FC236}">
                <a16:creationId xmlns:a16="http://schemas.microsoft.com/office/drawing/2014/main" id="{9CB58A53-4F05-4A3F-8233-914C64ECB7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When is the sauna open?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b="1" u="sng" dirty="0"/>
              <a:t>                                              </a:t>
            </a:r>
            <a:r>
              <a:rPr lang="en-US" altLang="ko-KR" sz="2000" u="sng" dirty="0"/>
              <a:t>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ⓐ No, it is not open.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ⓑ The </a:t>
            </a:r>
            <a:r>
              <a:rPr lang="en-US" altLang="ko-KR" sz="2000" b="0" i="0" u="none" strike="noStrike" baseline="0" dirty="0" err="1"/>
              <a:t>finnish</a:t>
            </a:r>
            <a:r>
              <a:rPr lang="en-US" altLang="ko-KR" sz="2000" b="0" i="0" u="none" strike="noStrike" baseline="0" dirty="0"/>
              <a:t> sauna and the infrared sauna.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ⓒ From six in the morning to eight at night.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3L3_101p_Check Up_A1">
            <a:hlinkClick r:id="" action="ppaction://media"/>
            <a:extLst>
              <a:ext uri="{FF2B5EF4-FFF2-40B4-BE49-F238E27FC236}">
                <a16:creationId xmlns:a16="http://schemas.microsoft.com/office/drawing/2014/main" id="{618A99FC-B1BD-4A8A-BA28-21F0CEC02D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54FC845-EB85-4AAA-9D34-DCAE189D2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00" y="759966"/>
            <a:ext cx="9271000" cy="5338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5035F444-E74B-4888-AE87-DAA1B9B4958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541346"/>
            <a:ext cx="11144250" cy="5495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Good afternoon, sir. How may I help you?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 am staying in Room 521. I’d like to work out while staying here. Do you have a gym?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Yes, we have an excellent fitness center.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Great. How can I use the gym?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Bring your room key to access the gym on the first basement level.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Oh, okay. Do I have to pay to use it?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No, it is free of charge.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Thank you.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3L3_101p_Check Up_A2">
            <a:hlinkClick r:id="" action="ppaction://media"/>
            <a:extLst>
              <a:ext uri="{FF2B5EF4-FFF2-40B4-BE49-F238E27FC236}">
                <a16:creationId xmlns:a16="http://schemas.microsoft.com/office/drawing/2014/main" id="{DAB627B7-6104-4CE1-8A99-B15FB6AB59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5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2E83BA0-FA6E-441D-9DCD-AA5586C6C3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50" y="1395157"/>
            <a:ext cx="10604500" cy="406768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3B533328-8D4E-4E8D-90F0-9ADED4E8065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31525C4-CBC3-4439-994C-853EFBDAF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94" y="1529318"/>
            <a:ext cx="11077411" cy="384810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5213460" y="208217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5D4E9974-24BD-456E-AF7F-834379B23E41}"/>
              </a:ext>
            </a:extLst>
          </p:cNvPr>
          <p:cNvGrpSpPr/>
          <p:nvPr/>
        </p:nvGrpSpPr>
        <p:grpSpPr>
          <a:xfrm>
            <a:off x="3378200" y="2633021"/>
            <a:ext cx="6370560" cy="814864"/>
            <a:chOff x="3378200" y="2633021"/>
            <a:chExt cx="6370560" cy="81486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6849E3E-6292-4370-96B8-6F370C857134}"/>
                </a:ext>
              </a:extLst>
            </p:cNvPr>
            <p:cNvSpPr txBox="1"/>
            <p:nvPr/>
          </p:nvSpPr>
          <p:spPr>
            <a:xfrm>
              <a:off x="3378200" y="2664936"/>
              <a:ext cx="355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d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4B8B375-9370-4D32-8416-B739230550D1}"/>
                </a:ext>
              </a:extLst>
            </p:cNvPr>
            <p:cNvSpPr txBox="1"/>
            <p:nvPr/>
          </p:nvSpPr>
          <p:spPr>
            <a:xfrm>
              <a:off x="8674100" y="2633021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a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8449F41-F467-4A0E-93F1-4C3A9E4F46F1}"/>
                </a:ext>
              </a:extLst>
            </p:cNvPr>
            <p:cNvSpPr txBox="1"/>
            <p:nvPr/>
          </p:nvSpPr>
          <p:spPr>
            <a:xfrm>
              <a:off x="3406627" y="3059668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c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6B6385E-BF6F-4961-8671-68B95C9EB221}"/>
                </a:ext>
              </a:extLst>
            </p:cNvPr>
            <p:cNvSpPr txBox="1"/>
            <p:nvPr/>
          </p:nvSpPr>
          <p:spPr>
            <a:xfrm>
              <a:off x="8681960" y="3078553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b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D8F0886D-39F4-44CC-8579-7CD7DEC16E79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FDF3A02-4A73-4D4F-9CA9-3A0745BE86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579" y="751127"/>
            <a:ext cx="9718842" cy="541858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408608" y="118992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3861E09A-FE0D-45DD-84D8-F06B2DFAEDCF}"/>
              </a:ext>
            </a:extLst>
          </p:cNvPr>
          <p:cNvGrpSpPr/>
          <p:nvPr/>
        </p:nvGrpSpPr>
        <p:grpSpPr>
          <a:xfrm>
            <a:off x="2286000" y="2982650"/>
            <a:ext cx="6065760" cy="707886"/>
            <a:chOff x="2946400" y="2614350"/>
            <a:chExt cx="6065760" cy="70788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C5CD8C9-B935-4CBE-AE2E-942BBA04D800}"/>
                </a:ext>
              </a:extLst>
            </p:cNvPr>
            <p:cNvSpPr txBox="1"/>
            <p:nvPr/>
          </p:nvSpPr>
          <p:spPr>
            <a:xfrm>
              <a:off x="2946400" y="261435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c</a:t>
              </a:r>
            </a:p>
            <a:p>
              <a:r>
                <a:rPr lang="en-US" altLang="ko-KR" sz="2000" b="1" dirty="0">
                  <a:solidFill>
                    <a:srgbClr val="FF0000"/>
                  </a:solidFill>
                </a:rPr>
                <a:t>d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F10DB56-4131-4F4A-9624-4A0B4E3F3848}"/>
                </a:ext>
              </a:extLst>
            </p:cNvPr>
            <p:cNvSpPr txBox="1"/>
            <p:nvPr/>
          </p:nvSpPr>
          <p:spPr>
            <a:xfrm>
              <a:off x="7716760" y="2614350"/>
              <a:ext cx="1295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e </a:t>
              </a:r>
            </a:p>
            <a:p>
              <a:r>
                <a:rPr lang="en-US" altLang="ko-KR" sz="2000" b="1" dirty="0">
                  <a:solidFill>
                    <a:srgbClr val="FF0000"/>
                  </a:solidFill>
                </a:rPr>
                <a:t>f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제목 1">
            <a:extLst>
              <a:ext uri="{FF2B5EF4-FFF2-40B4-BE49-F238E27FC236}">
                <a16:creationId xmlns:a16="http://schemas.microsoft.com/office/drawing/2014/main" id="{E3815110-78D5-4EEA-85A0-D6C3ED256CC2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F548699-5181-41D2-BE02-97F10C8403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487" y="863432"/>
            <a:ext cx="10741025" cy="546751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Talking About a Fitness Center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913391" y="1438438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776926" y="143269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FA2552DD-2295-416E-B44E-BF5C82CB9095}"/>
              </a:ext>
            </a:extLst>
          </p:cNvPr>
          <p:cNvSpPr/>
          <p:nvPr/>
        </p:nvSpPr>
        <p:spPr>
          <a:xfrm>
            <a:off x="6567488" y="1508727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CFD26AD-67F1-41AA-BC1C-65B58CBC1ECA}"/>
              </a:ext>
            </a:extLst>
          </p:cNvPr>
          <p:cNvGrpSpPr/>
          <p:nvPr/>
        </p:nvGrpSpPr>
        <p:grpSpPr>
          <a:xfrm>
            <a:off x="4862474" y="2330526"/>
            <a:ext cx="3508028" cy="3676028"/>
            <a:chOff x="4862474" y="2330526"/>
            <a:chExt cx="3508028" cy="3676028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4862474" y="5646554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8010502" y="2330526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07607852-D77A-419E-9EFC-F3A80AB372C2}"/>
                </a:ext>
              </a:extLst>
            </p:cNvPr>
            <p:cNvSpPr/>
            <p:nvPr/>
          </p:nvSpPr>
          <p:spPr>
            <a:xfrm>
              <a:off x="4862474" y="4689654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5" name="P3L3_98p_Situation 1_A">
            <a:hlinkClick r:id="" action="ppaction://media"/>
            <a:extLst>
              <a:ext uri="{FF2B5EF4-FFF2-40B4-BE49-F238E27FC236}">
                <a16:creationId xmlns:a16="http://schemas.microsoft.com/office/drawing/2014/main" id="{9DA7545B-DDD5-4AB8-A3F9-BB93D5B350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29888" y="1367092"/>
            <a:ext cx="475200" cy="475200"/>
          </a:xfrm>
          <a:prstGeom prst="rect">
            <a:avLst/>
          </a:prstGeom>
        </p:spPr>
      </p:pic>
      <p:sp>
        <p:nvSpPr>
          <p:cNvPr id="16" name="제목 1">
            <a:extLst>
              <a:ext uri="{FF2B5EF4-FFF2-40B4-BE49-F238E27FC236}">
                <a16:creationId xmlns:a16="http://schemas.microsoft.com/office/drawing/2014/main" id="{2A903678-C91B-4ABF-87E2-B7C93725576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98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5EB8537-8946-4591-871E-9B468F04A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906" y="719481"/>
            <a:ext cx="8316188" cy="554412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363442" y="113358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6305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•exercise facility: </a:t>
            </a:r>
            <a:r>
              <a:rPr lang="ko-KR" altLang="en-US" sz="1200" dirty="0">
                <a:solidFill>
                  <a:schemeClr val="bg1"/>
                </a:solidFill>
              </a:rPr>
              <a:t>운동 시설 </a:t>
            </a:r>
            <a:r>
              <a:rPr lang="en-US" altLang="ko-KR" sz="1200" dirty="0">
                <a:solidFill>
                  <a:schemeClr val="bg1"/>
                </a:solidFill>
              </a:rPr>
              <a:t>•surcharge: </a:t>
            </a:r>
            <a:r>
              <a:rPr lang="ko-KR" altLang="en-US" sz="1200" dirty="0">
                <a:solidFill>
                  <a:schemeClr val="bg1"/>
                </a:solidFill>
              </a:rPr>
              <a:t>추가 요금 </a:t>
            </a:r>
            <a:r>
              <a:rPr lang="en-US" altLang="ko-KR" sz="1200" dirty="0">
                <a:solidFill>
                  <a:schemeClr val="bg1"/>
                </a:solidFill>
              </a:rPr>
              <a:t>•roam: </a:t>
            </a:r>
            <a:r>
              <a:rPr lang="ko-KR" altLang="en-US" sz="1200" dirty="0">
                <a:solidFill>
                  <a:schemeClr val="bg1"/>
                </a:solidFill>
              </a:rPr>
              <a:t>돌아다니다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7D359F98-988C-4ACA-916E-59EB351A76E0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Talking About a Fitness Center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0664F0D2-5296-49E4-99FC-942838F1C960}"/>
              </a:ext>
            </a:extLst>
          </p:cNvPr>
          <p:cNvGrpSpPr/>
          <p:nvPr/>
        </p:nvGrpSpPr>
        <p:grpSpPr>
          <a:xfrm>
            <a:off x="4206876" y="2270696"/>
            <a:ext cx="1792209" cy="2018358"/>
            <a:chOff x="4206876" y="2270696"/>
            <a:chExt cx="1792209" cy="201835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40695FB-2293-4181-8A1C-D4BECF81F3CC}"/>
                </a:ext>
              </a:extLst>
            </p:cNvPr>
            <p:cNvSpPr txBox="1"/>
            <p:nvPr/>
          </p:nvSpPr>
          <p:spPr>
            <a:xfrm>
              <a:off x="5673726" y="2270696"/>
              <a:ext cx="325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600" b="1" dirty="0">
                  <a:solidFill>
                    <a:srgbClr val="FF0000"/>
                  </a:solidFill>
                </a:rPr>
                <a:t>d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E7E3227-1D32-4F4B-8DBE-C1EC655CF9AB}"/>
                </a:ext>
              </a:extLst>
            </p:cNvPr>
            <p:cNvSpPr txBox="1"/>
            <p:nvPr/>
          </p:nvSpPr>
          <p:spPr>
            <a:xfrm>
              <a:off x="4206876" y="2841463"/>
              <a:ext cx="325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600" b="1" dirty="0">
                  <a:solidFill>
                    <a:srgbClr val="FF0000"/>
                  </a:solidFill>
                </a:rPr>
                <a:t>b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41E5E9A-81C5-4717-9AAF-9AFC0B585EDB}"/>
                </a:ext>
              </a:extLst>
            </p:cNvPr>
            <p:cNvSpPr txBox="1"/>
            <p:nvPr/>
          </p:nvSpPr>
          <p:spPr>
            <a:xfrm>
              <a:off x="4462230" y="3370208"/>
              <a:ext cx="325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600" b="1" dirty="0">
                  <a:solidFill>
                    <a:srgbClr val="FF0000"/>
                  </a:solidFill>
                </a:rPr>
                <a:t>a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A934209-5C1E-4FEC-BCA2-1255F79CEE21}"/>
                </a:ext>
              </a:extLst>
            </p:cNvPr>
            <p:cNvSpPr txBox="1"/>
            <p:nvPr/>
          </p:nvSpPr>
          <p:spPr>
            <a:xfrm>
              <a:off x="4511520" y="3950500"/>
              <a:ext cx="3253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600" b="1" dirty="0">
                  <a:solidFill>
                    <a:srgbClr val="FF0000"/>
                  </a:solidFill>
                </a:rPr>
                <a:t>c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제목 1">
            <a:extLst>
              <a:ext uri="{FF2B5EF4-FFF2-40B4-BE49-F238E27FC236}">
                <a16:creationId xmlns:a16="http://schemas.microsoft.com/office/drawing/2014/main" id="{D6A90B74-35C7-41F3-8DFA-2535601A322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38521B0-C1DB-477D-8E50-9C0D35EAAC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839" b="7314"/>
          <a:stretch/>
        </p:blipFill>
        <p:spPr>
          <a:xfrm>
            <a:off x="741203" y="844549"/>
            <a:ext cx="10709593" cy="516890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p.99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Talking About a Hotel Sauna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435823E-D4BD-4ED8-B473-6F65DE59C02D}"/>
              </a:ext>
            </a:extLst>
          </p:cNvPr>
          <p:cNvSpPr/>
          <p:nvPr/>
        </p:nvSpPr>
        <p:spPr>
          <a:xfrm>
            <a:off x="7334250" y="1151540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763426" y="137776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6934260" y="137722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1608388" y="2294619"/>
            <a:ext cx="3578760" cy="3693431"/>
            <a:chOff x="4401711" y="2314952"/>
            <a:chExt cx="3352784" cy="3693431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7417228" y="4680232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4447400" y="2314952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4401711" y="5648383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6" name="P3L3_99p_Situation 2_A">
            <a:hlinkClick r:id="" action="ppaction://media"/>
            <a:extLst>
              <a:ext uri="{FF2B5EF4-FFF2-40B4-BE49-F238E27FC236}">
                <a16:creationId xmlns:a16="http://schemas.microsoft.com/office/drawing/2014/main" id="{29A3CFFB-35B8-4E59-B442-63ADDB4462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59266" y="1321799"/>
            <a:ext cx="475200" cy="475200"/>
          </a:xfrm>
          <a:prstGeom prst="rect">
            <a:avLst/>
          </a:prstGeom>
        </p:spPr>
      </p:pic>
      <p:sp>
        <p:nvSpPr>
          <p:cNvPr id="22" name="제목 1">
            <a:extLst>
              <a:ext uri="{FF2B5EF4-FFF2-40B4-BE49-F238E27FC236}">
                <a16:creationId xmlns:a16="http://schemas.microsoft.com/office/drawing/2014/main" id="{01B34CE8-C056-4287-AA88-A960AA39847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33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DC2DD256-3FAA-4062-AD0A-AD117A1C0A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10" b="2277"/>
          <a:stretch/>
        </p:blipFill>
        <p:spPr>
          <a:xfrm>
            <a:off x="1669856" y="815519"/>
            <a:ext cx="8589629" cy="549910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2579037" y="146582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6027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•infrared sauna: </a:t>
            </a:r>
            <a:r>
              <a:rPr lang="ko-KR" altLang="en-US" sz="1200" dirty="0">
                <a:solidFill>
                  <a:schemeClr val="bg1"/>
                </a:solidFill>
              </a:rPr>
              <a:t>적외선 사우나 </a:t>
            </a:r>
            <a:r>
              <a:rPr lang="en-US" altLang="ko-KR" sz="1200" dirty="0">
                <a:solidFill>
                  <a:schemeClr val="bg1"/>
                </a:solidFill>
              </a:rPr>
              <a:t>•access card: </a:t>
            </a:r>
            <a:r>
              <a:rPr lang="ko-KR" altLang="en-US" sz="1200" dirty="0">
                <a:solidFill>
                  <a:schemeClr val="bg1"/>
                </a:solidFill>
              </a:rPr>
              <a:t>출입증 </a:t>
            </a:r>
            <a:r>
              <a:rPr lang="en-US" altLang="ko-KR" sz="1200" dirty="0">
                <a:solidFill>
                  <a:schemeClr val="bg1"/>
                </a:solidFill>
              </a:rPr>
              <a:t>•hall: </a:t>
            </a:r>
            <a:r>
              <a:rPr lang="ko-KR" altLang="en-US" sz="1200" dirty="0">
                <a:solidFill>
                  <a:schemeClr val="bg1"/>
                </a:solidFill>
              </a:rPr>
              <a:t>복도</a:t>
            </a: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25CFF2EF-AA31-449F-9FF6-E7DEAB47BFC6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Talking About a Hotel Sauna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EB83B999-8E7A-4424-B2ED-4B3FAA7C4A9C}"/>
              </a:ext>
            </a:extLst>
          </p:cNvPr>
          <p:cNvGrpSpPr/>
          <p:nvPr/>
        </p:nvGrpSpPr>
        <p:grpSpPr>
          <a:xfrm>
            <a:off x="874597" y="1951069"/>
            <a:ext cx="5860206" cy="2054963"/>
            <a:chOff x="874597" y="1951069"/>
            <a:chExt cx="5860206" cy="205496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6536152-BF80-42E4-AB9F-836D25A540BF}"/>
                </a:ext>
              </a:extLst>
            </p:cNvPr>
            <p:cNvSpPr txBox="1"/>
            <p:nvPr/>
          </p:nvSpPr>
          <p:spPr>
            <a:xfrm>
              <a:off x="3760944" y="2523271"/>
              <a:ext cx="29738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tell your name.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70DE580-90DA-49B2-83F7-07AC09C65B6E}"/>
                </a:ext>
              </a:extLst>
            </p:cNvPr>
            <p:cNvSpPr txBox="1"/>
            <p:nvPr/>
          </p:nvSpPr>
          <p:spPr>
            <a:xfrm>
              <a:off x="3381227" y="3090170"/>
              <a:ext cx="29738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from 9:00 a.m. to 9:00 p.m.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8EAD136-6F64-4C78-86B2-F9F6ADFA4B8E}"/>
                </a:ext>
              </a:extLst>
            </p:cNvPr>
            <p:cNvSpPr txBox="1"/>
            <p:nvPr/>
          </p:nvSpPr>
          <p:spPr>
            <a:xfrm>
              <a:off x="2681444" y="3667478"/>
              <a:ext cx="29738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on the third floor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7094CAC-FBE5-41C0-96F4-13DAB51DDC1B}"/>
                </a:ext>
              </a:extLst>
            </p:cNvPr>
            <p:cNvSpPr txBox="1"/>
            <p:nvPr/>
          </p:nvSpPr>
          <p:spPr>
            <a:xfrm>
              <a:off x="874597" y="1951069"/>
              <a:ext cx="29738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>
                  <a:solidFill>
                    <a:srgbClr val="FF0000"/>
                  </a:solidFill>
                </a:rPr>
                <a:t>&lt;</a:t>
              </a:r>
              <a:r>
                <a:rPr lang="ko-KR" altLang="en-US" sz="1400" b="1" dirty="0">
                  <a:solidFill>
                    <a:srgbClr val="FF0000"/>
                  </a:solidFill>
                </a:rPr>
                <a:t>예시 정답</a:t>
              </a:r>
              <a:r>
                <a:rPr lang="en-US" altLang="ko-KR" sz="1400" b="1" dirty="0">
                  <a:solidFill>
                    <a:srgbClr val="FF0000"/>
                  </a:solidFill>
                </a:rPr>
                <a:t>&gt;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6680E640-AEDF-4E8E-AC1B-EDBB0237B17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Fitness Center and Sauna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1117</TotalTime>
  <Words>988</Words>
  <Application>Microsoft Office PowerPoint</Application>
  <PresentationFormat>와이드스크린</PresentationFormat>
  <Paragraphs>145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5" baseType="lpstr">
      <vt:lpstr>맑은 고딕</vt:lpstr>
      <vt:lpstr>Arial</vt:lpstr>
      <vt:lpstr>Calibri</vt:lpstr>
      <vt:lpstr>Impact</vt:lpstr>
      <vt:lpstr>Office 테마</vt:lpstr>
      <vt:lpstr>Lesson 3 Fitness Center and  Sauna Service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210</cp:revision>
  <dcterms:created xsi:type="dcterms:W3CDTF">2021-02-16T02:29:27Z</dcterms:created>
  <dcterms:modified xsi:type="dcterms:W3CDTF">2026-08-19T02:55:30Z</dcterms:modified>
</cp:coreProperties>
</file>