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7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A738"/>
    <a:srgbClr val="ADAFB0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01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/>
          </a:p>
        </p:txBody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B52DFE29-C703-010B-C6DB-8D0ADB21E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microsoft.com/office/2007/relationships/media" Target="../media/media4.mp3"/><Relationship Id="rId7" Type="http://schemas.openxmlformats.org/officeDocument/2006/relationships/slide" Target="slide19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slide" Target="slide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1</a:t>
            </a:r>
            <a:br>
              <a:rPr lang="en-US" altLang="ko-KR" sz="6000" b="1" dirty="0">
                <a:latin typeface="+mj-ea"/>
              </a:rPr>
            </a:br>
            <a:r>
              <a:rPr lang="en-US" altLang="ko-KR" b="1" i="0" u="none" strike="noStrike" baseline="0" dirty="0">
                <a:latin typeface="+mn-lt"/>
              </a:rPr>
              <a:t>Travel Consulting Service</a:t>
            </a:r>
            <a:endParaRPr lang="ko-KR" altLang="en-US" b="1" dirty="0">
              <a:latin typeface="+mn-lt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>
                <a:latin typeface="+mj-lt"/>
              </a:rPr>
              <a:t>PART </a:t>
            </a:r>
            <a:r>
              <a:rPr lang="en-US" altLang="ko-KR" sz="2400" kern="0" spc="0" dirty="0">
                <a:effectLst/>
                <a:latin typeface="+mn-ea"/>
              </a:rPr>
              <a:t>Ⅱ</a:t>
            </a:r>
            <a:r>
              <a:rPr lang="en-US" altLang="ko-KR" sz="2400" dirty="0">
                <a:latin typeface="+mj-lt"/>
              </a:rPr>
              <a:t> </a:t>
            </a:r>
            <a:r>
              <a:rPr lang="en-US" altLang="ko-KR" sz="2400" b="1" dirty="0">
                <a:latin typeface="+mj-lt"/>
              </a:rPr>
              <a:t>Travel Service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CD891E-1B10-1127-6D4F-2A56FC37F91B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B94FFE1-D8ED-4F27-9EBD-FF75135AEF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946" y="854364"/>
            <a:ext cx="8372108" cy="534128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44569FEE-A70D-49AD-BCD3-415896C9D4C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66EFD64-F376-4045-845F-0BC2672A9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602" y="1570892"/>
            <a:ext cx="9548701" cy="378655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BC37BC5-EFB2-4F1D-94DF-D66DA792B7B2}"/>
              </a:ext>
            </a:extLst>
          </p:cNvPr>
          <p:cNvGrpSpPr/>
          <p:nvPr/>
        </p:nvGrpSpPr>
        <p:grpSpPr>
          <a:xfrm>
            <a:off x="1991815" y="3050813"/>
            <a:ext cx="8547231" cy="2065252"/>
            <a:chOff x="3248963" y="1613829"/>
            <a:chExt cx="11615248" cy="116412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32C3EB0-31D2-4963-A63E-87DB81116C16}"/>
                </a:ext>
              </a:extLst>
            </p:cNvPr>
            <p:cNvSpPr txBox="1"/>
            <p:nvPr/>
          </p:nvSpPr>
          <p:spPr>
            <a:xfrm>
              <a:off x="3264894" y="1866651"/>
              <a:ext cx="11599317" cy="911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40000"/>
                </a:lnSpc>
              </a:pP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		         Seoul	      On the first day, you’ll visit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Gyeongbokgung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 </a:t>
              </a:r>
            </a:p>
            <a:p>
              <a:pPr algn="l">
                <a:lnSpc>
                  <a:spcPct val="140000"/>
                </a:lnSpc>
              </a:pP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Palace and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Gwanghwamun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 Square in the morning. After lunch, you’ll look around N Seoul Tower and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Namsangol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ko-KR" sz="1450" b="1" i="1" u="none" strike="noStrike" baseline="0" dirty="0" err="1">
                  <a:solidFill>
                    <a:srgbClr val="FF0000"/>
                  </a:solidFill>
                  <a:latin typeface="+mj-lt"/>
                </a:rPr>
                <a:t>Hanok</a:t>
              </a:r>
              <a:r>
                <a:rPr lang="en-US" altLang="ko-KR" sz="1450" b="1" i="1" u="none" strike="noStrike" baseline="0" dirty="0">
                  <a:solidFill>
                    <a:srgbClr val="FF0000"/>
                  </a:solidFill>
                  <a:latin typeface="+mj-lt"/>
                </a:rPr>
                <a:t> 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Village. On the second day, you’ll go shopping in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Namdaemun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 Market and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Myeongdong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. After visiting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Cheonggyecheon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, you will also enjoy shopping at </a:t>
              </a:r>
              <a:r>
                <a:rPr lang="en-US" altLang="ko-KR" sz="1450" b="1" i="0" u="none" strike="noStrike" baseline="0" dirty="0" err="1">
                  <a:solidFill>
                    <a:srgbClr val="FF0000"/>
                  </a:solidFill>
                  <a:latin typeface="+mj-lt"/>
                </a:rPr>
                <a:t>Gwangjang</a:t>
              </a:r>
              <a:r>
                <a:rPr lang="en-US" altLang="ko-KR" sz="1450" b="1" i="0" u="none" strike="noStrike" baseline="0" dirty="0">
                  <a:solidFill>
                    <a:srgbClr val="FF0000"/>
                  </a:solidFill>
                  <a:latin typeface="+mj-lt"/>
                </a:rPr>
                <a:t> Market in the afternoon. I hope you have a nice time in Seoul.</a:t>
              </a:r>
              <a:endParaRPr lang="ko-KR" altLang="en-US" sz="145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0C4AB69-EEC0-4A59-BB78-45551D81926A}"/>
                </a:ext>
              </a:extLst>
            </p:cNvPr>
            <p:cNvSpPr txBox="1"/>
            <p:nvPr/>
          </p:nvSpPr>
          <p:spPr>
            <a:xfrm>
              <a:off x="3248963" y="1613829"/>
              <a:ext cx="1557233" cy="1561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983817" y="215942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FB46D06A-6C67-4A94-9F7D-EEDB143072C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87364C-DBF3-51AD-81BC-CC80B871A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506E2EB7-3C19-547C-8C39-3AB1544C0D27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854E7F-AFAF-01EB-A987-59384936F75E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2BA289B2-B390-060E-8B58-31FC397FD898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7C303BA-F7E3-4EC1-AE37-D6967DB60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67" y="1970028"/>
            <a:ext cx="10630465" cy="2917943"/>
          </a:xfrm>
          <a:prstGeom prst="rect">
            <a:avLst/>
          </a:prstGeom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F19E5415-483A-4B30-A4EA-FF43D29DF93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68493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71FC1B3-CB26-4175-A2A4-7C4D7FB0C0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3826" y="1446518"/>
            <a:ext cx="10323869" cy="3964964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F625308B-3A52-4E15-B898-7DD8D0E601C9}"/>
              </a:ext>
            </a:extLst>
          </p:cNvPr>
          <p:cNvSpPr/>
          <p:nvPr/>
        </p:nvSpPr>
        <p:spPr>
          <a:xfrm>
            <a:off x="4916234" y="2519609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BFDA859C-87E9-4C9A-BBC8-7B23A6D6222A}"/>
              </a:ext>
            </a:extLst>
          </p:cNvPr>
          <p:cNvSpPr/>
          <p:nvPr/>
        </p:nvSpPr>
        <p:spPr>
          <a:xfrm>
            <a:off x="8097963" y="3593125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CE73D3A5-89B1-4B1B-96E8-3B9213886962}"/>
              </a:ext>
            </a:extLst>
          </p:cNvPr>
          <p:cNvSpPr/>
          <p:nvPr/>
        </p:nvSpPr>
        <p:spPr>
          <a:xfrm>
            <a:off x="5479256" y="1061052"/>
            <a:ext cx="326231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>
            <a:hlinkClick r:id="rId7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8486533" y="2173187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337368" y="216744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hlinkClick r:id="rId8" action="ppaction://hlinksldjump"/>
            <a:extLst>
              <a:ext uri="{FF2B5EF4-FFF2-40B4-BE49-F238E27FC236}">
                <a16:creationId xmlns:a16="http://schemas.microsoft.com/office/drawing/2014/main" id="{6944CDCA-01E3-4B3C-B73C-7B436C466822}"/>
              </a:ext>
            </a:extLst>
          </p:cNvPr>
          <p:cNvSpPr txBox="1"/>
          <p:nvPr/>
        </p:nvSpPr>
        <p:spPr>
          <a:xfrm>
            <a:off x="7185571" y="308836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1B466-A19E-44CD-A627-457E8275B5BB}"/>
              </a:ext>
            </a:extLst>
          </p:cNvPr>
          <p:cNvSpPr txBox="1"/>
          <p:nvPr/>
        </p:nvSpPr>
        <p:spPr>
          <a:xfrm>
            <a:off x="8036406" y="308261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4" name="P2L1_49p_Check Up_A1">
            <a:hlinkClick r:id="" action="ppaction://media"/>
            <a:extLst>
              <a:ext uri="{FF2B5EF4-FFF2-40B4-BE49-F238E27FC236}">
                <a16:creationId xmlns:a16="http://schemas.microsoft.com/office/drawing/2014/main" id="{87B2A42E-773A-4068-BAFA-B280AAA20A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77234" y="2062171"/>
            <a:ext cx="475200" cy="475200"/>
          </a:xfrm>
          <a:prstGeom prst="rect">
            <a:avLst/>
          </a:prstGeom>
        </p:spPr>
      </p:pic>
      <p:pic>
        <p:nvPicPr>
          <p:cNvPr id="6" name="P2L1_49p_Check Up_A2">
            <a:hlinkClick r:id="" action="ppaction://media"/>
            <a:extLst>
              <a:ext uri="{FF2B5EF4-FFF2-40B4-BE49-F238E27FC236}">
                <a16:creationId xmlns:a16="http://schemas.microsoft.com/office/drawing/2014/main" id="{2A9CC972-196D-4395-AFBC-F884F7FBACA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02754" y="3008036"/>
            <a:ext cx="475200" cy="475200"/>
          </a:xfrm>
          <a:prstGeom prst="rect">
            <a:avLst/>
          </a:prstGeom>
        </p:spPr>
      </p:pic>
      <p:sp>
        <p:nvSpPr>
          <p:cNvPr id="18" name="제목 1">
            <a:extLst>
              <a:ext uri="{FF2B5EF4-FFF2-40B4-BE49-F238E27FC236}">
                <a16:creationId xmlns:a16="http://schemas.microsoft.com/office/drawing/2014/main" id="{8A58EC08-FA98-4456-B07C-ADA9B27564F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9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B8C2A5E-6260-4678-87F1-EF3C99619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16" y="1542134"/>
            <a:ext cx="10230766" cy="377373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2E335C0D-1039-4ECD-A173-1D9A9DE2D6AD}"/>
              </a:ext>
            </a:extLst>
          </p:cNvPr>
          <p:cNvGrpSpPr/>
          <p:nvPr/>
        </p:nvGrpSpPr>
        <p:grpSpPr>
          <a:xfrm>
            <a:off x="7145513" y="2026985"/>
            <a:ext cx="351271" cy="1586680"/>
            <a:chOff x="6105724" y="2460643"/>
            <a:chExt cx="351271" cy="158668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974206-0918-4D3F-A51C-E912CC47618A}"/>
                </a:ext>
              </a:extLst>
            </p:cNvPr>
            <p:cNvSpPr txBox="1"/>
            <p:nvPr/>
          </p:nvSpPr>
          <p:spPr>
            <a:xfrm>
              <a:off x="6119445" y="2460643"/>
              <a:ext cx="32252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4806E0-E28E-4B09-93C9-D789659DC3D5}"/>
                </a:ext>
              </a:extLst>
            </p:cNvPr>
            <p:cNvSpPr txBox="1"/>
            <p:nvPr/>
          </p:nvSpPr>
          <p:spPr>
            <a:xfrm>
              <a:off x="6105724" y="2853641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5C50DBE-1ACD-4B98-B58A-BD97F7071F84}"/>
                </a:ext>
              </a:extLst>
            </p:cNvPr>
            <p:cNvSpPr txBox="1"/>
            <p:nvPr/>
          </p:nvSpPr>
          <p:spPr>
            <a:xfrm>
              <a:off x="6128059" y="3284528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9674F4-CE96-4AC0-926D-C4A4540A3F9F}"/>
                </a:ext>
              </a:extLst>
            </p:cNvPr>
            <p:cNvSpPr txBox="1"/>
            <p:nvPr/>
          </p:nvSpPr>
          <p:spPr>
            <a:xfrm>
              <a:off x="6128059" y="3677991"/>
              <a:ext cx="3289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906040" y="161263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50B92C96-C6D6-4E3C-B926-A4FA3EA6720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FAD99B0-9CDE-454D-9504-E9D4BD25CF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543"/>
          <a:stretch/>
        </p:blipFill>
        <p:spPr>
          <a:xfrm>
            <a:off x="1054582" y="1353435"/>
            <a:ext cx="10082836" cy="30544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604863" y="140032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2738DC-2BA4-4B32-8F8D-5C386427D843}"/>
              </a:ext>
            </a:extLst>
          </p:cNvPr>
          <p:cNvSpPr txBox="1"/>
          <p:nvPr/>
        </p:nvSpPr>
        <p:spPr>
          <a:xfrm>
            <a:off x="1500554" y="4384431"/>
            <a:ext cx="951913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Tx/>
              <a:buChar char="-"/>
            </a:pPr>
            <a:r>
              <a:rPr lang="en-US" altLang="ko-KR" sz="1800" b="1" i="0" u="none" strike="noStrike" baseline="0" dirty="0">
                <a:solidFill>
                  <a:srgbClr val="FF0000"/>
                </a:solidFill>
                <a:latin typeface="+mj-lt"/>
              </a:rPr>
              <a:t>It includes airport pickups, comfortable accommodations, knowledgeable guides, and fun activities like surfing and dolphin spotting.</a:t>
            </a:r>
          </a:p>
          <a:p>
            <a:pPr marL="285750" indent="-285750" algn="l">
              <a:buFontTx/>
              <a:buChar char="-"/>
            </a:pPr>
            <a:endParaRPr lang="en-US" altLang="ko-KR" sz="200" b="1" i="0" u="none" strike="noStrike" baseline="0" dirty="0">
              <a:solidFill>
                <a:srgbClr val="FF0000"/>
              </a:solidFill>
              <a:latin typeface="+mj-lt"/>
            </a:endParaRPr>
          </a:p>
          <a:p>
            <a:pPr algn="l"/>
            <a:endParaRPr lang="en-US" altLang="ko-KR" sz="1800" b="1" i="0" u="none" strike="noStrike" baseline="0" dirty="0">
              <a:solidFill>
                <a:srgbClr val="FF0000"/>
              </a:solidFill>
              <a:latin typeface="+mj-lt"/>
            </a:endParaRPr>
          </a:p>
          <a:p>
            <a:pPr algn="l"/>
            <a:endParaRPr lang="en-US" altLang="ko-KR" sz="1000" b="1" i="0" u="none" strike="noStrike" baseline="0" dirty="0">
              <a:solidFill>
                <a:srgbClr val="FF0000"/>
              </a:solidFill>
              <a:latin typeface="+mj-lt"/>
            </a:endParaRPr>
          </a:p>
          <a:p>
            <a:pPr algn="l"/>
            <a:r>
              <a:rPr lang="en-US" altLang="ko-KR" sz="1800" b="1" i="0" u="none" strike="noStrike" baseline="0" dirty="0">
                <a:solidFill>
                  <a:srgbClr val="FF0000"/>
                </a:solidFill>
                <a:latin typeface="+mj-lt"/>
              </a:rPr>
              <a:t>- </a:t>
            </a:r>
            <a:r>
              <a:rPr lang="en-US" altLang="ko-KR" sz="1800" b="1" i="0" u="none" strike="noStrike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altLang="ko-KR" sz="1800" b="1" i="0" u="none" strike="noStrike" baseline="0" dirty="0">
                <a:solidFill>
                  <a:srgbClr val="FF0000"/>
                </a:solidFill>
                <a:latin typeface="+mj-lt"/>
              </a:rPr>
              <a:t>It is perfect for solo travelers, couples, or groups of friends.</a:t>
            </a:r>
            <a:endParaRPr lang="ko-KR" alt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C9984BC-DAD8-4598-AC7D-B5C0F06F3E66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749798C6-4A19-45F2-97C8-B9B3D54F02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138"/>
          <a:stretch/>
        </p:blipFill>
        <p:spPr>
          <a:xfrm>
            <a:off x="1054582" y="5117153"/>
            <a:ext cx="10082836" cy="34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606631"/>
            <a:ext cx="11144250" cy="5763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Good morning, and welcome to Rainbow Travelers. How can I assist you today?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Hi, there. I’m interested in booking a holiday in Seoul.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Great! When are you planning on traveling?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I am thinking of going from July 6 to 10, so for five days.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And how many people will be traveling?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Just one person, myself.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Have you considered a package tour?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Yes, actually, I think a package tour would be perfect. What do you suggest?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For solo travelers, I would recommend our Seoul Tour Package A. Here’s the itinerary for this tour.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Okay. Hmm... It looks good. How much is it?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It’s a great deal for individuals, offering five days in Seoul only for $1,299.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Can you tell me what’s included in that price?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Sure thing. The package includes a round-trip flight, a four-night stay at a three-star hotel, and breakfast and     </a:t>
            </a:r>
          </a:p>
          <a:p>
            <a:pPr>
              <a:lnSpc>
                <a:spcPct val="150000"/>
              </a:lnSpc>
            </a:pPr>
            <a:r>
              <a:rPr lang="en-US" altLang="ko-KR" sz="1600" dirty="0"/>
              <a:t>    dinner each day.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That sounds reasonable! I’ll take it.</a:t>
            </a:r>
            <a:endParaRPr lang="ko-KR" altLang="en-US" sz="24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FA5E7FDA-D71A-4347-A0F4-68590F2A75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7" name="모서리가 둥근 직사각형 14">
            <a:extLst>
              <a:ext uri="{FF2B5EF4-FFF2-40B4-BE49-F238E27FC236}">
                <a16:creationId xmlns:a16="http://schemas.microsoft.com/office/drawing/2014/main" id="{4293F04E-058A-4292-A7B0-1BBCE7F13381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4E7AB3A3-1D0D-4F69-BDBE-7947831A393C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2L1_46p_Situation 1_A">
            <a:hlinkClick r:id="" action="ppaction://media"/>
            <a:extLst>
              <a:ext uri="{FF2B5EF4-FFF2-40B4-BE49-F238E27FC236}">
                <a16:creationId xmlns:a16="http://schemas.microsoft.com/office/drawing/2014/main" id="{7398ABF8-FB34-4148-9007-5EF3160777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1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9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40000" y="606631"/>
            <a:ext cx="11144250" cy="5584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Good morning, and welcome to Rainbow Travelers. How can I help you today?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Hi. I’m looking for some help planning a vacation. Can you suggest any nice places to visit?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Sure. How long are you planning to go for and when are you thinking of traveling?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Hmm... for around a week, next month.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Great, and will you be traveling alone or with someone else? 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It’ll be my wife and I.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Okay, and what type of climate are you interested in for this trip?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We’re thinking of going somewhere tropical.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We have some lovely tropical destinations on our list. Here are some brochures for you to take a look at.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Hmm... what about this place? It looks amazing.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That’s Phuket, a beautiful Thai island. It’s really an earthly paradise for tourists. Additionally, hotel rooms are </a:t>
            </a:r>
          </a:p>
          <a:p>
            <a:pPr>
              <a:lnSpc>
                <a:spcPct val="150000"/>
              </a:lnSpc>
            </a:pPr>
            <a:r>
              <a:rPr lang="en-US" altLang="ko-KR" sz="1600" dirty="0"/>
              <a:t>     currently available at a 50% discount.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M: </a:t>
            </a:r>
            <a:r>
              <a:rPr lang="en-US" altLang="ko-KR" sz="1600" dirty="0"/>
              <a:t>That sounds great. I’ll take this brochure home so that my wife can look at it. I’ll get in touch with you in a day or </a:t>
            </a:r>
          </a:p>
          <a:p>
            <a:pPr>
              <a:lnSpc>
                <a:spcPct val="150000"/>
              </a:lnSpc>
            </a:pPr>
            <a:r>
              <a:rPr lang="en-US" altLang="ko-KR" sz="1600" dirty="0"/>
              <a:t>     two to make a reservation.</a:t>
            </a:r>
          </a:p>
          <a:p>
            <a:pPr>
              <a:lnSpc>
                <a:spcPct val="150000"/>
              </a:lnSpc>
            </a:pPr>
            <a:r>
              <a:rPr lang="en-US" altLang="ko-KR" sz="1600" b="1" dirty="0"/>
              <a:t>W: </a:t>
            </a:r>
            <a:r>
              <a:rPr lang="en-US" altLang="ko-KR" sz="1600" dirty="0"/>
              <a:t>I’m sure she’ll love it. Have a good day!</a:t>
            </a:r>
            <a:endParaRPr lang="en-US" altLang="ko-KR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834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2L1_47p_Situation 2_A">
            <a:hlinkClick r:id="" action="ppaction://media"/>
            <a:extLst>
              <a:ext uri="{FF2B5EF4-FFF2-40B4-BE49-F238E27FC236}">
                <a16:creationId xmlns:a16="http://schemas.microsoft.com/office/drawing/2014/main" id="{650927E2-CA83-4D92-8B2B-8BAFAE6DA1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M: </a:t>
            </a:r>
            <a:r>
              <a:rPr lang="en-US" altLang="ko-KR" sz="2000" dirty="0"/>
              <a:t>How many people will be traveling?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/>
              <a:t>W: </a:t>
            </a:r>
            <a:r>
              <a:rPr lang="en-US" altLang="ko-KR" sz="2000" b="1" u="sng" dirty="0"/>
              <a:t>                                              </a:t>
            </a:r>
            <a:r>
              <a:rPr lang="en-US" altLang="ko-KR" sz="2000" u="sng" dirty="0"/>
              <a:t>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ⓐ June is fine with me.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ⓑ Just two, my husband and I.</a:t>
            </a:r>
          </a:p>
          <a:p>
            <a:pPr>
              <a:lnSpc>
                <a:spcPct val="200000"/>
              </a:lnSpc>
            </a:pPr>
            <a:r>
              <a:rPr lang="en-US" altLang="ko-KR" sz="2000" dirty="0"/>
              <a:t>ⓒ I’m thinking of two weeks.</a:t>
            </a:r>
            <a:endParaRPr lang="en-US" altLang="ko-KR" sz="2000" b="1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2L1_49p_Check Up_A1">
            <a:hlinkClick r:id="" action="ppaction://media"/>
            <a:extLst>
              <a:ext uri="{FF2B5EF4-FFF2-40B4-BE49-F238E27FC236}">
                <a16:creationId xmlns:a16="http://schemas.microsoft.com/office/drawing/2014/main" id="{0178D66B-A13C-457A-B84C-C0133EB2C5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p.44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34097035-9AF8-46A3-BC9E-B6621ED4A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875" y="838200"/>
            <a:ext cx="962025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제목 1">
            <a:extLst>
              <a:ext uri="{FF2B5EF4-FFF2-40B4-BE49-F238E27FC236}">
                <a16:creationId xmlns:a16="http://schemas.microsoft.com/office/drawing/2014/main" id="{DB1AD53F-5432-473B-AEF8-DAD06E4DEB49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287948"/>
            <a:ext cx="11144250" cy="322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W: </a:t>
            </a:r>
            <a:r>
              <a:rPr lang="en-US" altLang="ko-KR" sz="2000" dirty="0">
                <a:latin typeface="+mj-lt"/>
              </a:rPr>
              <a:t>What type of place are you interested in?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M: </a:t>
            </a:r>
            <a:r>
              <a:rPr lang="en-US" altLang="ko-KR" sz="2000" dirty="0">
                <a:latin typeface="+mj-lt"/>
              </a:rPr>
              <a:t>Last year, I spent my vacation at a beach. So I’m eager to go to a mountain this time.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W: </a:t>
            </a:r>
            <a:r>
              <a:rPr lang="en-US" altLang="ko-KR" sz="2000" dirty="0">
                <a:latin typeface="+mj-lt"/>
              </a:rPr>
              <a:t>All right. Then how about </a:t>
            </a:r>
            <a:r>
              <a:rPr lang="en-US" altLang="ko-KR" sz="2000" dirty="0" err="1">
                <a:latin typeface="+mj-lt"/>
              </a:rPr>
              <a:t>Seoraksan</a:t>
            </a:r>
            <a:r>
              <a:rPr lang="en-US" altLang="ko-KR" sz="2000" dirty="0">
                <a:latin typeface="+mj-lt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</a:rPr>
              <a:t>M: </a:t>
            </a:r>
            <a:r>
              <a:rPr lang="en-US" altLang="ko-KR" sz="2000" dirty="0">
                <a:latin typeface="+mj-lt"/>
              </a:rPr>
              <a:t>Hmm... Can you tell me more about it?</a:t>
            </a:r>
            <a:endParaRPr lang="ko-KR" alt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88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2L1_49p_Check Up_A2">
            <a:hlinkClick r:id="" action="ppaction://media"/>
            <a:extLst>
              <a:ext uri="{FF2B5EF4-FFF2-40B4-BE49-F238E27FC236}">
                <a16:creationId xmlns:a16="http://schemas.microsoft.com/office/drawing/2014/main" id="{314080A8-1592-49A0-8A30-560D84964B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8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0D1FF067-B68C-445F-B6F5-ABC69F3F4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28" y="881299"/>
            <a:ext cx="8982857" cy="427916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997720" y="141326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F6A398-BC24-495E-92ED-6CABEC76184A}"/>
              </a:ext>
            </a:extLst>
          </p:cNvPr>
          <p:cNvSpPr txBox="1"/>
          <p:nvPr/>
        </p:nvSpPr>
        <p:spPr>
          <a:xfrm>
            <a:off x="1505792" y="5006152"/>
            <a:ext cx="9642854" cy="896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  <a:latin typeface="+mj-lt"/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  <a:latin typeface="+mj-lt"/>
              </a:rPr>
              <a:t>&gt;</a:t>
            </a:r>
          </a:p>
          <a:p>
            <a:pPr algn="l">
              <a:lnSpc>
                <a:spcPct val="120000"/>
              </a:lnSpc>
            </a:pPr>
            <a:r>
              <a:rPr lang="en-US" altLang="ko-KR" sz="1500" b="1" i="0" u="none" strike="noStrike" baseline="0" dirty="0">
                <a:solidFill>
                  <a:srgbClr val="FF0000"/>
                </a:solidFill>
                <a:latin typeface="+mj-lt"/>
              </a:rPr>
              <a:t>I think it includes the airfare, local transportation, hotel stay, breakfast, lunch, dinner, entrance fees for tourist attractions, and so on.</a:t>
            </a:r>
            <a:endParaRPr lang="ko-KR" altLang="en-US" sz="1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0ED82F08-2085-45B9-9EB4-06A263FC3FE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FF29CB2-616A-46E3-9B0D-01147F6AC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716" y="1021163"/>
            <a:ext cx="9760391" cy="481855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166338" y="146517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27486E9-1881-44A5-9551-256E97E5E326}"/>
              </a:ext>
            </a:extLst>
          </p:cNvPr>
          <p:cNvGrpSpPr/>
          <p:nvPr/>
        </p:nvGrpSpPr>
        <p:grpSpPr>
          <a:xfrm>
            <a:off x="4009292" y="1887416"/>
            <a:ext cx="6623539" cy="775470"/>
            <a:chOff x="4009292" y="1887416"/>
            <a:chExt cx="6623539" cy="77547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3801512-B779-4A63-9B65-0EABF4F4ED7D}"/>
                </a:ext>
              </a:extLst>
            </p:cNvPr>
            <p:cNvSpPr txBox="1"/>
            <p:nvPr/>
          </p:nvSpPr>
          <p:spPr>
            <a:xfrm>
              <a:off x="4009292" y="1887416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i="0" u="none" strike="noStrike" baseline="0" dirty="0">
                  <a:solidFill>
                    <a:srgbClr val="FF0000"/>
                  </a:solidFill>
                  <a:latin typeface="NanumSquareOTFL"/>
                </a:rPr>
                <a:t>ⓑ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FE45E15-C229-42B2-A0E5-D9E4161E68AD}"/>
                </a:ext>
              </a:extLst>
            </p:cNvPr>
            <p:cNvSpPr txBox="1"/>
            <p:nvPr/>
          </p:nvSpPr>
          <p:spPr>
            <a:xfrm>
              <a:off x="4009292" y="2286635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u="none" strike="noStrike" baseline="0" dirty="0">
                  <a:solidFill>
                    <a:srgbClr val="FF0000"/>
                  </a:solidFill>
                  <a:latin typeface="NanumSquareOTFL"/>
                </a:rPr>
                <a:t>ⓔ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30E97A-8B06-4CBD-8683-2C182B7CFB81}"/>
                </a:ext>
              </a:extLst>
            </p:cNvPr>
            <p:cNvSpPr txBox="1"/>
            <p:nvPr/>
          </p:nvSpPr>
          <p:spPr>
            <a:xfrm>
              <a:off x="6975528" y="1887541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u="none" strike="noStrike" baseline="0" dirty="0">
                  <a:solidFill>
                    <a:srgbClr val="FF0000"/>
                  </a:solidFill>
                  <a:latin typeface="NanumSquareOTFL"/>
                </a:rPr>
                <a:t>ⓕ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1F95084-1C62-4CB3-A20E-682C8F19C219}"/>
                </a:ext>
              </a:extLst>
            </p:cNvPr>
            <p:cNvSpPr txBox="1"/>
            <p:nvPr/>
          </p:nvSpPr>
          <p:spPr>
            <a:xfrm>
              <a:off x="6987251" y="2293554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u="none" strike="noStrike" baseline="0" dirty="0">
                  <a:solidFill>
                    <a:srgbClr val="FF0000"/>
                  </a:solidFill>
                  <a:latin typeface="NanumSquareOTFL"/>
                </a:rPr>
                <a:t>ⓐ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CC1D812-5112-4803-85E5-41E0F6E27182}"/>
                </a:ext>
              </a:extLst>
            </p:cNvPr>
            <p:cNvSpPr txBox="1"/>
            <p:nvPr/>
          </p:nvSpPr>
          <p:spPr>
            <a:xfrm>
              <a:off x="10222523" y="1889053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u="none" strike="noStrike" baseline="0" dirty="0">
                  <a:solidFill>
                    <a:srgbClr val="FF0000"/>
                  </a:solidFill>
                  <a:latin typeface="NanumSquareOTFL"/>
                </a:rPr>
                <a:t>ⓓ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85C1888-3D8C-47DD-9A84-79284E31BD2C}"/>
                </a:ext>
              </a:extLst>
            </p:cNvPr>
            <p:cNvSpPr txBox="1"/>
            <p:nvPr/>
          </p:nvSpPr>
          <p:spPr>
            <a:xfrm>
              <a:off x="10222523" y="2286635"/>
              <a:ext cx="4103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800" b="1" u="none" strike="noStrike" baseline="0" dirty="0">
                  <a:solidFill>
                    <a:srgbClr val="FF0000"/>
                  </a:solidFill>
                  <a:latin typeface="NanumSquareOTFL"/>
                </a:rPr>
                <a:t>ⓒ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1CB6B183-E65C-42B1-B81E-000F2EC1816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ED897D4-6896-4F42-937C-3AB33FA54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962" y="1803888"/>
            <a:ext cx="10834076" cy="3250223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506309BC-D4DC-4B11-8BCE-2B83D98036B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190268" y="242092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FAC174C7-9087-45E9-89E8-335755CE6EA3}"/>
              </a:ext>
            </a:extLst>
          </p:cNvPr>
          <p:cNvGrpSpPr/>
          <p:nvPr/>
        </p:nvGrpSpPr>
        <p:grpSpPr>
          <a:xfrm>
            <a:off x="6482862" y="2883877"/>
            <a:ext cx="363415" cy="1623479"/>
            <a:chOff x="6482862" y="2883877"/>
            <a:chExt cx="363415" cy="162347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7049D15-A435-4774-9011-8C6898583F3F}"/>
                </a:ext>
              </a:extLst>
            </p:cNvPr>
            <p:cNvSpPr txBox="1"/>
            <p:nvPr/>
          </p:nvSpPr>
          <p:spPr>
            <a:xfrm>
              <a:off x="6494585" y="2883877"/>
              <a:ext cx="351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98CD156-FBF3-44BC-888D-0EEB4D0CC621}"/>
                </a:ext>
              </a:extLst>
            </p:cNvPr>
            <p:cNvSpPr txBox="1"/>
            <p:nvPr/>
          </p:nvSpPr>
          <p:spPr>
            <a:xfrm>
              <a:off x="6482862" y="3319925"/>
              <a:ext cx="351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d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DEC453E5-FD9B-4627-AA97-AD94EBE9A559}"/>
                </a:ext>
              </a:extLst>
            </p:cNvPr>
            <p:cNvSpPr txBox="1"/>
            <p:nvPr/>
          </p:nvSpPr>
          <p:spPr>
            <a:xfrm>
              <a:off x="6494585" y="3723113"/>
              <a:ext cx="351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c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900D370-A014-4402-9FD1-C8D8863D5EAD}"/>
                </a:ext>
              </a:extLst>
            </p:cNvPr>
            <p:cNvSpPr txBox="1"/>
            <p:nvPr/>
          </p:nvSpPr>
          <p:spPr>
            <a:xfrm>
              <a:off x="6494585" y="4138024"/>
              <a:ext cx="351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b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2" name="제목 1">
            <a:extLst>
              <a:ext uri="{FF2B5EF4-FFF2-40B4-BE49-F238E27FC236}">
                <a16:creationId xmlns:a16="http://schemas.microsoft.com/office/drawing/2014/main" id="{FDC91244-A1BE-4866-8EF3-DB847189F5C3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6572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54DAD71-E3D1-40C4-8F96-EDECCF6A719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775"/>
          <a:stretch/>
        </p:blipFill>
        <p:spPr>
          <a:xfrm>
            <a:off x="1584013" y="865614"/>
            <a:ext cx="9023973" cy="520540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Advising a Customer with a Specific Plan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03A5A01-A0BA-4D2F-B8A0-EBEB6B5E595F}"/>
              </a:ext>
            </a:extLst>
          </p:cNvPr>
          <p:cNvGrpSpPr/>
          <p:nvPr/>
        </p:nvGrpSpPr>
        <p:grpSpPr>
          <a:xfrm>
            <a:off x="5015928" y="2196787"/>
            <a:ext cx="2184933" cy="3666646"/>
            <a:chOff x="5002131" y="2260287"/>
            <a:chExt cx="2046963" cy="3666646"/>
          </a:xfrm>
        </p:grpSpPr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CE344761-3A5E-4034-A646-4778D2605EE0}"/>
                </a:ext>
              </a:extLst>
            </p:cNvPr>
            <p:cNvSpPr/>
            <p:nvPr/>
          </p:nvSpPr>
          <p:spPr>
            <a:xfrm>
              <a:off x="5009224" y="308884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2" name="타원 21">
              <a:extLst>
                <a:ext uri="{FF2B5EF4-FFF2-40B4-BE49-F238E27FC236}">
                  <a16:creationId xmlns:a16="http://schemas.microsoft.com/office/drawing/2014/main" id="{90E6BEF1-E0FC-4BC8-8E8B-3CE3123907A3}"/>
                </a:ext>
              </a:extLst>
            </p:cNvPr>
            <p:cNvSpPr/>
            <p:nvPr/>
          </p:nvSpPr>
          <p:spPr>
            <a:xfrm>
              <a:off x="5002131" y="226028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3" name="타원 22">
              <a:extLst>
                <a:ext uri="{FF2B5EF4-FFF2-40B4-BE49-F238E27FC236}">
                  <a16:creationId xmlns:a16="http://schemas.microsoft.com/office/drawing/2014/main" id="{0D1CEC1C-E0A9-4595-A960-8E7FA3D0BF5A}"/>
                </a:ext>
              </a:extLst>
            </p:cNvPr>
            <p:cNvSpPr/>
            <p:nvPr/>
          </p:nvSpPr>
          <p:spPr>
            <a:xfrm>
              <a:off x="6711827" y="5566933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hlinkClick r:id="rId5" action="ppaction://hlinksldjump"/>
            <a:extLst>
              <a:ext uri="{FF2B5EF4-FFF2-40B4-BE49-F238E27FC236}">
                <a16:creationId xmlns:a16="http://schemas.microsoft.com/office/drawing/2014/main" id="{36175F6E-31AA-409E-A3C5-C3F76916BB7B}"/>
              </a:ext>
            </a:extLst>
          </p:cNvPr>
          <p:cNvSpPr txBox="1"/>
          <p:nvPr/>
        </p:nvSpPr>
        <p:spPr>
          <a:xfrm>
            <a:off x="6976891" y="1405675"/>
            <a:ext cx="787760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815026" y="14126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2552DD-2295-416E-B44E-BF5C82CB9095}"/>
              </a:ext>
            </a:extLst>
          </p:cNvPr>
          <p:cNvSpPr/>
          <p:nvPr/>
        </p:nvSpPr>
        <p:spPr>
          <a:xfrm>
            <a:off x="6567488" y="1508727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P2L1_46p_Situation 1_A">
            <a:hlinkClick r:id="" action="ppaction://media"/>
            <a:extLst>
              <a:ext uri="{FF2B5EF4-FFF2-40B4-BE49-F238E27FC236}">
                <a16:creationId xmlns:a16="http://schemas.microsoft.com/office/drawing/2014/main" id="{B209598E-49D3-4EBB-8CDA-5F8AE553CB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88485" y="1338334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17899EE7-BB44-4898-ADE8-8AB01CB15F0A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89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087E68D-98F0-42A0-B221-C70946E64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713" y="951975"/>
            <a:ext cx="8317409" cy="524264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4B200AB-5378-4270-B25A-84A9DCDC294D}"/>
              </a:ext>
            </a:extLst>
          </p:cNvPr>
          <p:cNvSpPr txBox="1"/>
          <p:nvPr/>
        </p:nvSpPr>
        <p:spPr>
          <a:xfrm>
            <a:off x="9828173" y="1222059"/>
            <a:ext cx="221430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  <a:latin typeface="+mj-lt"/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&gt;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Could you recommend a tour package for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solo travelers?</a:t>
            </a:r>
            <a:endParaRPr lang="en-US" altLang="ko-KR" sz="1400" b="1" dirty="0">
              <a:solidFill>
                <a:srgbClr val="FF0000"/>
              </a:solidFill>
              <a:latin typeface="+mj-lt"/>
            </a:endParaRP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Sure. I would recommend our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Bangkok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 Tour Package.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How much is it?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It’s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$950 per person for four days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 in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Bangkok</a:t>
            </a:r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A: Can you tell me what’s included in that price?</a:t>
            </a:r>
          </a:p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j-lt"/>
              </a:rPr>
              <a:t>B: The package includes </a:t>
            </a:r>
            <a:r>
              <a:rPr lang="en-US" altLang="ko-KR" sz="1400" b="1" u="sng" dirty="0">
                <a:solidFill>
                  <a:srgbClr val="FF0000"/>
                </a:solidFill>
                <a:latin typeface="+mj-lt"/>
              </a:rPr>
              <a:t>a round-trip flight, a three-night stay at a four-star hotel, and breakfast and dinner each day.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371614" y="133532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3D5DEA-3CBF-40B5-9FD7-48879C50A63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284DBC-A185-439B-AA98-A09372EFA3D6}"/>
              </a:ext>
            </a:extLst>
          </p:cNvPr>
          <p:cNvSpPr txBox="1"/>
          <p:nvPr/>
        </p:nvSpPr>
        <p:spPr>
          <a:xfrm>
            <a:off x="840038" y="6497451"/>
            <a:ext cx="54904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•itinerary: </a:t>
            </a:r>
            <a:r>
              <a:rPr lang="ko-KR" altLang="en-US" sz="1200" dirty="0">
                <a:solidFill>
                  <a:schemeClr val="bg1"/>
                </a:solidFill>
              </a:rPr>
              <a:t>일정표 </a:t>
            </a:r>
            <a:r>
              <a:rPr lang="en-US" altLang="ko-KR" sz="1200" dirty="0">
                <a:solidFill>
                  <a:schemeClr val="bg1"/>
                </a:solidFill>
              </a:rPr>
              <a:t>•round-trip flight: </a:t>
            </a:r>
            <a:r>
              <a:rPr lang="ko-KR" altLang="en-US" sz="1200" dirty="0">
                <a:solidFill>
                  <a:schemeClr val="bg1"/>
                </a:solidFill>
              </a:rPr>
              <a:t>왕복 항공편 </a:t>
            </a:r>
            <a:r>
              <a:rPr lang="en-US" altLang="ko-KR" sz="1200" dirty="0">
                <a:solidFill>
                  <a:schemeClr val="bg1"/>
                </a:solidFill>
              </a:rPr>
              <a:t>•reasonable: </a:t>
            </a:r>
            <a:r>
              <a:rPr lang="ko-KR" altLang="en-US" sz="1200" dirty="0">
                <a:solidFill>
                  <a:schemeClr val="bg1"/>
                </a:solidFill>
              </a:rPr>
              <a:t>비싸지 않은</a:t>
            </a: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26B020A1-5E75-4F4F-9A22-5A4F542B77CE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latin typeface="+mn-lt"/>
                <a:cs typeface="Calibri" panose="020F0502020204030204" pitchFamily="34" charset="0"/>
              </a:rPr>
              <a:t>Situation 1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  <a:latin typeface="+mn-lt"/>
              </a:rPr>
              <a:t>Advising a Customer with a Specific Plan</a:t>
            </a:r>
            <a:endParaRPr lang="ko-KR" altLang="en-US" sz="1800" b="1" dirty="0">
              <a:solidFill>
                <a:srgbClr val="2AA738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BDE77E5-C0E2-42B6-A968-B84E5C16CAC0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820ECF0E-794A-4B72-AB01-8C264823740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567"/>
          <a:stretch/>
        </p:blipFill>
        <p:spPr>
          <a:xfrm>
            <a:off x="1595437" y="881062"/>
            <a:ext cx="9001125" cy="527373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Advising a Customer Without a Specific Plan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435823E-D4BD-4ED8-B473-6F65DE59C02D}"/>
              </a:ext>
            </a:extLst>
          </p:cNvPr>
          <p:cNvSpPr/>
          <p:nvPr/>
        </p:nvSpPr>
        <p:spPr>
          <a:xfrm>
            <a:off x="7334250" y="1151540"/>
            <a:ext cx="284828" cy="340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976437" y="1452567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0F438834-E43D-4A58-AF7A-0F46754208CC}"/>
              </a:ext>
            </a:extLst>
          </p:cNvPr>
          <p:cNvSpPr txBox="1"/>
          <p:nvPr/>
        </p:nvSpPr>
        <p:spPr>
          <a:xfrm>
            <a:off x="7109171" y="1452022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pic>
        <p:nvPicPr>
          <p:cNvPr id="5" name="P2L1_47p_Situation 2_A">
            <a:hlinkClick r:id="" action="ppaction://media"/>
            <a:extLst>
              <a:ext uri="{FF2B5EF4-FFF2-40B4-BE49-F238E27FC236}">
                <a16:creationId xmlns:a16="http://schemas.microsoft.com/office/drawing/2014/main" id="{CE5D5D61-ABC7-4A07-87C9-28DE6005A7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91634" y="1354677"/>
            <a:ext cx="475200" cy="475200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2A5F3BA3-A7B4-4231-AB74-54820EF49AE2}"/>
              </a:ext>
            </a:extLst>
          </p:cNvPr>
          <p:cNvGrpSpPr/>
          <p:nvPr/>
        </p:nvGrpSpPr>
        <p:grpSpPr>
          <a:xfrm>
            <a:off x="2249276" y="2239954"/>
            <a:ext cx="3216557" cy="2060581"/>
            <a:chOff x="5002131" y="2260287"/>
            <a:chExt cx="3013451" cy="2060581"/>
          </a:xfrm>
        </p:grpSpPr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50AF47DB-7968-4777-896F-EFE01DCEA3C0}"/>
                </a:ext>
              </a:extLst>
            </p:cNvPr>
            <p:cNvSpPr/>
            <p:nvPr/>
          </p:nvSpPr>
          <p:spPr>
            <a:xfrm>
              <a:off x="5009224" y="3088846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23ADB9CF-03B7-4F75-A820-67590CE111C8}"/>
                </a:ext>
              </a:extLst>
            </p:cNvPr>
            <p:cNvSpPr/>
            <p:nvPr/>
          </p:nvSpPr>
          <p:spPr>
            <a:xfrm>
              <a:off x="5002131" y="2260287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1" name="타원 20">
              <a:extLst>
                <a:ext uri="{FF2B5EF4-FFF2-40B4-BE49-F238E27FC236}">
                  <a16:creationId xmlns:a16="http://schemas.microsoft.com/office/drawing/2014/main" id="{9529FB55-A0F2-45FA-8E52-27D68CCAB6FC}"/>
                </a:ext>
              </a:extLst>
            </p:cNvPr>
            <p:cNvSpPr/>
            <p:nvPr/>
          </p:nvSpPr>
          <p:spPr>
            <a:xfrm>
              <a:off x="7678315" y="3960868"/>
              <a:ext cx="337267" cy="360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D6ED033F-7140-4320-ADFB-9B345E9AE43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3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BC6699C2-AFE4-4C20-A6E4-35D3F21BE9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084"/>
          <a:stretch/>
        </p:blipFill>
        <p:spPr>
          <a:xfrm>
            <a:off x="1712189" y="953851"/>
            <a:ext cx="7977804" cy="4950298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</a:t>
            </a:r>
            <a:r>
              <a:rPr lang="en-US" altLang="ko-KR" kern="0" dirty="0">
                <a:solidFill>
                  <a:srgbClr val="000000"/>
                </a:solidFill>
                <a:latin typeface="Calibri" panose="020F0502020204030204"/>
                <a:ea typeface="맑은 고딕" panose="020B0503020000020004" pitchFamily="50" charset="-127"/>
              </a:rPr>
              <a:t>47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81D1CF-66AA-4C0B-9B78-86B91AF8FC4E}"/>
              </a:ext>
            </a:extLst>
          </p:cNvPr>
          <p:cNvSpPr txBox="1"/>
          <p:nvPr/>
        </p:nvSpPr>
        <p:spPr>
          <a:xfrm>
            <a:off x="9618452" y="840640"/>
            <a:ext cx="2424263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/>
            <a:r>
              <a:rPr lang="en-US" altLang="ko-KR" sz="1400" b="1" dirty="0">
                <a:solidFill>
                  <a:srgbClr val="FF0000"/>
                </a:solidFill>
                <a:latin typeface="+mn-ea"/>
              </a:rPr>
              <a:t>&lt;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</a:rPr>
              <a:t>예시 정답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</a:rPr>
              <a:t>&gt;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Hi. I’m looking for some help planning a vacation. Can you suggest any nice places to visit?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Sure. How long are you planning to go traveling?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About five days.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Okay. When are you thinking of traveling?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In July, I think.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Great, and will you be traveling alone or with someone else?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I’ll go with two friends of mine.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All right, and what type of place are you interested in for this trip?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A: We’re thinking of going to a nice beach. Can you suggest any nice beaches to visit?</a:t>
            </a:r>
          </a:p>
          <a:p>
            <a:pPr marL="180975" indent="-180975" algn="l"/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MinionPro-Regular"/>
              </a:rPr>
              <a:t>B: Sure. How about Boracay?</a:t>
            </a:r>
            <a:endParaRPr lang="en-US" altLang="ko-KR" sz="14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6353648" y="1623055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9CDDD5-0239-498A-A4DA-5E9BB86F641F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96BDF3-E519-4F6F-9E23-117D4F30CD7E}"/>
              </a:ext>
            </a:extLst>
          </p:cNvPr>
          <p:cNvSpPr txBox="1"/>
          <p:nvPr/>
        </p:nvSpPr>
        <p:spPr>
          <a:xfrm>
            <a:off x="834928" y="6497451"/>
            <a:ext cx="6027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•tropical: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열대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(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지방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)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의</a:t>
            </a:r>
          </a:p>
        </p:txBody>
      </p:sp>
      <p:sp>
        <p:nvSpPr>
          <p:cNvPr id="24" name="제목 1">
            <a:extLst>
              <a:ext uri="{FF2B5EF4-FFF2-40B4-BE49-F238E27FC236}">
                <a16:creationId xmlns:a16="http://schemas.microsoft.com/office/drawing/2014/main" id="{466DEE1C-88DB-42FB-BAED-DD8599A18F85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800" b="1" dirty="0">
                <a:solidFill>
                  <a:srgbClr val="2AA738"/>
                </a:solidFill>
                <a:cs typeface="Calibri" panose="020F0502020204030204" pitchFamily="34" charset="0"/>
              </a:rPr>
              <a:t>Situation 2 | </a:t>
            </a:r>
            <a:r>
              <a:rPr lang="en-US" altLang="ko-KR" sz="1800" b="1" u="none" strike="noStrike" baseline="0" dirty="0">
                <a:solidFill>
                  <a:srgbClr val="2AA738"/>
                </a:solidFill>
              </a:rPr>
              <a:t>Advising a Customer Without a Specific Plan</a:t>
            </a:r>
            <a:endParaRPr lang="ko-KR" altLang="en-US" sz="1800" b="1" dirty="0">
              <a:solidFill>
                <a:srgbClr val="2AA738"/>
              </a:solidFill>
              <a:cs typeface="Calibri" panose="020F0502020204030204" pitchFamily="34" charset="0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B437A823-D1C8-444F-8A08-3FC31C53A4B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PART</a:t>
            </a:r>
            <a:r>
              <a:rPr lang="en-US" altLang="ko-KR" sz="1600" kern="0" spc="0" dirty="0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 </a:t>
            </a:r>
            <a:r>
              <a:rPr lang="en-US" altLang="ko-KR" sz="1600" kern="0" spc="0" dirty="0" err="1">
                <a:solidFill>
                  <a:schemeClr val="bg1">
                    <a:lumMod val="65000"/>
                  </a:schemeClr>
                </a:solidFill>
                <a:effectLst/>
                <a:latin typeface="+mn-lt"/>
              </a:rPr>
              <a:t>Ⅱ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맑은 고딕" panose="020B0503020000020004" pitchFamily="50" charset="-127"/>
              </a:rPr>
              <a:t>_</a:t>
            </a:r>
            <a:r>
              <a:rPr lang="en-US" altLang="ko-KR" sz="1600" dirty="0" err="1">
                <a:solidFill>
                  <a:schemeClr val="bg1">
                    <a:lumMod val="65000"/>
                  </a:scheme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1. </a:t>
            </a:r>
            <a:r>
              <a:rPr lang="en-US" altLang="ko-KR" sz="1600" i="0" u="none" strike="noStrike" baseline="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Travel Consulting Service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2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1236</Words>
  <Application>Microsoft Office PowerPoint</Application>
  <PresentationFormat>와이드스크린</PresentationFormat>
  <Paragraphs>155</Paragraphs>
  <Slides>20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MinionPro-Regular</vt:lpstr>
      <vt:lpstr>NanumSquareOTFL</vt:lpstr>
      <vt:lpstr>맑은 고딕</vt:lpstr>
      <vt:lpstr>Arial</vt:lpstr>
      <vt:lpstr>Calibri</vt:lpstr>
      <vt:lpstr>Impact</vt:lpstr>
      <vt:lpstr>Office 테마</vt:lpstr>
      <vt:lpstr>Lesson 1 Travel Consulting Service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200</cp:revision>
  <dcterms:created xsi:type="dcterms:W3CDTF">2021-02-16T02:29:27Z</dcterms:created>
  <dcterms:modified xsi:type="dcterms:W3CDTF">2026-08-19T02:51:14Z</dcterms:modified>
</cp:coreProperties>
</file>