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7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393BD"/>
    <a:srgbClr val="2AA738"/>
    <a:srgbClr val="ADAFB0"/>
    <a:srgbClr val="48B3DD"/>
    <a:srgbClr val="5D9438"/>
    <a:srgbClr val="ADD495"/>
    <a:srgbClr val="69A83F"/>
    <a:srgbClr val="67AB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0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8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94ABB0-4288-4322-A9EF-177AF8BE2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28B3CF4-0873-45EE-B5CF-E2BEE785BD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DAA0B4-1608-4499-817B-C412D3FDB6A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0F4CA1-C4FE-4A53-9A2A-1FEA8D2E265E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309DE28-B91C-4A79-9A73-BD9C3998DC1A}"/>
              </a:ext>
            </a:extLst>
          </p:cNvPr>
          <p:cNvCxnSpPr/>
          <p:nvPr userDrawn="1"/>
        </p:nvCxnSpPr>
        <p:spPr>
          <a:xfrm>
            <a:off x="1283858" y="4978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6341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29B8365-52A0-4649-A997-F044D9D67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E0A0958-73B3-4719-8326-730C753AEB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976A324-A24D-4BC1-925E-BF4E5D9BD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BEA173E-9B66-47CB-B39B-86FCF37F2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E45329C-39B7-480A-9250-13F1AFE9A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6AFD73-C2C7-44CD-AD5A-E0D642A502EE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36AFAF-A440-43A7-88C2-C9E45DCBC26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D5AE94-D1E4-4ED5-8325-1A30A4A8D6D8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20852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B6FD2E9-BA39-4D45-AF87-7437B7C49B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7E65789-ABBF-44D6-8C91-E616E0ED34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5125EDE-4273-478A-AD98-6DA89B161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B34CAD9-84BE-479E-B864-2A4BF8DD9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621144E-51B8-42B5-95CF-55A065F22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D5E1D1-045F-4525-B034-155DD9906180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F4AA42-25AD-4B6F-83B9-E6681F83253C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4EF704-6183-4E2A-9CAC-FF4ADBD8780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7747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3E793B8-2EB7-4F9F-8B2C-1DF5E7AA0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6BC4F4F-23C4-4AA8-90C4-9E13299A5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8964F72-331A-4D89-9A68-A24A80F47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93BF9DA-4B57-4AB0-ACD1-15B0CB7B8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567C096-D556-4C12-8276-5D9E4C749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ECBE639-5314-4455-BAE0-60F1C163A55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19136A8-422D-4E58-9399-7922C33B8139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pic>
        <p:nvPicPr>
          <p:cNvPr id="10" name="그림 9" descr="폰트, 텍스트, 그래픽, 로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B52DFE29-C703-010B-C6DB-8D0ADB21EF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4023" y="6493954"/>
            <a:ext cx="1228078" cy="31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079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BA060FD-5297-42D3-930E-18B8BBEA2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00E46F1-0A51-448A-B6D1-64AC5C24A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456A9AD-9DA8-4505-A7A1-E8E1C5EA1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74E1E65-B96D-4B95-86F4-EB29FEC26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2B43FEA-DA8A-43CD-A59E-42FE558E7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E5DF26-8ED6-4995-8906-F779F814489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4B030B7-19BE-41F7-B29C-7ED1F737E2F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76ABE1-C50A-41A4-8851-49B22ED2A6C6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7295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79B099-7D56-426E-9223-9DEA346B2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FEA6A95-FB85-4B45-BF12-E776BC5004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290A0CE-675D-4B51-877C-24E598966F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D2B6E04-09DD-4EEF-967E-9278485DF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569E242-95D7-46C1-B023-02FD53142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DBDC90C-24A1-4AD7-A95F-1F51809B6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A0D3F2C-C8CD-405A-8BFF-7B124F42501D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48E663E-E1C0-4557-9B60-6406D11F7A5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753595-0EBD-4A02-9351-EBC124DCCE8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00637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78FA81-B088-4B98-9B9C-D3303BDFB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E2CA9CC-B74F-4EA7-9DE7-9C48493927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3B29B6D-0861-4D3E-9A7A-068D567D59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09B1D72-093F-4E92-B0DE-370C5EA121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35432B99-257B-4686-9608-419E447DD1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EDAF204-40D0-4F3E-85DF-4F1BE1700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C857965-8C2F-4ADA-9D0F-356115216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388D7BF-3F2A-46D1-8E14-634ECD17B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1E545A26-88FB-479B-BB84-DB244AFEF604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A652DDB1-D30D-4C90-B9E7-00DD613C3177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C201AB-57F8-4BD4-9708-D9FF11E010E4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9156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60AE8E-C995-4066-8639-B7BF7E3EE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3969DB4-AEFA-4E7A-A884-0FA7DCD53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13741D7-0CE3-4F42-88F3-ABDE7E7EA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BE58BDD-585B-4D14-9F63-C4628241F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F794A56-CC3B-42AD-AAEF-F3DC9D12BEA9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91AF34AD-32B1-4BED-8813-0FE4B1675C65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85C11A-984C-413B-8751-0C964D51C502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61477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31D155F-38BF-47A5-AC46-C63C1CA9E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3D21C10-8090-4F20-A3FB-2458DAF31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407BAEE-054B-429A-938C-44C3A8247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EC5662B-AE83-4D24-8D66-548C5B8E10E6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6CE3C5F-9F51-4A7B-9200-82083604A6A6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AD1468-450A-444C-AF26-742B77563B3D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17581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15E498D-6CA6-4CB9-8F4B-50CD0B467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4D21AC9-D43C-4CEA-8D2C-F5CDCC40CE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1330EF1-45C1-4682-BD5E-FC73EAE618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40349A0-E319-4FDB-9640-23F19C644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D0768A3-5EA6-4335-B595-A9DCC174E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966404F-7DDA-40C3-B79F-6AA05C69D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5DA2A3B-A5C7-4767-9A46-465E900AA2A8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FB5FEA9-C57C-418D-B8A4-2D58728672E2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FE104D-9C0E-4F23-A905-0B07027D4550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2246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2688B84-2110-4AA6-BAE4-3A84AEAF5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212BA32-52C5-4D04-8259-7D4A741DEB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F515BE3-36EF-4245-9511-F1FDB5A03A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483500C-6B16-4E1C-8FF6-AF5D4B8C9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AC92444-A41B-46FA-9AA1-0645705E4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5FE36BB-5BA7-4918-BE4D-27FE47BBF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D25D7F5-3DBA-4BA7-9951-84CFAA68F7CB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349DE1A2-839E-485B-A610-8BD350B82E1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7110E1-F86C-4A86-86E2-25DE775941EE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2492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233EE5A-C1AC-4472-A61E-B6113D8E7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BF4650F-FB92-4A59-AE13-196F8ED41B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B18C753-313A-4FC2-AB2E-24622BF768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6D2B5EE-54BD-4E5D-8C7B-D9E157A11C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A8E5692-06BF-4D1D-854C-726D2A66A9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2577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microsoft.com/office/2007/relationships/media" Target="../media/media4.mp3"/><Relationship Id="rId7" Type="http://schemas.openxmlformats.org/officeDocument/2006/relationships/slide" Target="slide19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4.mp3"/><Relationship Id="rId9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slide" Target="slide1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.png"/><Relationship Id="rId5" Type="http://schemas.openxmlformats.org/officeDocument/2006/relationships/slide" Target="slide18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0AFBD52B-04FC-4510-90AA-0F85A99B60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8472" y="2849034"/>
            <a:ext cx="9868628" cy="1976067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altLang="ko-KR" sz="4800" dirty="0">
                <a:latin typeface="+mj-ea"/>
              </a:rPr>
              <a:t>Lesson 4</a:t>
            </a:r>
            <a:br>
              <a:rPr lang="en-US" altLang="ko-KR" sz="6000" b="1" dirty="0">
                <a:latin typeface="+mj-ea"/>
              </a:rPr>
            </a:br>
            <a:r>
              <a:rPr lang="en-US" altLang="ko-KR" b="1" i="0" u="none" strike="noStrike" baseline="0" dirty="0">
                <a:latin typeface="+mn-lt"/>
              </a:rPr>
              <a:t>Housekeeping and</a:t>
            </a:r>
            <a:br>
              <a:rPr lang="en-US" altLang="ko-KR" b="1" i="0" u="none" strike="noStrike" baseline="0" dirty="0">
                <a:latin typeface="+mn-lt"/>
              </a:rPr>
            </a:br>
            <a:r>
              <a:rPr lang="en-US" altLang="ko-KR" b="1" i="0" u="none" strike="noStrike" baseline="0" dirty="0">
                <a:latin typeface="+mn-lt"/>
              </a:rPr>
              <a:t>Laundry Service</a:t>
            </a:r>
            <a:endParaRPr lang="ko-KR" altLang="en-US" b="1" dirty="0">
              <a:latin typeface="+mn-lt"/>
            </a:endParaRPr>
          </a:p>
        </p:txBody>
      </p:sp>
      <p:sp>
        <p:nvSpPr>
          <p:cNvPr id="7" name="부제목 2">
            <a:extLst>
              <a:ext uri="{FF2B5EF4-FFF2-40B4-BE49-F238E27FC236}">
                <a16:creationId xmlns:a16="http://schemas.microsoft.com/office/drawing/2014/main" id="{198C3FB0-4A62-48B9-9CF6-96B658E24053}"/>
              </a:ext>
            </a:extLst>
          </p:cNvPr>
          <p:cNvSpPr txBox="1">
            <a:spLocks/>
          </p:cNvSpPr>
          <p:nvPr/>
        </p:nvSpPr>
        <p:spPr>
          <a:xfrm>
            <a:off x="8533672" y="99477"/>
            <a:ext cx="3658328" cy="452973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ko-KR" dirty="0"/>
              <a:t>High School </a:t>
            </a:r>
            <a:r>
              <a:rPr lang="en-US" altLang="ko-KR" b="1" dirty="0"/>
              <a:t>Tourism English</a:t>
            </a:r>
          </a:p>
        </p:txBody>
      </p:sp>
      <p:sp>
        <p:nvSpPr>
          <p:cNvPr id="2" name="부제목 2">
            <a:extLst>
              <a:ext uri="{FF2B5EF4-FFF2-40B4-BE49-F238E27FC236}">
                <a16:creationId xmlns:a16="http://schemas.microsoft.com/office/drawing/2014/main" id="{30460D2B-299A-19B6-2EE0-43FF20FFB4D7}"/>
              </a:ext>
            </a:extLst>
          </p:cNvPr>
          <p:cNvSpPr txBox="1">
            <a:spLocks/>
          </p:cNvSpPr>
          <p:nvPr/>
        </p:nvSpPr>
        <p:spPr>
          <a:xfrm>
            <a:off x="1218472" y="1264176"/>
            <a:ext cx="4420328" cy="402699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PART </a:t>
            </a:r>
            <a:r>
              <a:rPr lang="en-US" altLang="ko-KR" sz="2400" kern="0" spc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함초롬바탕" panose="02030604000101010101" pitchFamily="18" charset="-127"/>
              </a:rPr>
              <a:t>Ⅲ</a:t>
            </a:r>
            <a:r>
              <a:rPr lang="en-US" altLang="ko-K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</a:t>
            </a:r>
            <a:r>
              <a:rPr lang="en-US" altLang="ko-KR" sz="2400" b="1" i="0" u="none" strike="noStrike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Hotel Service</a:t>
            </a:r>
            <a:endParaRPr lang="en-US" altLang="ko-KR" sz="2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A5FDE9-8352-57D5-BA84-66F9B75CBAFB}"/>
              </a:ext>
            </a:extLst>
          </p:cNvPr>
          <p:cNvSpPr txBox="1"/>
          <p:nvPr/>
        </p:nvSpPr>
        <p:spPr>
          <a:xfrm>
            <a:off x="8827537" y="5843612"/>
            <a:ext cx="3264936" cy="373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+mn-ea"/>
                <a:cs typeface="Pretendard ExtraBold" panose="02000903000000020004" pitchFamily="50" charset="-127"/>
              </a:rPr>
              <a:t>* </a:t>
            </a:r>
            <a:r>
              <a:rPr lang="en-US" altLang="ko-KR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“</a:t>
            </a:r>
            <a:r>
              <a:rPr lang="ko-KR" altLang="en-US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슬라이드 쇼“ </a:t>
            </a:r>
            <a:r>
              <a:rPr lang="ko-KR" altLang="en-US" sz="1400" dirty="0">
                <a:latin typeface="+mn-ea"/>
                <a:cs typeface="Pretendard ExtraLight" panose="02000303000000020004" pitchFamily="50" charset="-127"/>
              </a:rPr>
              <a:t>모드</a:t>
            </a:r>
            <a:r>
              <a:rPr lang="ko-KR" altLang="en-US" sz="1400" dirty="0"/>
              <a:t>로 이용해 주세요</a:t>
            </a:r>
            <a:r>
              <a:rPr lang="en-US" altLang="ko-KR" sz="1400" dirty="0"/>
              <a:t>.</a:t>
            </a:r>
            <a:endParaRPr lang="en-US" altLang="ko-KR" sz="1400" dirty="0">
              <a:latin typeface="+mn-ea"/>
              <a:cs typeface="Pretendard ExtraLight" panose="020003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9930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F18E175F-7E24-4B67-BC5B-A4D9B112FA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4455" y="975281"/>
            <a:ext cx="9483090" cy="5091191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p.106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E3D5AFEB-65E0-4B1A-B7E5-B3BA5927E225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Housekeeping and Laundry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655444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C3D30FB8-8CDA-44B1-8729-92DD0A69CE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933450"/>
            <a:ext cx="10668000" cy="499110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p.106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32C3EB0-31D2-4963-A63E-87DB81116C16}"/>
              </a:ext>
            </a:extLst>
          </p:cNvPr>
          <p:cNvSpPr txBox="1"/>
          <p:nvPr/>
        </p:nvSpPr>
        <p:spPr>
          <a:xfrm>
            <a:off x="1177290" y="2420358"/>
            <a:ext cx="7006590" cy="311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&lt;</a:t>
            </a:r>
            <a:r>
              <a:rPr lang="ko-KR" altLang="en-US" sz="1500" b="1" dirty="0">
                <a:solidFill>
                  <a:srgbClr val="FF0000"/>
                </a:solidFill>
              </a:rPr>
              <a:t>예시 정답</a:t>
            </a:r>
            <a:r>
              <a:rPr lang="en-US" altLang="ko-KR" sz="1500" b="1" dirty="0">
                <a:solidFill>
                  <a:srgbClr val="FF0000"/>
                </a:solidFill>
              </a:rPr>
              <a:t>&gt;</a:t>
            </a:r>
          </a:p>
          <a:p>
            <a:pPr>
              <a:lnSpc>
                <a:spcPct val="11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A: Laundry Service. How can I help you?</a:t>
            </a:r>
          </a:p>
          <a:p>
            <a:pPr>
              <a:lnSpc>
                <a:spcPct val="11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B: I need a suit dry-cleaned, please.</a:t>
            </a:r>
          </a:p>
          <a:p>
            <a:pPr>
              <a:lnSpc>
                <a:spcPct val="11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A: Sure. Please follow the instructions on the laundry bag.</a:t>
            </a:r>
          </a:p>
          <a:p>
            <a:pPr>
              <a:lnSpc>
                <a:spcPct val="11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B: Okay. Where’s the bag?</a:t>
            </a:r>
          </a:p>
          <a:p>
            <a:pPr>
              <a:lnSpc>
                <a:spcPct val="11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A: It’s in the wardrobe.</a:t>
            </a:r>
          </a:p>
          <a:p>
            <a:pPr>
              <a:lnSpc>
                <a:spcPct val="11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B: All right. But I need my suit tonight.</a:t>
            </a:r>
          </a:p>
          <a:p>
            <a:pPr>
              <a:lnSpc>
                <a:spcPct val="11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A: That’s fine. We return laundry in the evening.</a:t>
            </a:r>
          </a:p>
          <a:p>
            <a:pPr>
              <a:lnSpc>
                <a:spcPct val="11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B: Perfect! By the way, I also need my jeans pressed.</a:t>
            </a:r>
          </a:p>
          <a:p>
            <a:pPr>
              <a:lnSpc>
                <a:spcPct val="11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A: No problem. Just use two different bags, please.</a:t>
            </a:r>
          </a:p>
          <a:p>
            <a:pPr>
              <a:lnSpc>
                <a:spcPct val="11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B: Okay, thanks.</a:t>
            </a:r>
          </a:p>
          <a:p>
            <a:pPr>
              <a:lnSpc>
                <a:spcPct val="11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A: You’re welcome. Have a nice day.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956408" y="1617400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D51C1C10-7606-4E4E-B677-40C8715E0C80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Housekeeping and Laundry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6072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7364C-DBF3-51AD-81BC-CC80B871AF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506E2EB7-3C19-547C-8C39-3AB1544C0D27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p.106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D2854E7F-AFAF-01EB-A987-59384936F75E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2BA289B2-B390-060E-8B58-31FC397FD898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78B9AABC-331D-4B05-8017-2211FE094108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Housekeeping and Laundry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3915996D-835D-4B20-9393-7C34512680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957387"/>
            <a:ext cx="1056322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4934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FC447366-3982-4609-896C-FA9F56D863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3362" y="1890712"/>
            <a:ext cx="11725275" cy="3076575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p.107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F625308B-3A52-4E15-B898-7DD8D0E601C9}"/>
              </a:ext>
            </a:extLst>
          </p:cNvPr>
          <p:cNvSpPr/>
          <p:nvPr/>
        </p:nvSpPr>
        <p:spPr>
          <a:xfrm>
            <a:off x="1514273" y="3045403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BFDA859C-87E9-4C9A-BBC8-7B23A6D6222A}"/>
              </a:ext>
            </a:extLst>
          </p:cNvPr>
          <p:cNvSpPr/>
          <p:nvPr/>
        </p:nvSpPr>
        <p:spPr>
          <a:xfrm>
            <a:off x="4910465" y="4073810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E73D3A5-89B1-4B1B-96E8-3B9213886962}"/>
              </a:ext>
            </a:extLst>
          </p:cNvPr>
          <p:cNvSpPr/>
          <p:nvPr/>
        </p:nvSpPr>
        <p:spPr>
          <a:xfrm>
            <a:off x="5479256" y="1061052"/>
            <a:ext cx="326231" cy="340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hlinkClick r:id="rId7" action="ppaction://hlinksldjump"/>
            <a:extLst>
              <a:ext uri="{FF2B5EF4-FFF2-40B4-BE49-F238E27FC236}">
                <a16:creationId xmlns:a16="http://schemas.microsoft.com/office/drawing/2014/main" id="{36175F6E-31AA-409E-A3C5-C3F76916BB7B}"/>
              </a:ext>
            </a:extLst>
          </p:cNvPr>
          <p:cNvSpPr txBox="1"/>
          <p:nvPr/>
        </p:nvSpPr>
        <p:spPr>
          <a:xfrm>
            <a:off x="8118321" y="2543553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8934866" y="2537806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hlinkClick r:id="rId8" action="ppaction://hlinksldjump"/>
            <a:extLst>
              <a:ext uri="{FF2B5EF4-FFF2-40B4-BE49-F238E27FC236}">
                <a16:creationId xmlns:a16="http://schemas.microsoft.com/office/drawing/2014/main" id="{6944CDCA-01E3-4B3C-B73C-7B436C466822}"/>
              </a:ext>
            </a:extLst>
          </p:cNvPr>
          <p:cNvSpPr txBox="1"/>
          <p:nvPr/>
        </p:nvSpPr>
        <p:spPr>
          <a:xfrm>
            <a:off x="8175295" y="3637966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91B466-A19E-44CD-A627-457E8275B5BB}"/>
              </a:ext>
            </a:extLst>
          </p:cNvPr>
          <p:cNvSpPr txBox="1"/>
          <p:nvPr/>
        </p:nvSpPr>
        <p:spPr>
          <a:xfrm>
            <a:off x="8991840" y="3632219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20" name="제목 1">
            <a:extLst>
              <a:ext uri="{FF2B5EF4-FFF2-40B4-BE49-F238E27FC236}">
                <a16:creationId xmlns:a16="http://schemas.microsoft.com/office/drawing/2014/main" id="{6CC274B2-5FDD-47E6-96AA-21908388788C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Housekeeping and Laundry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4" name="P3L4_107_Check Up_A1">
            <a:hlinkClick r:id="" action="ppaction://media"/>
            <a:extLst>
              <a:ext uri="{FF2B5EF4-FFF2-40B4-BE49-F238E27FC236}">
                <a16:creationId xmlns:a16="http://schemas.microsoft.com/office/drawing/2014/main" id="{BE197338-D42F-4E30-9600-0B3F6F53EA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545878" y="2508246"/>
            <a:ext cx="475200" cy="475200"/>
          </a:xfrm>
          <a:prstGeom prst="rect">
            <a:avLst/>
          </a:prstGeom>
        </p:spPr>
      </p:pic>
      <p:pic>
        <p:nvPicPr>
          <p:cNvPr id="6" name="P3L4_107p_Check Up_A2">
            <a:hlinkClick r:id="" action="ppaction://media"/>
            <a:extLst>
              <a:ext uri="{FF2B5EF4-FFF2-40B4-BE49-F238E27FC236}">
                <a16:creationId xmlns:a16="http://schemas.microsoft.com/office/drawing/2014/main" id="{E86635B2-A21A-4BE6-9FD2-B6E1B7BE9B02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591598" y="3564878"/>
            <a:ext cx="475200" cy="4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12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67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3210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55A8C95C-3D1F-43CC-92EC-97814C3943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4231" y="1169723"/>
            <a:ext cx="9803537" cy="486731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p.107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9151523" y="1228289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2BBC34EF-7ECE-4CB1-A46B-8BAFD1A6E65B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Housekeeping and Laundry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62B9CE30-03BB-4CA3-9FFC-FAF073F4865A}"/>
              </a:ext>
            </a:extLst>
          </p:cNvPr>
          <p:cNvGrpSpPr/>
          <p:nvPr/>
        </p:nvGrpSpPr>
        <p:grpSpPr>
          <a:xfrm>
            <a:off x="2922718" y="2037281"/>
            <a:ext cx="4572068" cy="2109143"/>
            <a:chOff x="2922718" y="2037281"/>
            <a:chExt cx="4572068" cy="2109143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1974206-0918-4D3F-A51C-E912CC47618A}"/>
                </a:ext>
              </a:extLst>
            </p:cNvPr>
            <p:cNvSpPr txBox="1"/>
            <p:nvPr/>
          </p:nvSpPr>
          <p:spPr>
            <a:xfrm>
              <a:off x="5567329" y="3074332"/>
              <a:ext cx="36099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d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A4806E0-E28E-4B09-93C9-D789659DC3D5}"/>
                </a:ext>
              </a:extLst>
            </p:cNvPr>
            <p:cNvSpPr txBox="1"/>
            <p:nvPr/>
          </p:nvSpPr>
          <p:spPr>
            <a:xfrm>
              <a:off x="5702036" y="2386107"/>
              <a:ext cx="3353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400" b="1" dirty="0">
                  <a:solidFill>
                    <a:srgbClr val="FF0000"/>
                  </a:solidFill>
                </a:rPr>
                <a:t>c</a:t>
              </a:r>
              <a:endParaRPr lang="ko-KR" altLang="en-US" sz="24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5C50DBE-1ACD-4B98-B58A-BD97F7071F84}"/>
                </a:ext>
              </a:extLst>
            </p:cNvPr>
            <p:cNvSpPr txBox="1"/>
            <p:nvPr/>
          </p:nvSpPr>
          <p:spPr>
            <a:xfrm>
              <a:off x="2922718" y="2713709"/>
              <a:ext cx="33855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a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E9674F4-CE96-4AC0-926D-C4A4540A3F9F}"/>
                </a:ext>
              </a:extLst>
            </p:cNvPr>
            <p:cNvSpPr txBox="1"/>
            <p:nvPr/>
          </p:nvSpPr>
          <p:spPr>
            <a:xfrm>
              <a:off x="7133790" y="2037281"/>
              <a:ext cx="36099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b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9950BF7-B984-4365-A80D-ADD020F45A39}"/>
                </a:ext>
              </a:extLst>
            </p:cNvPr>
            <p:cNvSpPr txBox="1"/>
            <p:nvPr/>
          </p:nvSpPr>
          <p:spPr>
            <a:xfrm>
              <a:off x="3427048" y="3715537"/>
              <a:ext cx="34015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e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5612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271A9FA6-8BF8-45B6-A0A9-CA737AF5A0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985963"/>
            <a:ext cx="10810875" cy="2886075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p.107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946567" y="2102912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25484FB-C401-4206-9D44-9317495B0613}"/>
              </a:ext>
            </a:extLst>
          </p:cNvPr>
          <p:cNvSpPr txBox="1"/>
          <p:nvPr/>
        </p:nvSpPr>
        <p:spPr>
          <a:xfrm>
            <a:off x="4829551" y="4872038"/>
            <a:ext cx="2969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i="0" u="none" strike="noStrike" baseline="0" dirty="0">
                <a:solidFill>
                  <a:srgbClr val="FF0000"/>
                </a:solidFill>
                <a:latin typeface="+mj-lt"/>
              </a:rPr>
              <a:t>Hotel laundry service</a:t>
            </a:r>
            <a:endParaRPr lang="ko-KR" altLang="en-US" sz="2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8" name="제목 1">
            <a:extLst>
              <a:ext uri="{FF2B5EF4-FFF2-40B4-BE49-F238E27FC236}">
                <a16:creationId xmlns:a16="http://schemas.microsoft.com/office/drawing/2014/main" id="{F3D75D83-272C-4348-8728-25B54A1A0869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Housekeeping and Laundry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2423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3020AB-4AB2-4457-8C76-ABD193F503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27138"/>
            <a:ext cx="9144000" cy="2387600"/>
          </a:xfrm>
        </p:spPr>
        <p:txBody>
          <a:bodyPr/>
          <a:lstStyle/>
          <a:p>
            <a:r>
              <a:rPr lang="en-US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Script</a:t>
            </a:r>
            <a:endParaRPr lang="ko-KR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9032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594564"/>
            <a:ext cx="11144250" cy="5534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200000"/>
              </a:lnSpc>
            </a:pPr>
            <a:r>
              <a:rPr lang="en-US" altLang="ko-KR" sz="2000" b="0" i="0" u="none" strike="noStrike" baseline="0" dirty="0"/>
              <a:t>[</a:t>
            </a:r>
            <a:r>
              <a:rPr lang="en-US" altLang="ko-KR" sz="2000" b="0" i="1" u="none" strike="noStrike" baseline="0" dirty="0"/>
              <a:t>Phone rings.</a:t>
            </a:r>
            <a:r>
              <a:rPr lang="en-US" altLang="ko-KR" sz="2000" b="0" i="0" u="none" strike="noStrike" baseline="0" dirty="0"/>
              <a:t>]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Housekeeping. How may I help you?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This is Donald Davis, Room 912. I would like you to send someone to make up the room.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Sure. Do you want it cleaned now or later?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Well, we are leaving in 15 minutes. Could you send someone after we leave?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All right. That is no problem. Is there anything else I may help you with?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No, that’ll be all for now. If I need anything, I will give you a call.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Okay. Have a nice day. Your room will be cleaned by noon.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Thank you.</a:t>
            </a:r>
            <a:endParaRPr lang="ko-KR" altLang="en-US" sz="2000" dirty="0">
              <a:ea typeface="+mj-ea"/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FA5E7FDA-D71A-4347-A0F4-68590F2A75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7" name="모서리가 둥근 직사각형 14">
            <a:extLst>
              <a:ext uri="{FF2B5EF4-FFF2-40B4-BE49-F238E27FC236}">
                <a16:creationId xmlns:a16="http://schemas.microsoft.com/office/drawing/2014/main" id="{4293F04E-058A-4292-A7B0-1BBCE7F13381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1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4E7AB3A3-1D0D-4F69-BDBE-7947831A393C}"/>
              </a:ext>
            </a:extLst>
          </p:cNvPr>
          <p:cNvSpPr txBox="1">
            <a:spLocks/>
          </p:cNvSpPr>
          <p:nvPr/>
        </p:nvSpPr>
        <p:spPr>
          <a:xfrm>
            <a:off x="1783956" y="834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3L4_104p_Situation 1_A">
            <a:hlinkClick r:id="" action="ppaction://media"/>
            <a:extLst>
              <a:ext uri="{FF2B5EF4-FFF2-40B4-BE49-F238E27FC236}">
                <a16:creationId xmlns:a16="http://schemas.microsoft.com/office/drawing/2014/main" id="{4DD1617A-26E8-4F05-AF5A-0AB345C8BC0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31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9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708864"/>
            <a:ext cx="11144250" cy="5440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ko-KR" sz="1800" b="0" i="0" u="none" strike="noStrike" baseline="0" dirty="0"/>
              <a:t>[</a:t>
            </a:r>
            <a:r>
              <a:rPr lang="en-US" altLang="ko-KR" sz="1800" b="0" i="1" u="none" strike="noStrike" baseline="0" dirty="0"/>
              <a:t>Phone rings.</a:t>
            </a:r>
            <a:r>
              <a:rPr lang="en-US" altLang="ko-KR" sz="1800" b="0" i="0" u="none" strike="noStrike" baseline="0" dirty="0"/>
              <a:t>]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Good afternoon. Laundry Service. How can I help you?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Hello. Could you please send someone to pick up my laundry?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Sure. Can I have your room number?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It’s Room 307.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All right, Room 307. Could you fill out the laundry form and put it in the laundry bag?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Yes, I did. Well, I’m leaving for downtown in about 30 minutes. So, if you could send someone in the </a:t>
            </a:r>
          </a:p>
          <a:p>
            <a:pPr algn="l">
              <a:lnSpc>
                <a:spcPct val="150000"/>
              </a:lnSpc>
            </a:pPr>
            <a:r>
              <a:rPr lang="en-US" altLang="ko-KR" dirty="0"/>
              <a:t>     </a:t>
            </a:r>
            <a:r>
              <a:rPr lang="en-US" altLang="ko-KR" sz="1800" b="0" i="0" u="none" strike="noStrike" baseline="0" dirty="0"/>
              <a:t>next 15 to 20 minutes, that would be great.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Sure, ma’am. That won’t be a problem. I will send someone up right away if you don’t mind.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Of course not. When will the clothes be returned to my room? I’m leaving on Thursday.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Well, today is Monday. It usually takes a day, so we will deliver them to your room by tomorrow </a:t>
            </a:r>
          </a:p>
          <a:p>
            <a:pPr algn="l">
              <a:lnSpc>
                <a:spcPct val="150000"/>
              </a:lnSpc>
            </a:pPr>
            <a:r>
              <a:rPr lang="en-US" altLang="ko-KR" dirty="0"/>
              <a:t>     </a:t>
            </a:r>
            <a:r>
              <a:rPr lang="en-US" altLang="ko-KR" sz="1800" b="0" i="0" u="none" strike="noStrike" baseline="0" dirty="0"/>
              <a:t>evening.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All right. Thank you.</a:t>
            </a:r>
            <a:endParaRPr lang="en-US" altLang="ko-KR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26427B88-C558-4FC4-90DA-820202CB19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3779D01E-E767-41B5-9959-068E5F006C8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2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DFB191D6-F5C2-4C23-992D-C516A26507DA}"/>
              </a:ext>
            </a:extLst>
          </p:cNvPr>
          <p:cNvSpPr txBox="1">
            <a:spLocks/>
          </p:cNvSpPr>
          <p:nvPr/>
        </p:nvSpPr>
        <p:spPr>
          <a:xfrm>
            <a:off x="1783956" y="834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3L4_105p_Situation 2_A">
            <a:hlinkClick r:id="" action="ppaction://media"/>
            <a:extLst>
              <a:ext uri="{FF2B5EF4-FFF2-40B4-BE49-F238E27FC236}">
                <a16:creationId xmlns:a16="http://schemas.microsoft.com/office/drawing/2014/main" id="{1A3012C7-A29F-42B8-8571-9CA97C89B3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10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8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ko-KR" altLang="en-US" sz="1800" b="1" dirty="0">
              <a:solidFill>
                <a:srgbClr val="2AA738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983094"/>
            <a:ext cx="11144250" cy="3850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500" b="1" dirty="0">
                <a:latin typeface="+mj-lt"/>
                <a:cs typeface="Calibri" panose="020F0502020204030204" pitchFamily="34" charset="0"/>
              </a:rPr>
              <a:t>A-1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>
                <a:latin typeface="+mj-lt"/>
              </a:rPr>
              <a:t>W: </a:t>
            </a:r>
            <a:r>
              <a:rPr lang="en-US" altLang="ko-KR" sz="2000" b="0" i="0" u="none" strike="noStrike" baseline="0" dirty="0">
                <a:latin typeface="+mj-lt"/>
              </a:rPr>
              <a:t>Hello, this is Room 921. The pillowcases are so wrinkled. Can you change them?</a:t>
            </a:r>
            <a:r>
              <a:rPr lang="en-US" altLang="ko-KR" sz="2000" b="1" i="0" u="none" strike="noStrike" baseline="0" dirty="0">
                <a:latin typeface="+mj-lt"/>
              </a:rPr>
              <a:t> 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dirty="0">
                <a:latin typeface="+mj-lt"/>
              </a:rPr>
              <a:t>M: </a:t>
            </a:r>
            <a:r>
              <a:rPr lang="en-US" altLang="ko-KR" sz="2000" b="1" u="sng" dirty="0">
                <a:latin typeface="+mj-lt"/>
              </a:rPr>
              <a:t>                                              </a:t>
            </a:r>
            <a:r>
              <a:rPr lang="en-US" altLang="ko-KR" sz="2000" u="sng" dirty="0">
                <a:latin typeface="+mj-lt"/>
              </a:rPr>
              <a:t>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0" i="0" u="none" strike="noStrike" baseline="0" dirty="0">
                <a:latin typeface="+mj-lt"/>
              </a:rPr>
              <a:t>ⓐ Of course, ma’am. I’m very sorry.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0" i="0" u="none" strike="noStrike" baseline="0" dirty="0">
                <a:latin typeface="+mj-lt"/>
              </a:rPr>
              <a:t>ⓑ If you don’t mind, I will return it to you.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0" i="0" u="none" strike="noStrike" baseline="0" dirty="0">
                <a:latin typeface="+mj-lt"/>
              </a:rPr>
              <a:t>ⓒ I will send someone up to drop off your </a:t>
            </a:r>
            <a:r>
              <a:rPr lang="en-US" altLang="ko-KR" sz="2000" b="0" i="0" u="none" strike="noStrike" baseline="0" dirty="0" err="1">
                <a:latin typeface="+mj-lt"/>
              </a:rPr>
              <a:t>drycleaning</a:t>
            </a:r>
            <a:r>
              <a:rPr lang="en-US" altLang="ko-KR" sz="2000" b="0" i="0" u="none" strike="noStrike" baseline="0" dirty="0">
                <a:latin typeface="+mj-lt"/>
              </a:rPr>
              <a:t> right away.</a:t>
            </a:r>
            <a:endParaRPr lang="en-US" altLang="ko-KR" sz="2000" b="1" dirty="0">
              <a:latin typeface="+mj-lt"/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D6965441-D2D1-4D7D-8CD1-0527D26742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58713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7F021970-6881-4A37-8E1A-E803811AADBA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4" name="P3L4_107_Check Up_A1">
            <a:hlinkClick r:id="" action="ppaction://media"/>
            <a:extLst>
              <a:ext uri="{FF2B5EF4-FFF2-40B4-BE49-F238E27FC236}">
                <a16:creationId xmlns:a16="http://schemas.microsoft.com/office/drawing/2014/main" id="{B07D4A1C-06F4-43A4-A6CD-F4FED14AB2B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38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7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>
            <a:extLst>
              <a:ext uri="{FF2B5EF4-FFF2-40B4-BE49-F238E27FC236}">
                <a16:creationId xmlns:a16="http://schemas.microsoft.com/office/drawing/2014/main" id="{77E9551D-B5F9-488B-8CC6-CD7BF6D0274C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Housekeeping and Laundry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p.102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BE925741-5D6C-4669-B689-AA7AE9850F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700" y="809732"/>
            <a:ext cx="9626600" cy="52385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91430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541346"/>
            <a:ext cx="11144250" cy="5505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en-US" altLang="ko-KR" sz="2500" b="1" dirty="0">
                <a:latin typeface="+mj-lt"/>
                <a:cs typeface="Calibri" panose="020F0502020204030204" pitchFamily="34" charset="0"/>
              </a:rPr>
              <a:t>A-2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0" i="0" u="none" strike="noStrike" baseline="0" dirty="0">
                <a:latin typeface="MinionPro-Regular"/>
              </a:rPr>
              <a:t>[</a:t>
            </a:r>
            <a:r>
              <a:rPr lang="en-US" altLang="ko-KR" sz="2000" b="0" i="1" u="none" strike="noStrike" baseline="0" dirty="0">
                <a:latin typeface="MinionPro-It"/>
              </a:rPr>
              <a:t>Phone rings.</a:t>
            </a:r>
            <a:r>
              <a:rPr lang="en-US" altLang="ko-KR" sz="2000" b="0" i="0" u="none" strike="noStrike" baseline="0" dirty="0">
                <a:latin typeface="MinionPro-Regular"/>
              </a:rPr>
              <a:t>]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>
                <a:latin typeface="MinionPro-Regular"/>
              </a:rPr>
              <a:t>W: </a:t>
            </a:r>
            <a:r>
              <a:rPr lang="en-US" altLang="ko-KR" sz="2000" b="0" i="0" u="none" strike="noStrike" baseline="0" dirty="0">
                <a:latin typeface="MinionPro-Regular"/>
              </a:rPr>
              <a:t>Hello. This is Dolly Rogers from Room 717.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>
                <a:latin typeface="MinionPro-Regular"/>
              </a:rPr>
              <a:t>M: </a:t>
            </a:r>
            <a:r>
              <a:rPr lang="en-US" altLang="ko-KR" sz="2000" b="0" i="0" u="none" strike="noStrike" baseline="0" dirty="0">
                <a:latin typeface="MinionPro-Regular"/>
              </a:rPr>
              <a:t>Ms. Rogers, how may I help you?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>
                <a:latin typeface="MinionPro-Regular"/>
              </a:rPr>
              <a:t>W: </a:t>
            </a:r>
            <a:r>
              <a:rPr lang="en-US" altLang="ko-KR" sz="2000" b="0" i="0" u="none" strike="noStrike" baseline="0" dirty="0">
                <a:latin typeface="MinionPro-Regular"/>
              </a:rPr>
              <a:t>I have a dress that needs ironing. Should I leave it at the front desk?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>
                <a:latin typeface="MinionPro-Regular"/>
              </a:rPr>
              <a:t>M: </a:t>
            </a:r>
            <a:r>
              <a:rPr lang="en-US" altLang="ko-KR" sz="2000" b="0" i="0" u="none" strike="noStrike" baseline="0" dirty="0">
                <a:latin typeface="MinionPro-Regular"/>
              </a:rPr>
              <a:t>No, you don’t need to do that. I’ll send someone up for it.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>
                <a:latin typeface="MinionPro-Regular"/>
              </a:rPr>
              <a:t>W: </a:t>
            </a:r>
            <a:r>
              <a:rPr lang="en-US" altLang="ko-KR" sz="2000" b="0" i="0" u="none" strike="noStrike" baseline="0" dirty="0">
                <a:latin typeface="MinionPro-Regular"/>
              </a:rPr>
              <a:t>Thanks. When will you send someone to pick up my laundry?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>
                <a:latin typeface="MinionPro-Regular"/>
              </a:rPr>
              <a:t>M: </a:t>
            </a:r>
            <a:r>
              <a:rPr lang="en-US" altLang="ko-KR" sz="2000" b="0" i="0" u="none" strike="noStrike" baseline="0" dirty="0">
                <a:latin typeface="MinionPro-Regular"/>
              </a:rPr>
              <a:t>Right away, if you don’t mind.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>
                <a:latin typeface="MinionPro-Regular"/>
              </a:rPr>
              <a:t>W: </a:t>
            </a:r>
            <a:r>
              <a:rPr lang="en-US" altLang="ko-KR" sz="2000" b="0" i="0" u="none" strike="noStrike" baseline="0" dirty="0">
                <a:latin typeface="MinionPro-Regular"/>
              </a:rPr>
              <a:t>Okay. Thanks.</a:t>
            </a:r>
            <a:endParaRPr lang="ko-KR" altLang="en-US" sz="2000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ECF89FE5-5AD3-44D9-B68C-5042AC767E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494AEF46-C9F3-4E45-9E91-1AF80D9F30C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3" name="P3L4_107p_Check Up_A2">
            <a:hlinkClick r:id="" action="ppaction://media"/>
            <a:extLst>
              <a:ext uri="{FF2B5EF4-FFF2-40B4-BE49-F238E27FC236}">
                <a16:creationId xmlns:a16="http://schemas.microsoft.com/office/drawing/2014/main" id="{63270159-52D9-4E68-ABB5-57436B3532D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50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10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p.103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152A6A07-2131-4323-9C81-AC210A255A5B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D8BFD03E-197E-4570-8887-EB25CD633CBE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Housekeeping and Laundry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2A1C06B3-B0CD-4493-B2CA-B9AD65336B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470" y="1727200"/>
            <a:ext cx="10903059" cy="340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5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DA343351-B139-4C5E-BAD4-3613D57390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509" y="1222796"/>
            <a:ext cx="11036157" cy="4535307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p.103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0" name="제목 1">
            <a:extLst>
              <a:ext uri="{FF2B5EF4-FFF2-40B4-BE49-F238E27FC236}">
                <a16:creationId xmlns:a16="http://schemas.microsoft.com/office/drawing/2014/main" id="{BBF1DBD9-3732-4AA9-BBD2-A2896A48044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8585310" y="1773569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F920C8C4-A3C2-4714-9150-77D6CE55931A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Housekeeping and Laundry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21DAFCFA-85B2-4526-BB32-A245CCD454BC}"/>
              </a:ext>
            </a:extLst>
          </p:cNvPr>
          <p:cNvGrpSpPr/>
          <p:nvPr/>
        </p:nvGrpSpPr>
        <p:grpSpPr>
          <a:xfrm>
            <a:off x="2127056" y="2283290"/>
            <a:ext cx="5466274" cy="2510379"/>
            <a:chOff x="1955606" y="2271860"/>
            <a:chExt cx="5466274" cy="2510379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67BED79-F151-4E3C-909B-6BDF20161A9B}"/>
                </a:ext>
              </a:extLst>
            </p:cNvPr>
            <p:cNvSpPr txBox="1"/>
            <p:nvPr/>
          </p:nvSpPr>
          <p:spPr>
            <a:xfrm>
              <a:off x="1955606" y="2271860"/>
              <a:ext cx="17019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need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29A2104-06A8-44E5-A7D0-0ADB7B442368}"/>
                </a:ext>
              </a:extLst>
            </p:cNvPr>
            <p:cNvSpPr txBox="1"/>
            <p:nvPr/>
          </p:nvSpPr>
          <p:spPr>
            <a:xfrm>
              <a:off x="3425677" y="2698544"/>
              <a:ext cx="17019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800" b="1" i="0" u="none" strike="noStrike" baseline="0" dirty="0">
                  <a:solidFill>
                    <a:srgbClr val="FF0000"/>
                  </a:solidFill>
                </a:rPr>
                <a:t>dry-cleaned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8EF7B31-C8FE-4A87-802F-A210B01FB1C1}"/>
                </a:ext>
              </a:extLst>
            </p:cNvPr>
            <p:cNvSpPr txBox="1"/>
            <p:nvPr/>
          </p:nvSpPr>
          <p:spPr>
            <a:xfrm>
              <a:off x="3494257" y="3134867"/>
              <a:ext cx="17019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800" b="1" i="0" u="none" strike="noStrike" baseline="0" dirty="0">
                  <a:solidFill>
                    <a:srgbClr val="FF0000"/>
                  </a:solidFill>
                </a:rPr>
                <a:t>bring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2811424-7317-4C5C-BF3A-AA87A5BEE902}"/>
                </a:ext>
              </a:extLst>
            </p:cNvPr>
            <p:cNvSpPr txBox="1"/>
            <p:nvPr/>
          </p:nvSpPr>
          <p:spPr>
            <a:xfrm>
              <a:off x="2302316" y="3549900"/>
              <a:ext cx="17019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800" b="1" i="0" u="none" strike="noStrike" baseline="0" dirty="0">
                  <a:solidFill>
                    <a:srgbClr val="FF0000"/>
                  </a:solidFill>
                </a:rPr>
                <a:t>follow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CB1D467-2100-489C-8040-0DDB914BA9FE}"/>
                </a:ext>
              </a:extLst>
            </p:cNvPr>
            <p:cNvSpPr txBox="1"/>
            <p:nvPr/>
          </p:nvSpPr>
          <p:spPr>
            <a:xfrm>
              <a:off x="5719886" y="3963565"/>
              <a:ext cx="17019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800" b="1" i="0" u="none" strike="noStrike" baseline="0" dirty="0">
                  <a:solidFill>
                    <a:srgbClr val="FF0000"/>
                  </a:solidFill>
                </a:rPr>
                <a:t>pick up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0FA1DA4-29B9-4E6D-8A42-A8CD35678E60}"/>
                </a:ext>
              </a:extLst>
            </p:cNvPr>
            <p:cNvSpPr txBox="1"/>
            <p:nvPr/>
          </p:nvSpPr>
          <p:spPr>
            <a:xfrm>
              <a:off x="2806603" y="4412907"/>
              <a:ext cx="17019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800" b="1" i="0" u="none" strike="noStrike" baseline="0" dirty="0">
                  <a:solidFill>
                    <a:srgbClr val="FF0000"/>
                  </a:solidFill>
                </a:rPr>
                <a:t>fill out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986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DB0D197F-58FA-4B2C-AED3-0F732AAC86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194" y="896211"/>
            <a:ext cx="10439612" cy="5065577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p.103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506309BC-D4DC-4B11-8BCE-2B83D98036B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5802818" y="1395662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3861E09A-FE0D-45DD-84D8-F06B2DFAEDCF}"/>
              </a:ext>
            </a:extLst>
          </p:cNvPr>
          <p:cNvGrpSpPr/>
          <p:nvPr/>
        </p:nvGrpSpPr>
        <p:grpSpPr>
          <a:xfrm>
            <a:off x="2023110" y="3005510"/>
            <a:ext cx="6385800" cy="1015663"/>
            <a:chOff x="2946400" y="2614350"/>
            <a:chExt cx="6385800" cy="1015663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C5CD8C9-B935-4CBE-AE2E-942BBA04D800}"/>
                </a:ext>
              </a:extLst>
            </p:cNvPr>
            <p:cNvSpPr txBox="1"/>
            <p:nvPr/>
          </p:nvSpPr>
          <p:spPr>
            <a:xfrm>
              <a:off x="2946400" y="2614350"/>
              <a:ext cx="12954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</a:rPr>
                <a:t>b</a:t>
              </a:r>
            </a:p>
            <a:p>
              <a:r>
                <a:rPr lang="en-US" altLang="ko-KR" sz="2000" b="1" dirty="0">
                  <a:solidFill>
                    <a:srgbClr val="FF0000"/>
                  </a:solidFill>
                </a:rPr>
                <a:t>f</a:t>
              </a:r>
            </a:p>
            <a:p>
              <a:r>
                <a:rPr lang="en-US" altLang="ko-KR" sz="2000" b="1" dirty="0">
                  <a:solidFill>
                    <a:srgbClr val="FF0000"/>
                  </a:solidFill>
                </a:rPr>
                <a:t>h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F10DB56-4131-4F4A-9624-4A0B4E3F3848}"/>
                </a:ext>
              </a:extLst>
            </p:cNvPr>
            <p:cNvSpPr txBox="1"/>
            <p:nvPr/>
          </p:nvSpPr>
          <p:spPr>
            <a:xfrm>
              <a:off x="8036800" y="2614350"/>
              <a:ext cx="12954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</a:rPr>
                <a:t>d </a:t>
              </a:r>
            </a:p>
            <a:p>
              <a:r>
                <a:rPr lang="en-US" altLang="ko-KR" sz="2000" b="1" dirty="0">
                  <a:solidFill>
                    <a:srgbClr val="FF0000"/>
                  </a:solidFill>
                </a:rPr>
                <a:t>e</a:t>
              </a:r>
            </a:p>
            <a:p>
              <a:r>
                <a:rPr lang="en-US" altLang="ko-KR" sz="2000" b="1" dirty="0">
                  <a:solidFill>
                    <a:srgbClr val="FF0000"/>
                  </a:solidFill>
                </a:rPr>
                <a:t>g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2" name="제목 1">
            <a:extLst>
              <a:ext uri="{FF2B5EF4-FFF2-40B4-BE49-F238E27FC236}">
                <a16:creationId xmlns:a16="http://schemas.microsoft.com/office/drawing/2014/main" id="{6A115DF5-FCB4-49ED-B550-4C459808A4D1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Housekeeping and Laundry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6572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49154F4D-E522-42ED-A57C-3B61AE9E5A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8210" y="989816"/>
            <a:ext cx="10355580" cy="5171374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p.104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Housekeeping Service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4" name="TextBox 13">
            <a:hlinkClick r:id="rId5" action="ppaction://hlinksldjump"/>
            <a:extLst>
              <a:ext uri="{FF2B5EF4-FFF2-40B4-BE49-F238E27FC236}">
                <a16:creationId xmlns:a16="http://schemas.microsoft.com/office/drawing/2014/main" id="{36175F6E-31AA-409E-A3C5-C3F76916BB7B}"/>
              </a:ext>
            </a:extLst>
          </p:cNvPr>
          <p:cNvSpPr txBox="1"/>
          <p:nvPr/>
        </p:nvSpPr>
        <p:spPr>
          <a:xfrm>
            <a:off x="6741941" y="1484158"/>
            <a:ext cx="787760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605476" y="1489841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BCFD26AD-67F1-41AA-BC1C-65B58CBC1ECA}"/>
              </a:ext>
            </a:extLst>
          </p:cNvPr>
          <p:cNvGrpSpPr/>
          <p:nvPr/>
        </p:nvGrpSpPr>
        <p:grpSpPr>
          <a:xfrm>
            <a:off x="1700758" y="2319096"/>
            <a:ext cx="6513874" cy="3583378"/>
            <a:chOff x="1700758" y="2319096"/>
            <a:chExt cx="6513874" cy="3583378"/>
          </a:xfrm>
        </p:grpSpPr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CE344761-3A5E-4034-A646-4778D2605EE0}"/>
                </a:ext>
              </a:extLst>
            </p:cNvPr>
            <p:cNvSpPr/>
            <p:nvPr/>
          </p:nvSpPr>
          <p:spPr>
            <a:xfrm>
              <a:off x="7854632" y="5542474"/>
              <a:ext cx="360000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90E6BEF1-E0FC-4BC8-8E8B-3CE3123907A3}"/>
                </a:ext>
              </a:extLst>
            </p:cNvPr>
            <p:cNvSpPr/>
            <p:nvPr/>
          </p:nvSpPr>
          <p:spPr>
            <a:xfrm>
              <a:off x="1700758" y="2319096"/>
              <a:ext cx="360000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07607852-D77A-419E-9EFC-F3A80AB372C2}"/>
                </a:ext>
              </a:extLst>
            </p:cNvPr>
            <p:cNvSpPr/>
            <p:nvPr/>
          </p:nvSpPr>
          <p:spPr>
            <a:xfrm>
              <a:off x="4759604" y="3283290"/>
              <a:ext cx="360000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16" name="제목 1">
            <a:extLst>
              <a:ext uri="{FF2B5EF4-FFF2-40B4-BE49-F238E27FC236}">
                <a16:creationId xmlns:a16="http://schemas.microsoft.com/office/drawing/2014/main" id="{DBADD80A-813A-49C6-A1D1-DDF99E7FF103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Housekeeping and Laundry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7" name="P3L4_104p_Situation 1_A">
            <a:hlinkClick r:id="" action="ppaction://media"/>
            <a:extLst>
              <a:ext uri="{FF2B5EF4-FFF2-40B4-BE49-F238E27FC236}">
                <a16:creationId xmlns:a16="http://schemas.microsoft.com/office/drawing/2014/main" id="{71DD48FA-C56B-4030-92E1-C933111455A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200412" y="1419766"/>
            <a:ext cx="475200" cy="4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20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196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10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A6EE2506-BE8F-46EF-AE5C-D6D7DED474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4695" y="906197"/>
            <a:ext cx="9288779" cy="5045606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p.104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580362" y="1362189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3D5DEA-3CBF-40B5-9FD7-48879C50A63C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284DBC-A185-439B-AA98-A09372EFA3D6}"/>
              </a:ext>
            </a:extLst>
          </p:cNvPr>
          <p:cNvSpPr txBox="1"/>
          <p:nvPr/>
        </p:nvSpPr>
        <p:spPr>
          <a:xfrm>
            <a:off x="840038" y="6497451"/>
            <a:ext cx="63054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•make up the room: </a:t>
            </a:r>
            <a:r>
              <a:rPr lang="ko-KR" altLang="en-US" sz="1200" dirty="0">
                <a:solidFill>
                  <a:schemeClr val="bg1"/>
                </a:solidFill>
              </a:rPr>
              <a:t>방을 정리하다 </a:t>
            </a:r>
            <a:r>
              <a:rPr lang="en-US" altLang="ko-KR" sz="1200" dirty="0">
                <a:solidFill>
                  <a:schemeClr val="bg1"/>
                </a:solidFill>
              </a:rPr>
              <a:t>•by noon: </a:t>
            </a:r>
            <a:r>
              <a:rPr lang="ko-KR" altLang="en-US" sz="1200" dirty="0">
                <a:solidFill>
                  <a:schemeClr val="bg1"/>
                </a:solidFill>
              </a:rPr>
              <a:t>정오까지</a:t>
            </a: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1A39ECD4-0CCB-4CC6-9712-1B23853DBD0E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Housekeeping and Laundry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20" name="제목 1">
            <a:extLst>
              <a:ext uri="{FF2B5EF4-FFF2-40B4-BE49-F238E27FC236}">
                <a16:creationId xmlns:a16="http://schemas.microsoft.com/office/drawing/2014/main" id="{0D703349-1179-4989-B952-8ECDF269D9D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Housekeeping Service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3046EA-619F-45B0-86B1-062E3E3F8488}"/>
              </a:ext>
            </a:extLst>
          </p:cNvPr>
          <p:cNvSpPr txBox="1"/>
          <p:nvPr/>
        </p:nvSpPr>
        <p:spPr>
          <a:xfrm>
            <a:off x="7145513" y="1889424"/>
            <a:ext cx="5009106" cy="2031325"/>
          </a:xfrm>
          <a:prstGeom prst="rect">
            <a:avLst/>
          </a:prstGeom>
          <a:solidFill>
            <a:schemeClr val="bg1"/>
          </a:solidFill>
          <a:ln w="28575">
            <a:solidFill>
              <a:srgbClr val="C393BD"/>
            </a:solidFill>
          </a:ln>
        </p:spPr>
        <p:txBody>
          <a:bodyPr wrap="square" rtlCol="0">
            <a:spAutoFit/>
          </a:bodyPr>
          <a:lstStyle/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MinionPro-Regular"/>
              </a:rPr>
              <a:t>&lt;</a:t>
            </a:r>
            <a:r>
              <a:rPr lang="ko-KR" altLang="en-US" sz="1400" b="1" i="0" u="none" strike="noStrike" baseline="0" dirty="0">
                <a:solidFill>
                  <a:srgbClr val="FF0000"/>
                </a:solidFill>
                <a:latin typeface="MinionPro-Regular"/>
              </a:rPr>
              <a:t>예시 정답</a:t>
            </a:r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MinionPro-Regular"/>
              </a:rPr>
              <a:t>&gt;</a:t>
            </a:r>
          </a:p>
          <a:p>
            <a:pPr marL="180975" indent="-180975" algn="l"/>
            <a:r>
              <a:rPr lang="en-US" altLang="ko-KR" sz="1600" b="1" i="0" u="none" strike="noStrike" baseline="0" dirty="0">
                <a:solidFill>
                  <a:srgbClr val="FF0000"/>
                </a:solidFill>
                <a:latin typeface="MinionPro-Regular"/>
              </a:rPr>
              <a:t>A: Housekeeping. How may I help you?</a:t>
            </a:r>
          </a:p>
          <a:p>
            <a:pPr marL="180975" indent="-180975" algn="l"/>
            <a:r>
              <a:rPr lang="en-US" altLang="ko-KR" sz="1600" b="1" i="0" u="none" strike="noStrike" baseline="0" dirty="0">
                <a:solidFill>
                  <a:srgbClr val="FF0000"/>
                </a:solidFill>
                <a:latin typeface="MinionPro-Regular"/>
              </a:rPr>
              <a:t>B: Well, I need someone </a:t>
            </a:r>
            <a:r>
              <a:rPr lang="en-US" altLang="ko-KR" sz="1600" b="1" i="0" u="sng" strike="noStrike" baseline="0" dirty="0">
                <a:solidFill>
                  <a:srgbClr val="FF0000"/>
                </a:solidFill>
                <a:latin typeface="MinionPro-Regular"/>
              </a:rPr>
              <a:t>to turn down the beds </a:t>
            </a:r>
            <a:r>
              <a:rPr lang="en-US" altLang="ko-KR" sz="1600" b="1" i="0" u="none" strike="noStrike" baseline="0" dirty="0">
                <a:solidFill>
                  <a:srgbClr val="FF0000"/>
                </a:solidFill>
                <a:latin typeface="MinionPro-Regular"/>
              </a:rPr>
              <a:t>right away.</a:t>
            </a:r>
          </a:p>
          <a:p>
            <a:pPr marL="180975" indent="-180975" algn="l"/>
            <a:r>
              <a:rPr lang="en-US" altLang="ko-KR" sz="1600" b="1" i="0" u="none" strike="noStrike" baseline="0" dirty="0">
                <a:solidFill>
                  <a:srgbClr val="FF0000"/>
                </a:solidFill>
                <a:latin typeface="MinionPro-Regular"/>
              </a:rPr>
              <a:t>A: Of course, sir/ma’am. </a:t>
            </a:r>
            <a:r>
              <a:rPr lang="en-US" altLang="ko-KR" sz="1600" b="1" i="0" u="sng" strike="noStrike" baseline="0" dirty="0">
                <a:solidFill>
                  <a:srgbClr val="FF0000"/>
                </a:solidFill>
                <a:latin typeface="MinionPro-Regular"/>
              </a:rPr>
              <a:t>What room are you calling from?</a:t>
            </a:r>
          </a:p>
          <a:p>
            <a:pPr marL="180975" indent="-180975" algn="l"/>
            <a:r>
              <a:rPr lang="en-US" altLang="ko-KR" sz="1600" b="1" i="0" u="none" strike="noStrike" baseline="0" dirty="0">
                <a:solidFill>
                  <a:srgbClr val="FF0000"/>
                </a:solidFill>
                <a:latin typeface="MinionPro-Regular"/>
              </a:rPr>
              <a:t>B: </a:t>
            </a:r>
            <a:r>
              <a:rPr lang="en-US" altLang="ko-KR" sz="1600" b="1" i="0" u="sng" strike="noStrike" baseline="0" dirty="0">
                <a:solidFill>
                  <a:srgbClr val="FF0000"/>
                </a:solidFill>
                <a:latin typeface="MinionPro-Regular"/>
              </a:rPr>
              <a:t>Room 523. How long will it take?</a:t>
            </a:r>
          </a:p>
          <a:p>
            <a:pPr marL="180975" indent="-180975" algn="l"/>
            <a:r>
              <a:rPr lang="en-US" altLang="ko-KR" sz="1600" b="1" i="0" u="none" strike="noStrike" baseline="0" dirty="0">
                <a:solidFill>
                  <a:srgbClr val="FF0000"/>
                </a:solidFill>
                <a:latin typeface="MinionPro-Regular"/>
              </a:rPr>
              <a:t>A: </a:t>
            </a:r>
            <a:r>
              <a:rPr lang="en-US" altLang="ko-KR" sz="1600" b="1" i="0" u="sng" strike="noStrike" baseline="0" dirty="0">
                <a:solidFill>
                  <a:srgbClr val="FF0000"/>
                </a:solidFill>
                <a:latin typeface="MinionPro-Regular"/>
              </a:rPr>
              <a:t>It will take 15 minutes.</a:t>
            </a:r>
          </a:p>
          <a:p>
            <a:pPr marL="180975" indent="-180975" algn="l"/>
            <a:r>
              <a:rPr lang="en-US" altLang="ko-KR" sz="1600" b="1" i="0" u="none" strike="noStrike" baseline="0" dirty="0">
                <a:solidFill>
                  <a:srgbClr val="FF0000"/>
                </a:solidFill>
                <a:latin typeface="MinionPro-Regular"/>
              </a:rPr>
              <a:t>B: Thanks. Bye.</a:t>
            </a:r>
            <a:endParaRPr lang="ko-KR" altLang="en-US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74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90E5B46D-A5F6-41DF-9CAC-945B96BCDDD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147"/>
          <a:stretch/>
        </p:blipFill>
        <p:spPr>
          <a:xfrm>
            <a:off x="804194" y="869950"/>
            <a:ext cx="10583612" cy="5247259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p.105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Laundry Service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435823E-D4BD-4ED8-B473-6F65DE59C02D}"/>
              </a:ext>
            </a:extLst>
          </p:cNvPr>
          <p:cNvSpPr/>
          <p:nvPr/>
        </p:nvSpPr>
        <p:spPr>
          <a:xfrm>
            <a:off x="7334250" y="1151540"/>
            <a:ext cx="284828" cy="340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740566" y="1434917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TextBox 12">
            <a:hlinkClick r:id="rId5" action="ppaction://hlinksldjump"/>
            <a:extLst>
              <a:ext uri="{FF2B5EF4-FFF2-40B4-BE49-F238E27FC236}">
                <a16:creationId xmlns:a16="http://schemas.microsoft.com/office/drawing/2014/main" id="{0F438834-E43D-4A58-AF7A-0F46754208CC}"/>
              </a:ext>
            </a:extLst>
          </p:cNvPr>
          <p:cNvSpPr txBox="1"/>
          <p:nvPr/>
        </p:nvSpPr>
        <p:spPr>
          <a:xfrm>
            <a:off x="6922830" y="1445802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2A5F3BA3-A7B4-4231-AB74-54820EF49AE2}"/>
              </a:ext>
            </a:extLst>
          </p:cNvPr>
          <p:cNvGrpSpPr/>
          <p:nvPr/>
        </p:nvGrpSpPr>
        <p:grpSpPr>
          <a:xfrm>
            <a:off x="1712189" y="2370035"/>
            <a:ext cx="6831389" cy="3724314"/>
            <a:chOff x="4498957" y="2390368"/>
            <a:chExt cx="6400029" cy="3724314"/>
          </a:xfrm>
        </p:grpSpPr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50AF47DB-7968-4777-896F-EFE01DCEA3C0}"/>
                </a:ext>
              </a:extLst>
            </p:cNvPr>
            <p:cNvSpPr/>
            <p:nvPr/>
          </p:nvSpPr>
          <p:spPr>
            <a:xfrm>
              <a:off x="4498957" y="4770857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23ADB9CF-03B7-4F75-A820-67590CE111C8}"/>
                </a:ext>
              </a:extLst>
            </p:cNvPr>
            <p:cNvSpPr/>
            <p:nvPr/>
          </p:nvSpPr>
          <p:spPr>
            <a:xfrm>
              <a:off x="10561719" y="2390368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9529FB55-A0F2-45FA-8E52-27D68CCAB6FC}"/>
                </a:ext>
              </a:extLst>
            </p:cNvPr>
            <p:cNvSpPr/>
            <p:nvPr/>
          </p:nvSpPr>
          <p:spPr>
            <a:xfrm>
              <a:off x="7539558" y="5754682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2" name="제목 1">
            <a:extLst>
              <a:ext uri="{FF2B5EF4-FFF2-40B4-BE49-F238E27FC236}">
                <a16:creationId xmlns:a16="http://schemas.microsoft.com/office/drawing/2014/main" id="{66E3432D-8C0E-4B93-B64F-D7F5837E21FA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Housekeeping and Laundry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5" name="P3L4_105p_Situation 2_A">
            <a:hlinkClick r:id="" action="ppaction://media"/>
            <a:extLst>
              <a:ext uri="{FF2B5EF4-FFF2-40B4-BE49-F238E27FC236}">
                <a16:creationId xmlns:a16="http://schemas.microsoft.com/office/drawing/2014/main" id="{4EE98657-25AC-4165-8666-650CC86FD8D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54823" y="1377222"/>
            <a:ext cx="475200" cy="4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82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5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3535BB21-D636-4144-8733-8BEF050D8E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4906" y="870658"/>
            <a:ext cx="8100574" cy="5154278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p.105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824154" y="1245953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B9CDDD5-0239-498A-A4DA-5E9BB86F641F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96BDF3-E519-4F6F-9E23-117D4F30CD7E}"/>
              </a:ext>
            </a:extLst>
          </p:cNvPr>
          <p:cNvSpPr txBox="1"/>
          <p:nvPr/>
        </p:nvSpPr>
        <p:spPr>
          <a:xfrm>
            <a:off x="834928" y="6497451"/>
            <a:ext cx="65183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•pick up one’s laundry: </a:t>
            </a:r>
            <a:r>
              <a:rPr lang="ko-KR" altLang="en-US" sz="1200" dirty="0">
                <a:solidFill>
                  <a:schemeClr val="bg1"/>
                </a:solidFill>
              </a:rPr>
              <a:t>세탁물을 수거하다 </a:t>
            </a:r>
            <a:r>
              <a:rPr lang="en-US" altLang="ko-KR" sz="1200" dirty="0">
                <a:solidFill>
                  <a:schemeClr val="bg1"/>
                </a:solidFill>
              </a:rPr>
              <a:t>•if you don’t mind: </a:t>
            </a:r>
            <a:r>
              <a:rPr lang="ko-KR" altLang="en-US" sz="1200" dirty="0">
                <a:solidFill>
                  <a:schemeClr val="bg1"/>
                </a:solidFill>
              </a:rPr>
              <a:t>괜찮다면 </a:t>
            </a:r>
            <a:r>
              <a:rPr lang="en-US" altLang="ko-KR" sz="1200" dirty="0">
                <a:solidFill>
                  <a:schemeClr val="bg1"/>
                </a:solidFill>
              </a:rPr>
              <a:t>•deliver: </a:t>
            </a:r>
            <a:r>
              <a:rPr lang="ko-KR" altLang="en-US" sz="1200" dirty="0">
                <a:solidFill>
                  <a:schemeClr val="bg1"/>
                </a:solidFill>
              </a:rPr>
              <a:t>배달하다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7094CAC-FBE5-41C0-96F4-13DAB51DDC1B}"/>
              </a:ext>
            </a:extLst>
          </p:cNvPr>
          <p:cNvSpPr txBox="1"/>
          <p:nvPr/>
        </p:nvSpPr>
        <p:spPr>
          <a:xfrm>
            <a:off x="9418834" y="1752703"/>
            <a:ext cx="2636520" cy="372409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180975" indent="-180975"/>
            <a:r>
              <a:rPr lang="en-US" altLang="ko-KR" sz="1200" b="1" dirty="0">
                <a:solidFill>
                  <a:srgbClr val="FF0000"/>
                </a:solidFill>
              </a:rPr>
              <a:t>&lt;</a:t>
            </a:r>
            <a:r>
              <a:rPr lang="ko-KR" altLang="en-US" sz="1200" b="1" dirty="0">
                <a:solidFill>
                  <a:srgbClr val="FF0000"/>
                </a:solidFill>
              </a:rPr>
              <a:t>예시 정답</a:t>
            </a:r>
            <a:r>
              <a:rPr lang="en-US" altLang="ko-KR" sz="1200" b="1" dirty="0">
                <a:solidFill>
                  <a:srgbClr val="FF0000"/>
                </a:solidFill>
              </a:rPr>
              <a:t>&gt;</a:t>
            </a:r>
          </a:p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A: Good morning. Laundry Service. How may I help you?</a:t>
            </a:r>
          </a:p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B: </a:t>
            </a:r>
            <a:r>
              <a:rPr lang="en-US" altLang="ko-KR" sz="1400" b="1" i="0" u="sng" strike="noStrike" baseline="0" dirty="0">
                <a:solidFill>
                  <a:srgbClr val="FF0000"/>
                </a:solidFill>
              </a:rPr>
              <a:t>Hello. This is Ted Smith from Room 214.</a:t>
            </a:r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 Could you send someone to pick up the laundry from my room?</a:t>
            </a:r>
          </a:p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A: Sure. </a:t>
            </a:r>
            <a:r>
              <a:rPr lang="en-US" altLang="ko-KR" sz="1400" b="1" i="0" u="sng" strike="noStrike" baseline="0" dirty="0">
                <a:solidFill>
                  <a:srgbClr val="FF0000"/>
                </a:solidFill>
              </a:rPr>
              <a:t>I’ll send someone up right away. Is there anything else?</a:t>
            </a:r>
          </a:p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B</a:t>
            </a:r>
            <a:r>
              <a:rPr lang="en-US" altLang="ko-KR" sz="1400" b="1" i="0" strike="noStrike" baseline="0" dirty="0">
                <a:solidFill>
                  <a:srgbClr val="FF0000"/>
                </a:solidFill>
              </a:rPr>
              <a:t>: </a:t>
            </a:r>
            <a:r>
              <a:rPr lang="en-US" altLang="ko-KR" sz="1400" b="1" i="0" u="sng" strike="noStrike" baseline="0" dirty="0">
                <a:solidFill>
                  <a:srgbClr val="FF0000"/>
                </a:solidFill>
              </a:rPr>
              <a:t>Yes. I’d like my trousers pressed.</a:t>
            </a:r>
          </a:p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A: </a:t>
            </a:r>
            <a:r>
              <a:rPr lang="en-US" altLang="ko-KR" sz="1400" b="1" i="0" u="sng" strike="noStrike" baseline="0" dirty="0">
                <a:solidFill>
                  <a:srgbClr val="FF0000"/>
                </a:solidFill>
              </a:rPr>
              <a:t>Okay. They will be ready by tomorrow evening.</a:t>
            </a:r>
          </a:p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B: Thanks. Bye.</a:t>
            </a:r>
            <a:endParaRPr lang="ko-KR" altLang="en-US" sz="1400" b="1" dirty="0">
              <a:solidFill>
                <a:srgbClr val="FF0000"/>
              </a:solidFill>
            </a:endParaRPr>
          </a:p>
        </p:txBody>
      </p:sp>
      <p:sp>
        <p:nvSpPr>
          <p:cNvPr id="17" name="제목 1">
            <a:extLst>
              <a:ext uri="{FF2B5EF4-FFF2-40B4-BE49-F238E27FC236}">
                <a16:creationId xmlns:a16="http://schemas.microsoft.com/office/drawing/2014/main" id="{B8B9A627-F45E-4C91-80E5-71533AA03B02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Housekeeping and Laundry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21" name="제목 1">
            <a:extLst>
              <a:ext uri="{FF2B5EF4-FFF2-40B4-BE49-F238E27FC236}">
                <a16:creationId xmlns:a16="http://schemas.microsoft.com/office/drawing/2014/main" id="{5300CB99-44DB-468D-8970-9F6A6D0322FF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Laundry Service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49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  <p:bldP spid="20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1163</TotalTime>
  <Words>1092</Words>
  <Application>Microsoft Office PowerPoint</Application>
  <PresentationFormat>와이드스크린</PresentationFormat>
  <Paragraphs>152</Paragraphs>
  <Slides>20</Slides>
  <Notes>0</Notes>
  <HiddenSlides>0</HiddenSlides>
  <MMClips>8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7" baseType="lpstr">
      <vt:lpstr>MinionPro-It</vt:lpstr>
      <vt:lpstr>MinionPro-Regular</vt:lpstr>
      <vt:lpstr>맑은 고딕</vt:lpstr>
      <vt:lpstr>Arial</vt:lpstr>
      <vt:lpstr>Calibri</vt:lpstr>
      <vt:lpstr>Impact</vt:lpstr>
      <vt:lpstr>Office 테마</vt:lpstr>
      <vt:lpstr>Lesson 4 Housekeeping and Laundry Service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Script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ezen1</dc:creator>
  <cp:lastModifiedBy>Owner</cp:lastModifiedBy>
  <cp:revision>218</cp:revision>
  <dcterms:created xsi:type="dcterms:W3CDTF">2021-02-16T02:29:27Z</dcterms:created>
  <dcterms:modified xsi:type="dcterms:W3CDTF">2026-08-19T02:55:35Z</dcterms:modified>
</cp:coreProperties>
</file>