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CADE"/>
    <a:srgbClr val="2AA738"/>
    <a:srgbClr val="ADAFB0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media" Target="../media/media4.mp3"/><Relationship Id="rId7" Type="http://schemas.openxmlformats.org/officeDocument/2006/relationships/slide" Target="slide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slide" Target="slide1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slide" Target="slide18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1505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j-ea"/>
              </a:rPr>
              <a:t>Lesson 2</a:t>
            </a:r>
            <a:br>
              <a:rPr lang="en-US" altLang="ko-KR" sz="6000" b="1" dirty="0">
                <a:latin typeface="+mj-ea"/>
              </a:rPr>
            </a:br>
            <a:r>
              <a:rPr lang="en-US" altLang="ko-KR" b="1" i="0" u="none" strike="noStrike" baseline="0" dirty="0">
                <a:latin typeface="+mn-lt"/>
              </a:rPr>
              <a:t>Check-In Service</a:t>
            </a:r>
            <a:endParaRPr lang="ko-KR" altLang="en-US" b="1" dirty="0">
              <a:latin typeface="+mn-lt"/>
            </a:endParaRP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부제목 2">
            <a:extLst>
              <a:ext uri="{FF2B5EF4-FFF2-40B4-BE49-F238E27FC236}">
                <a16:creationId xmlns:a16="http://schemas.microsoft.com/office/drawing/2014/main" id="{F72E85DC-0009-A74C-8A23-FA121DC675F2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442032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PART </a:t>
            </a:r>
            <a:r>
              <a:rPr lang="en-US" altLang="ko-KR" sz="2400" kern="0" spc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함초롬바탕" panose="02030604000101010101" pitchFamily="18" charset="-127"/>
              </a:rPr>
              <a:t>Ⅲ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en-US" altLang="ko-KR" sz="2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Hotel Service</a:t>
            </a:r>
            <a:endParaRPr lang="en-US" altLang="ko-KR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80926F-05E2-C652-2316-AD7F00668BEF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p.94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DE508A0-66C4-4C09-91CC-01ADB1BBEC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450" y="943281"/>
            <a:ext cx="9817100" cy="4971437"/>
          </a:xfrm>
          <a:prstGeom prst="rect">
            <a:avLst/>
          </a:prstGeom>
        </p:spPr>
      </p:pic>
      <p:sp>
        <p:nvSpPr>
          <p:cNvPr id="6" name="제목 1">
            <a:extLst>
              <a:ext uri="{FF2B5EF4-FFF2-40B4-BE49-F238E27FC236}">
                <a16:creationId xmlns:a16="http://schemas.microsoft.com/office/drawing/2014/main" id="{CDE23648-BA41-4BC0-BC0D-BA1E587E2A2F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Check-In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8CAF208D-759F-4940-85D9-5A3C029FF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909497"/>
            <a:ext cx="10210800" cy="503900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2C3EB0-31D2-4963-A63E-87DB81116C16}"/>
              </a:ext>
            </a:extLst>
          </p:cNvPr>
          <p:cNvSpPr txBox="1"/>
          <p:nvPr/>
        </p:nvSpPr>
        <p:spPr>
          <a:xfrm>
            <a:off x="1475154" y="2157662"/>
            <a:ext cx="7310360" cy="352833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&lt;</a:t>
            </a:r>
            <a:r>
              <a:rPr lang="ko-KR" altLang="en-US" sz="12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200" b="1" dirty="0">
                <a:solidFill>
                  <a:srgbClr val="FF0000"/>
                </a:solidFill>
              </a:rPr>
              <a:t>&gt;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A: Good morning! How may I assist you?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B: Good morning. I have a reservation for two nights under the name of Dennis Stanford.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A: One moment, please. Let me check... Yes, that is a single with a bath, right?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B: That’s right.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A: All right. Could you please fill out this registration card?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B: Yes, of course.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A: Can I have your passport, please?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B: Yes, here you go.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A: Thank you. Would you like any additional services, such as breakfast or dry-cleaning?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B: Yes, I would like to add breakfast for both mornings, please.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A: All right. Here are your breakfast coupons. You can have your breakfast at the buffet 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    restaurant on the first floor from 6:30 to 10:30 in the morning.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B: Oh, I see. Thanks.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A: Here’s your key. Your room number is 726. Your room is on the seventh floor, and the 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   elevators are to your left. Your room key will give you access to the elevators. Enjoy your stay!</a:t>
            </a:r>
          </a:p>
          <a:p>
            <a:pPr>
              <a:lnSpc>
                <a:spcPct val="11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B: Thank you.</a:t>
            </a:r>
            <a:endParaRPr lang="ko-KR" altLang="en-US" sz="12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295523" y="152342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375CC545-BE06-46AA-983A-10B166AE3A6C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Check-In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19FF3E0-2CF3-4D24-9E15-C8D06AAE31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112" y="1870710"/>
            <a:ext cx="10849776" cy="3116580"/>
          </a:xfrm>
          <a:prstGeom prst="rect">
            <a:avLst/>
          </a:prstGeom>
        </p:spPr>
      </p:pic>
      <p:sp>
        <p:nvSpPr>
          <p:cNvPr id="6" name="제목 1">
            <a:extLst>
              <a:ext uri="{FF2B5EF4-FFF2-40B4-BE49-F238E27FC236}">
                <a16:creationId xmlns:a16="http://schemas.microsoft.com/office/drawing/2014/main" id="{EB992C36-38BE-467F-B78B-BEBB7465E19A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Check-In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0D68CE9-5A70-4CA4-983F-02742FC49C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7275" y="2095500"/>
            <a:ext cx="10101907" cy="260991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p.95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9082661" y="3238102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9080490" y="4142853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9696177" y="2806091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547012" y="280034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7531849" y="3698146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8382684" y="369239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4" name="P3L2_95p_Check Up_A1">
            <a:hlinkClick r:id="" action="ppaction://media"/>
            <a:extLst>
              <a:ext uri="{FF2B5EF4-FFF2-40B4-BE49-F238E27FC236}">
                <a16:creationId xmlns:a16="http://schemas.microsoft.com/office/drawing/2014/main" id="{0417D949-BD4A-4331-8C11-A0DAF85B61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095071" y="2733003"/>
            <a:ext cx="475200" cy="475200"/>
          </a:xfrm>
          <a:prstGeom prst="rect">
            <a:avLst/>
          </a:prstGeom>
        </p:spPr>
      </p:pic>
      <p:pic>
        <p:nvPicPr>
          <p:cNvPr id="6" name="P3L2_95p_Check Up_A2">
            <a:hlinkClick r:id="" action="ppaction://media"/>
            <a:extLst>
              <a:ext uri="{FF2B5EF4-FFF2-40B4-BE49-F238E27FC236}">
                <a16:creationId xmlns:a16="http://schemas.microsoft.com/office/drawing/2014/main" id="{18AC5EB0-EF1F-4F61-A339-44540C23CB0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993696" y="3625058"/>
            <a:ext cx="475200" cy="475200"/>
          </a:xfrm>
          <a:prstGeom prst="rect">
            <a:avLst/>
          </a:prstGeom>
        </p:spPr>
      </p:pic>
      <p:sp>
        <p:nvSpPr>
          <p:cNvPr id="18" name="제목 1">
            <a:extLst>
              <a:ext uri="{FF2B5EF4-FFF2-40B4-BE49-F238E27FC236}">
                <a16:creationId xmlns:a16="http://schemas.microsoft.com/office/drawing/2014/main" id="{3AE11EB5-1395-419B-BB83-9EFFD6CF81BD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Check-In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27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296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CEB0F57-0355-4FC3-A5F5-B1D1F0722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50" y="1470502"/>
            <a:ext cx="10883900" cy="394364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2E335C0D-1039-4ECD-A173-1D9A9DE2D6AD}"/>
              </a:ext>
            </a:extLst>
          </p:cNvPr>
          <p:cNvGrpSpPr/>
          <p:nvPr/>
        </p:nvGrpSpPr>
        <p:grpSpPr>
          <a:xfrm>
            <a:off x="6159500" y="1920505"/>
            <a:ext cx="374717" cy="1706291"/>
            <a:chOff x="6120238" y="2431615"/>
            <a:chExt cx="374717" cy="170629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6133959" y="2431615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6120238" y="2839127"/>
              <a:ext cx="3513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F0000"/>
                  </a:solidFill>
                </a:rPr>
                <a:t>a</a:t>
              </a:r>
              <a:endParaRPr lang="ko-KR" alt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6128059" y="3313556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6142573" y="3707019"/>
              <a:ext cx="3225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c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893463" y="150792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5955788A-3B9A-4EB1-A8FD-3982D7915AF1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Check-In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B1101199-06B9-493B-A832-776EFDB4A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0" y="1047488"/>
            <a:ext cx="9855200" cy="4852494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382684" y="110301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2738DC-2BA4-4B32-8F8D-5C386427D843}"/>
              </a:ext>
            </a:extLst>
          </p:cNvPr>
          <p:cNvSpPr txBox="1"/>
          <p:nvPr/>
        </p:nvSpPr>
        <p:spPr>
          <a:xfrm>
            <a:off x="4371033" y="5265895"/>
            <a:ext cx="37547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ko-KR" sz="2200" b="1" dirty="0">
                <a:solidFill>
                  <a:srgbClr val="FF0000"/>
                </a:solidFill>
                <a:latin typeface="+mj-lt"/>
              </a:rPr>
              <a:t>c      </a:t>
            </a:r>
            <a:r>
              <a:rPr lang="en-US" altLang="ko-KR" sz="10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ko-KR" sz="22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ko-KR" sz="10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ko-KR" sz="2200" b="1" dirty="0">
                <a:solidFill>
                  <a:srgbClr val="FF0000"/>
                </a:solidFill>
                <a:latin typeface="+mj-lt"/>
              </a:rPr>
              <a:t>a     </a:t>
            </a:r>
            <a:r>
              <a:rPr lang="en-US" altLang="ko-KR" sz="10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ko-KR" sz="2200" b="1" dirty="0">
                <a:solidFill>
                  <a:srgbClr val="FF0000"/>
                </a:solidFill>
                <a:latin typeface="+mj-lt"/>
              </a:rPr>
              <a:t>  d      </a:t>
            </a:r>
            <a:r>
              <a:rPr lang="en-US" altLang="ko-KR" sz="10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ko-KR" sz="2200" b="1" dirty="0">
                <a:solidFill>
                  <a:srgbClr val="FF0000"/>
                </a:solidFill>
                <a:latin typeface="+mj-lt"/>
              </a:rPr>
              <a:t> e </a:t>
            </a:r>
            <a:endParaRPr lang="ko-KR" altLang="en-US" sz="22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6D3BF49C-077B-4FE9-8B57-6C33E83865E0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Check-In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708864"/>
            <a:ext cx="11144250" cy="544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>
                <a:latin typeface="+mj-ea"/>
                <a:ea typeface="+mj-ea"/>
              </a:rPr>
              <a:t>W: </a:t>
            </a:r>
            <a:r>
              <a:rPr lang="en-US" altLang="ko-KR" b="0" i="0" u="none" strike="noStrike" baseline="0" dirty="0">
                <a:latin typeface="+mj-ea"/>
                <a:ea typeface="+mj-ea"/>
              </a:rPr>
              <a:t>Good afternoon, sir. Can I help you?</a:t>
            </a:r>
          </a:p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>
                <a:latin typeface="+mj-ea"/>
                <a:ea typeface="+mj-ea"/>
              </a:rPr>
              <a:t>M: </a:t>
            </a:r>
            <a:r>
              <a:rPr lang="en-US" altLang="ko-KR" b="0" i="0" u="none" strike="noStrike" baseline="0" dirty="0">
                <a:latin typeface="+mj-ea"/>
                <a:ea typeface="+mj-ea"/>
              </a:rPr>
              <a:t>Good afternoon. My name’s Adam Harper. I’d like to check in, please.</a:t>
            </a:r>
          </a:p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>
                <a:latin typeface="+mj-ea"/>
                <a:ea typeface="+mj-ea"/>
              </a:rPr>
              <a:t>W: </a:t>
            </a:r>
            <a:r>
              <a:rPr lang="en-US" altLang="ko-KR" b="0" i="0" u="none" strike="noStrike" baseline="0" dirty="0">
                <a:latin typeface="+mj-ea"/>
                <a:ea typeface="+mj-ea"/>
              </a:rPr>
              <a:t>Do you have a reservation?</a:t>
            </a:r>
          </a:p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>
                <a:latin typeface="+mj-ea"/>
                <a:ea typeface="+mj-ea"/>
              </a:rPr>
              <a:t>M: </a:t>
            </a:r>
            <a:r>
              <a:rPr lang="en-US" altLang="ko-KR" b="0" i="0" u="none" strike="noStrike" baseline="0" dirty="0">
                <a:latin typeface="+mj-ea"/>
                <a:ea typeface="+mj-ea"/>
              </a:rPr>
              <a:t>Yes, I have a reservation for two nights.</a:t>
            </a:r>
          </a:p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>
                <a:latin typeface="+mj-ea"/>
                <a:ea typeface="+mj-ea"/>
              </a:rPr>
              <a:t>W: </a:t>
            </a:r>
            <a:r>
              <a:rPr lang="en-US" altLang="ko-KR" b="0" i="0" u="none" strike="noStrike" baseline="0" dirty="0">
                <a:latin typeface="+mj-ea"/>
                <a:ea typeface="+mj-ea"/>
              </a:rPr>
              <a:t>Let me check it for you. One moment, please. [</a:t>
            </a:r>
            <a:r>
              <a:rPr lang="en-US" altLang="ko-KR" b="0" i="1" u="none" strike="noStrike" baseline="0" dirty="0">
                <a:latin typeface="+mj-ea"/>
                <a:ea typeface="+mj-ea"/>
              </a:rPr>
              <a:t>Pause</a:t>
            </a:r>
            <a:r>
              <a:rPr lang="en-US" altLang="ko-KR" b="0" i="0" u="none" strike="noStrike" baseline="0" dirty="0">
                <a:latin typeface="+mj-ea"/>
                <a:ea typeface="+mj-ea"/>
              </a:rPr>
              <a:t>] Yes, today and tomorrow, the 5 and 6 of </a:t>
            </a:r>
          </a:p>
          <a:p>
            <a:pPr algn="l">
              <a:lnSpc>
                <a:spcPct val="150000"/>
              </a:lnSpc>
            </a:pPr>
            <a:r>
              <a:rPr lang="en-US" altLang="ko-KR" dirty="0">
                <a:latin typeface="+mj-ea"/>
                <a:ea typeface="+mj-ea"/>
              </a:rPr>
              <a:t>    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b="0" i="0" u="none" strike="noStrike" baseline="0" dirty="0">
                <a:latin typeface="+mj-ea"/>
                <a:ea typeface="+mj-ea"/>
              </a:rPr>
              <a:t>August. Could you please fill out this registration card?</a:t>
            </a:r>
          </a:p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>
                <a:latin typeface="+mj-ea"/>
                <a:ea typeface="+mj-ea"/>
              </a:rPr>
              <a:t>M: </a:t>
            </a:r>
            <a:r>
              <a:rPr lang="en-US" altLang="ko-KR" b="0" i="0" u="none" strike="noStrike" baseline="0" dirty="0">
                <a:latin typeface="+mj-ea"/>
                <a:ea typeface="+mj-ea"/>
              </a:rPr>
              <a:t>Yes, of course.</a:t>
            </a:r>
          </a:p>
          <a:p>
            <a:pPr algn="l">
              <a:lnSpc>
                <a:spcPct val="150000"/>
              </a:lnSpc>
            </a:pPr>
            <a:r>
              <a:rPr lang="en-US" altLang="ko-KR" b="0" i="0" u="none" strike="noStrike" baseline="0" dirty="0">
                <a:latin typeface="+mj-ea"/>
                <a:ea typeface="+mj-ea"/>
              </a:rPr>
              <a:t>[</a:t>
            </a:r>
            <a:r>
              <a:rPr lang="en-US" altLang="ko-KR" b="0" i="1" u="none" strike="noStrike" baseline="0" dirty="0">
                <a:latin typeface="+mj-ea"/>
                <a:ea typeface="+mj-ea"/>
              </a:rPr>
              <a:t>After a while</a:t>
            </a:r>
            <a:r>
              <a:rPr lang="en-US" altLang="ko-KR" b="0" i="0" u="none" strike="noStrike" baseline="0" dirty="0">
                <a:latin typeface="+mj-ea"/>
                <a:ea typeface="+mj-ea"/>
              </a:rPr>
              <a:t>]</a:t>
            </a:r>
          </a:p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>
                <a:latin typeface="+mj-ea"/>
                <a:ea typeface="+mj-ea"/>
              </a:rPr>
              <a:t>W: </a:t>
            </a:r>
            <a:r>
              <a:rPr lang="en-US" altLang="ko-KR" b="0" i="0" u="none" strike="noStrike" baseline="0" dirty="0">
                <a:latin typeface="+mj-ea"/>
                <a:ea typeface="+mj-ea"/>
              </a:rPr>
              <a:t>Thanks. Could I see your passport, please?</a:t>
            </a:r>
          </a:p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>
                <a:latin typeface="+mj-ea"/>
                <a:ea typeface="+mj-ea"/>
              </a:rPr>
              <a:t>M: </a:t>
            </a:r>
            <a:r>
              <a:rPr lang="en-US" altLang="ko-KR" b="0" i="0" u="none" strike="noStrike" baseline="0" dirty="0">
                <a:latin typeface="+mj-ea"/>
                <a:ea typeface="+mj-ea"/>
              </a:rPr>
              <a:t>Yes, here you are.</a:t>
            </a:r>
          </a:p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>
                <a:latin typeface="+mj-ea"/>
                <a:ea typeface="+mj-ea"/>
              </a:rPr>
              <a:t>W: </a:t>
            </a:r>
            <a:r>
              <a:rPr lang="en-US" altLang="ko-KR" b="0" i="0" u="none" strike="noStrike" baseline="0" dirty="0">
                <a:latin typeface="+mj-ea"/>
                <a:ea typeface="+mj-ea"/>
              </a:rPr>
              <a:t>Thank you, sir. Your room number is 311. It’s on the third floor. And here’s the key card for your </a:t>
            </a:r>
          </a:p>
          <a:p>
            <a:pPr algn="l">
              <a:lnSpc>
                <a:spcPct val="150000"/>
              </a:lnSpc>
            </a:pPr>
            <a:r>
              <a:rPr lang="en-US" altLang="ko-KR" dirty="0">
                <a:latin typeface="+mj-ea"/>
                <a:ea typeface="+mj-ea"/>
              </a:rPr>
              <a:t>    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b="0" i="0" u="none" strike="noStrike" baseline="0" dirty="0">
                <a:latin typeface="+mj-ea"/>
                <a:ea typeface="+mj-ea"/>
              </a:rPr>
              <a:t>room. Our bellman will show you to your room.</a:t>
            </a:r>
          </a:p>
          <a:p>
            <a:pPr algn="l">
              <a:lnSpc>
                <a:spcPct val="150000"/>
              </a:lnSpc>
            </a:pPr>
            <a:r>
              <a:rPr lang="en-US" altLang="ko-KR" b="1" i="0" u="none" strike="noStrike" baseline="0" dirty="0">
                <a:latin typeface="+mj-ea"/>
                <a:ea typeface="+mj-ea"/>
              </a:rPr>
              <a:t>M: </a:t>
            </a:r>
            <a:r>
              <a:rPr lang="en-US" altLang="ko-KR" b="0" i="0" u="none" strike="noStrike" baseline="0" dirty="0">
                <a:latin typeface="+mj-ea"/>
                <a:ea typeface="+mj-ea"/>
              </a:rPr>
              <a:t>Thank you.</a:t>
            </a:r>
            <a:endParaRPr lang="ko-KR" altLang="en-US" dirty="0">
              <a:latin typeface="+mj-ea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7" name="모서리가 둥근 직사각형 14">
            <a:extLst>
              <a:ext uri="{FF2B5EF4-FFF2-40B4-BE49-F238E27FC236}">
                <a16:creationId xmlns:a16="http://schemas.microsoft.com/office/drawing/2014/main" id="{4293F04E-058A-4292-A7B0-1BBCE7F13381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E7AB3A3-1D0D-4F69-BDBE-7947831A393C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3L2_92p_Situation 1_A">
            <a:hlinkClick r:id="" action="ppaction://media"/>
            <a:extLst>
              <a:ext uri="{FF2B5EF4-FFF2-40B4-BE49-F238E27FC236}">
                <a16:creationId xmlns:a16="http://schemas.microsoft.com/office/drawing/2014/main" id="{BC802697-1F1C-4EFA-BF09-CE1942C986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708864"/>
            <a:ext cx="11144250" cy="544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Hi. I don’t have a reservation. But do you have any vacancies for two nights?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Yes, ma’am. What type of room would you like?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A twin room, please.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All right. The rate is 120,000 won per night. May I please have your passport?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Here it is.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All right. Could you sign the registration form, please?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Sure.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Additionally, we need to take an imprint of your credit card. May I please have it?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Here you go.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Thank you. Here’s your key. Your room number is 536. Are those your bags?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Yes, and they are heavy.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Let me get a luggage porter to help you.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Thank you.</a:t>
            </a:r>
            <a:endParaRPr lang="en-US" altLang="ko-KR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3L2_93p_Situation 2_A">
            <a:hlinkClick r:id="" action="ppaction://media"/>
            <a:extLst>
              <a:ext uri="{FF2B5EF4-FFF2-40B4-BE49-F238E27FC236}">
                <a16:creationId xmlns:a16="http://schemas.microsoft.com/office/drawing/2014/main" id="{F5901B47-FA53-48CD-ABB4-0FF0AAC7EB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83094"/>
            <a:ext cx="11144250" cy="3841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A-1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Good afternoon, sir. Do you have a reservation?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dirty="0"/>
              <a:t>M: </a:t>
            </a:r>
            <a:r>
              <a:rPr lang="en-US" altLang="ko-KR" sz="2000" b="1" u="sng" dirty="0"/>
              <a:t>                                              </a:t>
            </a:r>
            <a:r>
              <a:rPr lang="en-US" altLang="ko-KR" sz="2000" u="sng" dirty="0"/>
              <a:t>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ⓐ Okay, thanks.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ⓑ Oh, that sounds fine. How much is it?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ⓒ No, I don’t. Do you have any vacancies for tonight?</a:t>
            </a:r>
            <a:endParaRPr lang="en-US" altLang="ko-KR" sz="2000" b="1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3L2_95p_Check Up_A1">
            <a:hlinkClick r:id="" action="ppaction://media"/>
            <a:extLst>
              <a:ext uri="{FF2B5EF4-FFF2-40B4-BE49-F238E27FC236}">
                <a16:creationId xmlns:a16="http://schemas.microsoft.com/office/drawing/2014/main" id="{720C462B-35FE-4759-8798-97214324D1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BF0D138-2C15-4772-A4E7-7FC9A482FC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328" y="767021"/>
            <a:ext cx="9709344" cy="5323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제목 1">
            <a:extLst>
              <a:ext uri="{FF2B5EF4-FFF2-40B4-BE49-F238E27FC236}">
                <a16:creationId xmlns:a16="http://schemas.microsoft.com/office/drawing/2014/main" id="{6C173DB9-A57D-4F13-AEF8-7DA686E79DDB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Check-In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541346"/>
            <a:ext cx="11144250" cy="5688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Good afternoon. How may I help you?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I have a reservation under the name of Matilda Harris.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Yes, ma’am. It’s a single room for two nights. Is that right?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Yes, it is.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Could you please fill out this registration card?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Yes, of course.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0" i="0" u="none" strike="noStrike" baseline="0" dirty="0"/>
              <a:t>[</a:t>
            </a:r>
            <a:r>
              <a:rPr lang="en-US" altLang="ko-KR" sz="2000" b="0" i="1" u="none" strike="noStrike" baseline="0" dirty="0"/>
              <a:t>After a while</a:t>
            </a:r>
            <a:r>
              <a:rPr lang="en-US" altLang="ko-KR" sz="2000" b="0" i="0" u="none" strike="noStrike" baseline="0" dirty="0"/>
              <a:t>]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Thanks. Could I have your passport, please?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Here you go.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Thank you. Here’s your key. Your room number is 715.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Great. Thanks.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3L2_95p_Check Up_A2">
            <a:hlinkClick r:id="" action="ppaction://media"/>
            <a:extLst>
              <a:ext uri="{FF2B5EF4-FFF2-40B4-BE49-F238E27FC236}">
                <a16:creationId xmlns:a16="http://schemas.microsoft.com/office/drawing/2014/main" id="{D0C22894-0FE6-4D04-9691-53B2F0AA55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19C250D-3B80-4E65-A6BA-DE947B72D3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264660"/>
            <a:ext cx="10680700" cy="4328680"/>
          </a:xfrm>
          <a:prstGeom prst="rect">
            <a:avLst/>
          </a:prstGeom>
        </p:spPr>
      </p:pic>
      <p:sp>
        <p:nvSpPr>
          <p:cNvPr id="6" name="제목 1">
            <a:extLst>
              <a:ext uri="{FF2B5EF4-FFF2-40B4-BE49-F238E27FC236}">
                <a16:creationId xmlns:a16="http://schemas.microsoft.com/office/drawing/2014/main" id="{77AAF26A-5124-4000-B105-E04CED5F63D0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Check-In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F470539-06CC-493A-A281-A7A097AF61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" y="1612219"/>
            <a:ext cx="10807700" cy="363356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560038" y="215837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5D4E9974-24BD-456E-AF7F-834379B23E41}"/>
              </a:ext>
            </a:extLst>
          </p:cNvPr>
          <p:cNvGrpSpPr/>
          <p:nvPr/>
        </p:nvGrpSpPr>
        <p:grpSpPr>
          <a:xfrm>
            <a:off x="9601200" y="2654300"/>
            <a:ext cx="1066800" cy="1596079"/>
            <a:chOff x="9601200" y="2654300"/>
            <a:chExt cx="1066800" cy="159607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6849E3E-6292-4370-96B8-6F370C857134}"/>
                </a:ext>
              </a:extLst>
            </p:cNvPr>
            <p:cNvSpPr txBox="1"/>
            <p:nvPr/>
          </p:nvSpPr>
          <p:spPr>
            <a:xfrm>
              <a:off x="9601200" y="2654300"/>
              <a:ext cx="1066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Single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4B8B375-9370-4D32-8416-B739230550D1}"/>
                </a:ext>
              </a:extLst>
            </p:cNvPr>
            <p:cNvSpPr txBox="1"/>
            <p:nvPr/>
          </p:nvSpPr>
          <p:spPr>
            <a:xfrm>
              <a:off x="9601200" y="3059668"/>
              <a:ext cx="1066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twin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8449F41-F467-4A0E-93F1-4C3A9E4F46F1}"/>
                </a:ext>
              </a:extLst>
            </p:cNvPr>
            <p:cNvSpPr txBox="1"/>
            <p:nvPr/>
          </p:nvSpPr>
          <p:spPr>
            <a:xfrm>
              <a:off x="9601200" y="3453369"/>
              <a:ext cx="1066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double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6B6385E-BF6F-4961-8671-68B95C9EB221}"/>
                </a:ext>
              </a:extLst>
            </p:cNvPr>
            <p:cNvSpPr txBox="1"/>
            <p:nvPr/>
          </p:nvSpPr>
          <p:spPr>
            <a:xfrm>
              <a:off x="9601200" y="3881047"/>
              <a:ext cx="1066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suite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2" name="제목 1">
            <a:extLst>
              <a:ext uri="{FF2B5EF4-FFF2-40B4-BE49-F238E27FC236}">
                <a16:creationId xmlns:a16="http://schemas.microsoft.com/office/drawing/2014/main" id="{74D77D09-11D6-4C8D-8A13-45E666759DCF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Check-In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2949FDE-7264-4229-9932-3A6F1A16F7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830" y="968045"/>
            <a:ext cx="10324339" cy="492190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669208" y="143224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3861E09A-FE0D-45DD-84D8-F06B2DFAEDCF}"/>
              </a:ext>
            </a:extLst>
          </p:cNvPr>
          <p:cNvGrpSpPr/>
          <p:nvPr/>
        </p:nvGrpSpPr>
        <p:grpSpPr>
          <a:xfrm>
            <a:off x="2946400" y="2576250"/>
            <a:ext cx="6040360" cy="438210"/>
            <a:chOff x="2946400" y="2576250"/>
            <a:chExt cx="6040360" cy="43821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C5CD8C9-B935-4CBE-AE2E-942BBA04D800}"/>
                </a:ext>
              </a:extLst>
            </p:cNvPr>
            <p:cNvSpPr txBox="1"/>
            <p:nvPr/>
          </p:nvSpPr>
          <p:spPr>
            <a:xfrm>
              <a:off x="2946400" y="2614350"/>
              <a:ext cx="1295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a, c, d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F10DB56-4131-4F4A-9624-4A0B4E3F3848}"/>
                </a:ext>
              </a:extLst>
            </p:cNvPr>
            <p:cNvSpPr txBox="1"/>
            <p:nvPr/>
          </p:nvSpPr>
          <p:spPr>
            <a:xfrm>
              <a:off x="7691360" y="2576250"/>
              <a:ext cx="12954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b, e, f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0" name="제목 1">
            <a:extLst>
              <a:ext uri="{FF2B5EF4-FFF2-40B4-BE49-F238E27FC236}">
                <a16:creationId xmlns:a16="http://schemas.microsoft.com/office/drawing/2014/main" id="{84D8D1A6-320E-4A09-A846-351ADC3E2184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Check-In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6EDB093-F0C0-4C66-9929-245E3E7C848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063"/>
          <a:stretch/>
        </p:blipFill>
        <p:spPr>
          <a:xfrm>
            <a:off x="1442886" y="859200"/>
            <a:ext cx="9306228" cy="542222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Handling Check-Ins with Reservations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6951491" y="1264173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789626" y="1271126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FA2552DD-2295-416E-B44E-BF5C82CB9095}"/>
              </a:ext>
            </a:extLst>
          </p:cNvPr>
          <p:cNvSpPr/>
          <p:nvPr/>
        </p:nvSpPr>
        <p:spPr>
          <a:xfrm>
            <a:off x="6567488" y="1508727"/>
            <a:ext cx="284828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BCFD26AD-67F1-41AA-BC1C-65B58CBC1ECA}"/>
              </a:ext>
            </a:extLst>
          </p:cNvPr>
          <p:cNvGrpSpPr/>
          <p:nvPr/>
        </p:nvGrpSpPr>
        <p:grpSpPr>
          <a:xfrm>
            <a:off x="2220874" y="2076526"/>
            <a:ext cx="5995028" cy="4140374"/>
            <a:chOff x="2220874" y="2076526"/>
            <a:chExt cx="5995028" cy="4140374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CE344761-3A5E-4034-A646-4778D2605EE0}"/>
                </a:ext>
              </a:extLst>
            </p:cNvPr>
            <p:cNvSpPr/>
            <p:nvPr/>
          </p:nvSpPr>
          <p:spPr>
            <a:xfrm>
              <a:off x="2220874" y="4998854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0E6BEF1-E0FC-4BC8-8E8B-3CE3123907A3}"/>
                </a:ext>
              </a:extLst>
            </p:cNvPr>
            <p:cNvSpPr/>
            <p:nvPr/>
          </p:nvSpPr>
          <p:spPr>
            <a:xfrm>
              <a:off x="2273874" y="2076526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0D1CEC1C-E0A9-4595-A960-8E7FA3D0BF5A}"/>
                </a:ext>
              </a:extLst>
            </p:cNvPr>
            <p:cNvSpPr/>
            <p:nvPr/>
          </p:nvSpPr>
          <p:spPr>
            <a:xfrm>
              <a:off x="7855902" y="5856900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07607852-D77A-419E-9EFC-F3A80AB372C2}"/>
                </a:ext>
              </a:extLst>
            </p:cNvPr>
            <p:cNvSpPr/>
            <p:nvPr/>
          </p:nvSpPr>
          <p:spPr>
            <a:xfrm>
              <a:off x="5047448" y="4159326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7" name="P3L2_92p_Situation 1_A">
            <a:hlinkClick r:id="" action="ppaction://media"/>
            <a:extLst>
              <a:ext uri="{FF2B5EF4-FFF2-40B4-BE49-F238E27FC236}">
                <a16:creationId xmlns:a16="http://schemas.microsoft.com/office/drawing/2014/main" id="{887BAFFC-908D-41EC-9DBB-296AEB2CE8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77116" y="1203786"/>
            <a:ext cx="475200" cy="475200"/>
          </a:xfrm>
          <a:prstGeom prst="rect">
            <a:avLst/>
          </a:prstGeom>
        </p:spPr>
      </p:pic>
      <p:sp>
        <p:nvSpPr>
          <p:cNvPr id="16" name="제목 1">
            <a:extLst>
              <a:ext uri="{FF2B5EF4-FFF2-40B4-BE49-F238E27FC236}">
                <a16:creationId xmlns:a16="http://schemas.microsoft.com/office/drawing/2014/main" id="{CE0FC675-9699-4CCA-B33F-49ED46756E02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Check-In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CE17314-B8EE-4067-A0F8-8876FFBF1B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300"/>
          <a:stretch/>
        </p:blipFill>
        <p:spPr>
          <a:xfrm>
            <a:off x="1025128" y="1000586"/>
            <a:ext cx="9214644" cy="484870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212908" y="149344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63054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•bellman: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짐을 옮겨 주는 사람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,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짐꾼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(= luggage porter)</a:t>
            </a:r>
            <a:endParaRPr lang="ko-KR" alt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제목 1">
            <a:extLst>
              <a:ext uri="{FF2B5EF4-FFF2-40B4-BE49-F238E27FC236}">
                <a16:creationId xmlns:a16="http://schemas.microsoft.com/office/drawing/2014/main" id="{35F62BC4-A845-491A-A929-83F172983CB7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Handling Check-Ins with Reservations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0695FB-2293-4181-8A1C-D4BECF81F3CC}"/>
              </a:ext>
            </a:extLst>
          </p:cNvPr>
          <p:cNvSpPr txBox="1"/>
          <p:nvPr/>
        </p:nvSpPr>
        <p:spPr>
          <a:xfrm>
            <a:off x="8315325" y="1375881"/>
            <a:ext cx="3714750" cy="2893100"/>
          </a:xfrm>
          <a:prstGeom prst="rect">
            <a:avLst/>
          </a:prstGeom>
          <a:solidFill>
            <a:schemeClr val="bg1"/>
          </a:solidFill>
          <a:ln w="38100">
            <a:solidFill>
              <a:srgbClr val="C0CADE"/>
            </a:solidFill>
          </a:ln>
        </p:spPr>
        <p:txBody>
          <a:bodyPr wrap="square" rtlCol="0">
            <a:spAutoFit/>
          </a:bodyPr>
          <a:lstStyle/>
          <a:p>
            <a:pPr marL="266700" indent="-266700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&lt;</a:t>
            </a:r>
            <a:r>
              <a:rPr lang="ko-KR" altLang="en-US" sz="1400" b="1" i="0" u="none" strike="noStrike" baseline="0" dirty="0">
                <a:solidFill>
                  <a:srgbClr val="FF0000"/>
                </a:solidFill>
              </a:rPr>
              <a:t>예시 </a:t>
            </a:r>
            <a:r>
              <a:rPr lang="ko-KR" altLang="en-US" sz="1400" b="1" dirty="0">
                <a:solidFill>
                  <a:srgbClr val="FF0000"/>
                </a:solidFill>
              </a:rPr>
              <a:t>정답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&gt;</a:t>
            </a:r>
          </a:p>
          <a:p>
            <a:pPr marL="266700" indent="-266700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A: Good afternoon. Can I help you?</a:t>
            </a:r>
          </a:p>
          <a:p>
            <a:pPr marL="266700" indent="-266700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B: Hello. I have a reservation for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</a:rPr>
              <a:t>two nights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 under the name of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</a:rPr>
              <a:t>Jim Tyler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.</a:t>
            </a:r>
          </a:p>
          <a:p>
            <a:pPr marL="266700" indent="-266700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A: One moment, please. Let me check. Yes, that is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</a:rPr>
              <a:t>a double room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, right?</a:t>
            </a:r>
          </a:p>
          <a:p>
            <a:pPr marL="266700" indent="-266700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B: That’s right.</a:t>
            </a:r>
          </a:p>
          <a:p>
            <a:pPr marL="266700" indent="-266700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A: All right. Could you please fill out this registration card?</a:t>
            </a:r>
          </a:p>
          <a:p>
            <a:pPr marL="266700" indent="-266700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B: Yes, of course.</a:t>
            </a:r>
          </a:p>
          <a:p>
            <a:pPr marL="266700" indent="-266700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A: Thanks. Could I see your passport, please?</a:t>
            </a:r>
          </a:p>
          <a:p>
            <a:pPr marL="266700" indent="-266700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B: Okay. Here you are.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1135272E-384C-4B2E-B7C8-D3B2C6B6FDF9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Check-In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4DA1DFC5-8F01-4237-A3FA-FE221FAAF08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47" b="3421"/>
          <a:stretch/>
        </p:blipFill>
        <p:spPr>
          <a:xfrm>
            <a:off x="1206593" y="912320"/>
            <a:ext cx="10317162" cy="503336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p.93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Handling Walk-In Check-Ins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435823E-D4BD-4ED8-B473-6F65DE59C02D}"/>
              </a:ext>
            </a:extLst>
          </p:cNvPr>
          <p:cNvSpPr/>
          <p:nvPr/>
        </p:nvSpPr>
        <p:spPr>
          <a:xfrm>
            <a:off x="7334250" y="1151540"/>
            <a:ext cx="284828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864451" y="150596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0F438834-E43D-4A58-AF7A-0F46754208CC}"/>
              </a:ext>
            </a:extLst>
          </p:cNvPr>
          <p:cNvSpPr txBox="1"/>
          <p:nvPr/>
        </p:nvSpPr>
        <p:spPr>
          <a:xfrm>
            <a:off x="7035285" y="1505415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2A5F3BA3-A7B4-4231-AB74-54820EF49AE2}"/>
              </a:ext>
            </a:extLst>
          </p:cNvPr>
          <p:cNvGrpSpPr/>
          <p:nvPr/>
        </p:nvGrpSpPr>
        <p:grpSpPr>
          <a:xfrm>
            <a:off x="5080575" y="2332719"/>
            <a:ext cx="3469126" cy="2191880"/>
            <a:chOff x="7654651" y="2353052"/>
            <a:chExt cx="3250072" cy="2191880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50AF47DB-7968-4777-896F-EFE01DCEA3C0}"/>
                </a:ext>
              </a:extLst>
            </p:cNvPr>
            <p:cNvSpPr/>
            <p:nvPr/>
          </p:nvSpPr>
          <p:spPr>
            <a:xfrm>
              <a:off x="7654651" y="4184932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23ADB9CF-03B7-4F75-A820-67590CE111C8}"/>
                </a:ext>
              </a:extLst>
            </p:cNvPr>
            <p:cNvSpPr/>
            <p:nvPr/>
          </p:nvSpPr>
          <p:spPr>
            <a:xfrm>
              <a:off x="7654651" y="2353052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9529FB55-A0F2-45FA-8E52-27D68CCAB6FC}"/>
                </a:ext>
              </a:extLst>
            </p:cNvPr>
            <p:cNvSpPr/>
            <p:nvPr/>
          </p:nvSpPr>
          <p:spPr>
            <a:xfrm>
              <a:off x="10567456" y="3282033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5" name="P3L2_93p_Situation 2_A">
            <a:hlinkClick r:id="" action="ppaction://media"/>
            <a:extLst>
              <a:ext uri="{FF2B5EF4-FFF2-40B4-BE49-F238E27FC236}">
                <a16:creationId xmlns:a16="http://schemas.microsoft.com/office/drawing/2014/main" id="{9AF44E6E-0BC9-455E-830F-D8826F4107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96585" y="1447088"/>
            <a:ext cx="475200" cy="475200"/>
          </a:xfrm>
          <a:prstGeom prst="rect">
            <a:avLst/>
          </a:prstGeom>
        </p:spPr>
      </p:pic>
      <p:sp>
        <p:nvSpPr>
          <p:cNvPr id="14" name="제목 1">
            <a:extLst>
              <a:ext uri="{FF2B5EF4-FFF2-40B4-BE49-F238E27FC236}">
                <a16:creationId xmlns:a16="http://schemas.microsoft.com/office/drawing/2014/main" id="{DC1F4B77-37F2-4E41-8553-D86E92FDA311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Check-In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70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3B8017A-9FCB-4607-9C8E-0068250422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517" y="759478"/>
            <a:ext cx="8177438" cy="5477744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541437" y="1173726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6027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•vacancy: (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호텔 등의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)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빈방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〔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객실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〕 •additionally: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아울러</a:t>
            </a:r>
          </a:p>
        </p:txBody>
      </p:sp>
      <p:sp>
        <p:nvSpPr>
          <p:cNvPr id="23" name="제목 1">
            <a:extLst>
              <a:ext uri="{FF2B5EF4-FFF2-40B4-BE49-F238E27FC236}">
                <a16:creationId xmlns:a16="http://schemas.microsoft.com/office/drawing/2014/main" id="{12CD0C82-F029-4F30-B673-E99BE488B482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Handling Walk-In Check-Ins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536152-BF80-42E4-AB9F-836D25A540BF}"/>
              </a:ext>
            </a:extLst>
          </p:cNvPr>
          <p:cNvSpPr txBox="1"/>
          <p:nvPr/>
        </p:nvSpPr>
        <p:spPr>
          <a:xfrm>
            <a:off x="9200889" y="1173726"/>
            <a:ext cx="2973859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&lt;</a:t>
            </a:r>
            <a:r>
              <a:rPr lang="ko-KR" altLang="en-US" sz="1400" b="1" i="0" u="none" strike="noStrike" baseline="0" dirty="0">
                <a:solidFill>
                  <a:srgbClr val="FF0000"/>
                </a:solidFill>
              </a:rPr>
              <a:t>예시 정답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&gt;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A: Good afternoon, sir/ma’am. How can I help you?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B: Hi. Do you have a room left for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</a:rPr>
              <a:t>one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 tonight?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A: Yes, sir/ma’am. What type of room would you like?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B: A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</a:rPr>
              <a:t>single room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, please.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A: Okay. The rate is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</a:rPr>
              <a:t>100,000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 won per night. May I please have your passport?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B: Here it is.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A: All right. Could you sign the registration form, please?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B: Sure.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A: Additionally, we need to take an imprint of your credit card. May I please have it?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B: Here you go.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A: Thank you. Here’s your key. Your room number is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</a:rPr>
              <a:t>315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. I hope you enjoy your stay.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B: Thank you.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966CFF99-B58E-4FD9-B9FF-9249EBF16664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Check-In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1082</TotalTime>
  <Words>1265</Words>
  <Application>Microsoft Office PowerPoint</Application>
  <PresentationFormat>와이드스크린</PresentationFormat>
  <Paragraphs>165</Paragraphs>
  <Slides>20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5" baseType="lpstr">
      <vt:lpstr>맑은 고딕</vt:lpstr>
      <vt:lpstr>Arial</vt:lpstr>
      <vt:lpstr>Calibri</vt:lpstr>
      <vt:lpstr>Impact</vt:lpstr>
      <vt:lpstr>Office 테마</vt:lpstr>
      <vt:lpstr>Lesson 2 Check-In Service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208</cp:revision>
  <dcterms:created xsi:type="dcterms:W3CDTF">2021-02-16T02:29:27Z</dcterms:created>
  <dcterms:modified xsi:type="dcterms:W3CDTF">2026-08-19T02:55:26Z</dcterms:modified>
</cp:coreProperties>
</file>