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8D8"/>
    <a:srgbClr val="2AA738"/>
    <a:srgbClr val="FEF1D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490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3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Taking Orders and Serving at a Restaurant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64784546-8EA4-49A2-7384-3DE096411854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Food and Drink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003E22-2447-9D8F-1037-1F75842437D1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407E3931-9A21-4D90-9005-881AD728444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0792460-7C2B-4FE9-8FCA-7A3AD4670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309" y="849038"/>
            <a:ext cx="10023381" cy="522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8A915BA-2418-4392-A268-680DEAECB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216" y="964757"/>
            <a:ext cx="11116235" cy="517068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919899" y="191561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36C1F59D-0EF9-41C7-81CA-051CC6A6D91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A803894-D5B1-4CD4-89FC-CBF0F1E3F8A9}"/>
              </a:ext>
            </a:extLst>
          </p:cNvPr>
          <p:cNvGrpSpPr/>
          <p:nvPr/>
        </p:nvGrpSpPr>
        <p:grpSpPr>
          <a:xfrm>
            <a:off x="183434" y="2412080"/>
            <a:ext cx="7882044" cy="3439027"/>
            <a:chOff x="183434" y="2412080"/>
            <a:chExt cx="7882044" cy="343902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2C3EB0-31D2-4963-A63E-87DB81116C16}"/>
                </a:ext>
              </a:extLst>
            </p:cNvPr>
            <p:cNvSpPr txBox="1"/>
            <p:nvPr/>
          </p:nvSpPr>
          <p:spPr>
            <a:xfrm>
              <a:off x="888064" y="2711593"/>
              <a:ext cx="7177414" cy="3139514"/>
            </a:xfrm>
            <a:prstGeom prst="rect">
              <a:avLst/>
            </a:prstGeom>
            <a:solidFill>
              <a:srgbClr val="F4F8D8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A: Hello. I’ll be your server. Can I get you something to drink?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B: I’ll have a sparkling water.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C: An apple juice, please.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A: Great. I’ll be back soon. ... Okay, here are your drinks. Would you like any appetizers?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B: Sure. We’d like to have the onion soup and the garden salad.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A: What kind of dressing would you like?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C: I’d like Thousand Island dressing.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A: How about a main dish?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B: I’d like mushroom risotto, and my friend will have the steak.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A: How would you like your steak?</a:t>
              </a:r>
            </a:p>
            <a:p>
              <a:pPr>
                <a:lnSpc>
                  <a:spcPct val="14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C: Medium-rare, please.</a:t>
              </a:r>
              <a:endParaRPr lang="ko-KR" altLang="en-US" sz="13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E512EA-A511-4441-9E5B-E6B50A7B5F06}"/>
                </a:ext>
              </a:extLst>
            </p:cNvPr>
            <p:cNvSpPr txBox="1"/>
            <p:nvPr/>
          </p:nvSpPr>
          <p:spPr>
            <a:xfrm>
              <a:off x="183434" y="2412080"/>
              <a:ext cx="1288864" cy="353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&lt;</a:t>
              </a:r>
              <a:r>
                <a:rPr lang="ko-KR" altLang="en-US" sz="1300" b="1" dirty="0">
                  <a:solidFill>
                    <a:srgbClr val="FF0000"/>
                  </a:solidFill>
                </a:rPr>
                <a:t>예시 정답</a:t>
              </a:r>
              <a:r>
                <a:rPr lang="en-US" altLang="ko-KR" sz="1300" b="1" dirty="0">
                  <a:solidFill>
                    <a:srgbClr val="FF0000"/>
                  </a:solidFill>
                </a:rPr>
                <a:t>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504CBF69-6F44-42F8-BB15-9A91A538CFC2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1E11795-D04D-405A-BAC1-84ADB33A0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006" y="1983211"/>
            <a:ext cx="10811987" cy="2891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3A3E1092-7FBE-4EFC-AE01-8372424F91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943" y="1653728"/>
            <a:ext cx="9708193" cy="385573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5739974" y="2853316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633955" y="4018001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10318933" y="238259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1135478" y="237684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8397695" y="3512453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9214240" y="350670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873CAC05-9CC9-4050-A60A-FE889CCAEB7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7" name="P4L3_135p_Check Up_A1">
            <a:hlinkClick r:id="" action="ppaction://media"/>
            <a:extLst>
              <a:ext uri="{FF2B5EF4-FFF2-40B4-BE49-F238E27FC236}">
                <a16:creationId xmlns:a16="http://schemas.microsoft.com/office/drawing/2014/main" id="{8F6E37AD-AAEC-4D1E-BBB5-F5203431F4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97925" y="2309507"/>
            <a:ext cx="475200" cy="475200"/>
          </a:xfrm>
          <a:prstGeom prst="rect">
            <a:avLst/>
          </a:prstGeom>
        </p:spPr>
      </p:pic>
      <p:pic>
        <p:nvPicPr>
          <p:cNvPr id="20" name="P4L3_135p_Check Up_A2">
            <a:hlinkClick r:id="" action="ppaction://media"/>
            <a:extLst>
              <a:ext uri="{FF2B5EF4-FFF2-40B4-BE49-F238E27FC236}">
                <a16:creationId xmlns:a16="http://schemas.microsoft.com/office/drawing/2014/main" id="{84547274-4B31-4FFD-89C5-C851FA771D9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22495" y="3439365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6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239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B43B6DC-AF82-4A98-92E2-B7FB1F764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060" y="1106092"/>
            <a:ext cx="10907879" cy="464581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58644" y="110859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7088616" y="1545935"/>
            <a:ext cx="371754" cy="2149378"/>
            <a:chOff x="6701341" y="2259962"/>
            <a:chExt cx="371754" cy="214937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721931" y="3086077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712099" y="3544551"/>
              <a:ext cx="360996" cy="8647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</a:p>
            <a:p>
              <a:pPr>
                <a:lnSpc>
                  <a:spcPct val="120000"/>
                </a:lnSpc>
              </a:pPr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701341" y="2666305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711173" y="2259962"/>
              <a:ext cx="34015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0F07B87D-4357-4D65-989E-FC65D38FC55D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F8C6660-D28F-4AC6-87C8-66E6A000E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50" y="1387486"/>
            <a:ext cx="11252499" cy="408302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733811" y="146299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F17FB92C-7D6B-40EC-ACEE-FAE9EC3AFADA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3293A7E-EF98-45F9-9FD7-C3445C25801A}"/>
              </a:ext>
            </a:extLst>
          </p:cNvPr>
          <p:cNvGrpSpPr/>
          <p:nvPr/>
        </p:nvGrpSpPr>
        <p:grpSpPr>
          <a:xfrm>
            <a:off x="3586527" y="2916056"/>
            <a:ext cx="4825952" cy="2174178"/>
            <a:chOff x="3586527" y="2916056"/>
            <a:chExt cx="4825952" cy="217417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5484FB-C401-4206-9D44-9317495B0613}"/>
                </a:ext>
              </a:extLst>
            </p:cNvPr>
            <p:cNvSpPr txBox="1"/>
            <p:nvPr/>
          </p:nvSpPr>
          <p:spPr>
            <a:xfrm>
              <a:off x="6260492" y="2916056"/>
              <a:ext cx="21519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drinks</a:t>
              </a:r>
              <a:endParaRPr lang="ko-KR" altLang="en-U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E00958-3631-4326-B4C8-6160616F3AD3}"/>
                </a:ext>
              </a:extLst>
            </p:cNvPr>
            <p:cNvSpPr txBox="1"/>
            <p:nvPr/>
          </p:nvSpPr>
          <p:spPr>
            <a:xfrm>
              <a:off x="4819995" y="4443903"/>
              <a:ext cx="27830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    Cooked</a:t>
              </a:r>
            </a:p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[prepared, done]</a:t>
              </a:r>
              <a:endParaRPr lang="ko-KR" altLang="en-U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152EE7-6799-43D0-9558-55BDDF05DF23}"/>
                </a:ext>
              </a:extLst>
            </p:cNvPr>
            <p:cNvSpPr txBox="1"/>
            <p:nvPr/>
          </p:nvSpPr>
          <p:spPr>
            <a:xfrm>
              <a:off x="3586527" y="3706014"/>
              <a:ext cx="21519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main</a:t>
              </a:r>
              <a:endParaRPr lang="ko-KR" altLang="en-US" sz="28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411678"/>
            <a:ext cx="11273388" cy="5954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Good evening, ma’am. My name is Mike. I’ll be your server today. Are you ready to order? 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0" i="0" u="none" strike="noStrike" baseline="0" dirty="0"/>
              <a:t>    </a:t>
            </a:r>
            <a:r>
              <a:rPr lang="en-US" altLang="ko-KR" sz="1000" b="0" i="0" u="none" strike="noStrike" baseline="0" dirty="0"/>
              <a:t> </a:t>
            </a:r>
            <a:r>
              <a:rPr lang="en-US" altLang="ko-KR" sz="1600" b="0" i="0" u="none" strike="noStrike" baseline="0" dirty="0"/>
              <a:t>Or do you need some more time?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We are ready, thanks. I’d like the New York strip steak, and my husband will have the seafood spaghetti.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How would you like the New York strip steak prepared?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Medium-rare, please. And can I have rice instead of French fries?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Yes, of course. Would you like a salad or vegetables with that?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A salad with Caesar dressing would be nice.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Great, and would you like an appetizer or soup to start?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Hmm... what’s the soup of the day?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Today we have clam chowder.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Good. Okay, we’ll have two bowls of that.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Certainly. And can I get you anything to drink?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We’d like just still water with ice, please.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Yes. Coming shortly. [</a:t>
            </a:r>
            <a:r>
              <a:rPr lang="en-US" altLang="ko-KR" sz="1600" b="0" i="1" u="none" strike="noStrike" baseline="0" dirty="0"/>
              <a:t>Pause</a:t>
            </a:r>
            <a:r>
              <a:rPr lang="en-US" altLang="ko-KR" sz="1600" b="0" i="0" u="none" strike="noStrike" baseline="0" dirty="0"/>
              <a:t>] Here’s what you ordered. Is there something else I can do for you?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No, thanks. We are good for now.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Enjoy your meal.</a:t>
            </a:r>
            <a:endParaRPr lang="ko-KR" altLang="en-US" sz="1600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4L3_132p_Situation 1_A">
            <a:hlinkClick r:id="" action="ppaction://media"/>
            <a:extLst>
              <a:ext uri="{FF2B5EF4-FFF2-40B4-BE49-F238E27FC236}">
                <a16:creationId xmlns:a16="http://schemas.microsoft.com/office/drawing/2014/main" id="{AC64FC4F-CA47-46E5-BE63-6BA9C38757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8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473474"/>
            <a:ext cx="11273388" cy="585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Good evening! Welcome to our Korean restaurant. How many people are in your party?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There are four of us.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Great! Come this way, please. I’ll show you to your table. 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This table is for you.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Thank you.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Are you ready to order? Or do you need some more time?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we are ready. We’d like to try </a:t>
            </a:r>
            <a:r>
              <a:rPr lang="en-US" altLang="ko-KR" sz="1800" b="0" i="1" u="none" strike="noStrike" baseline="0" dirty="0" err="1"/>
              <a:t>haemul</a:t>
            </a:r>
            <a:r>
              <a:rPr lang="en-US" altLang="ko-KR" sz="1800" b="0" i="1" u="none" strike="noStrike" baseline="0" dirty="0"/>
              <a:t>-pajeon </a:t>
            </a:r>
            <a:r>
              <a:rPr lang="en-US" altLang="ko-KR" sz="1800" b="0" i="0" u="none" strike="noStrike" baseline="0" dirty="0"/>
              <a:t>first, and the main course will be </a:t>
            </a:r>
            <a:r>
              <a:rPr lang="en-US" altLang="ko-KR" sz="1800" b="0" i="1" u="none" strike="noStrike" baseline="0" dirty="0" err="1"/>
              <a:t>galbi</a:t>
            </a:r>
            <a:r>
              <a:rPr lang="en-US" altLang="ko-KR" sz="1800" b="0" i="0" u="none" strike="noStrike" baseline="0" dirty="0"/>
              <a:t>. What does  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that come with?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It comes with rice and </a:t>
            </a:r>
            <a:r>
              <a:rPr lang="en-US" altLang="ko-KR" sz="1800" b="0" i="1" u="none" strike="noStrike" baseline="0" dirty="0"/>
              <a:t>banchan</a:t>
            </a:r>
            <a:r>
              <a:rPr lang="en-US" altLang="ko-KR" sz="1800" b="0" i="0" u="none" strike="noStrike" baseline="0" dirty="0"/>
              <a:t>, Korean traditional side dishes such as </a:t>
            </a:r>
            <a:r>
              <a:rPr lang="en-US" altLang="ko-KR" sz="1800" b="0" i="1" u="none" strike="noStrike" baseline="0" dirty="0"/>
              <a:t>kimchi, </a:t>
            </a:r>
            <a:r>
              <a:rPr lang="en-US" altLang="ko-KR" sz="1800" b="0" i="1" u="none" strike="noStrike" baseline="0" dirty="0" err="1"/>
              <a:t>namul</a:t>
            </a:r>
            <a:r>
              <a:rPr lang="en-US" altLang="ko-KR" sz="1800" b="0" i="0" u="none" strike="noStrike" baseline="0" dirty="0"/>
              <a:t>, </a:t>
            </a:r>
            <a:r>
              <a:rPr lang="en-US" altLang="ko-KR" sz="1800" b="0" i="1" u="none" strike="noStrike" baseline="0" dirty="0"/>
              <a:t>jjigae</a:t>
            </a:r>
            <a:r>
              <a:rPr lang="en-US" altLang="ko-KR" sz="1800" b="0" i="0" u="none" strike="noStrike" baseline="0" dirty="0"/>
              <a:t>, and more.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Great! We’ll take it for four people.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Wonderful. Your order will be ready shortly. And anything to drink?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No, thank you.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I’ll be back soon. 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Here’s your meal. Is there anything more I can assist you with?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No, thanks. We’re fine at the moment.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 hope you enjoy your meal!</a:t>
            </a:r>
            <a:endParaRPr lang="en-US" altLang="ko-KR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4L3_133p_Situation 2_A">
            <a:hlinkClick r:id="" action="ppaction://media"/>
            <a:extLst>
              <a:ext uri="{FF2B5EF4-FFF2-40B4-BE49-F238E27FC236}">
                <a16:creationId xmlns:a16="http://schemas.microsoft.com/office/drawing/2014/main" id="{081C5EDD-0401-41C1-B9F2-A6AACB838C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How would you like your steak?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We’re leaving now.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Medium-rare, please.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Could I have the bill now, please?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4L3_135p_Check Up_A1">
            <a:hlinkClick r:id="" action="ppaction://media"/>
            <a:extLst>
              <a:ext uri="{FF2B5EF4-FFF2-40B4-BE49-F238E27FC236}">
                <a16:creationId xmlns:a16="http://schemas.microsoft.com/office/drawing/2014/main" id="{A9BFFFF7-2792-45F5-9198-5CFF14F8AC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62E951D-6B66-4946-B259-3BD4636AF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376" y="802852"/>
            <a:ext cx="9843248" cy="5252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25263"/>
            <a:ext cx="11144250" cy="4880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Hello. I’ll be your server. What would you like to drink?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A sparkling water and an orange juice, please.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Great. I’ll be back soon. [</a:t>
            </a:r>
            <a:r>
              <a:rPr lang="en-US" altLang="ko-KR" sz="2000" b="0" i="1" u="none" strike="noStrike" baseline="0" dirty="0"/>
              <a:t>Pause</a:t>
            </a:r>
            <a:r>
              <a:rPr lang="en-US" altLang="ko-KR" sz="2000" b="0" i="0" u="none" strike="noStrike" baseline="0" dirty="0"/>
              <a:t>] Okay, here are your drinks. Would you like an appetizer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 o</a:t>
            </a:r>
            <a:r>
              <a:rPr lang="en-US" altLang="ko-KR" sz="2000" b="0" i="0" u="none" strike="noStrike" baseline="0" dirty="0"/>
              <a:t>r soup to start?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Sure. We’d like to have a vegetable soup and a Greek salad.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How about a main dish?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I’d like cream pasta, and my husband will have the steak.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4L3_135p_Check Up_A2">
            <a:hlinkClick r:id="" action="ppaction://media"/>
            <a:extLst>
              <a:ext uri="{FF2B5EF4-FFF2-40B4-BE49-F238E27FC236}">
                <a16:creationId xmlns:a16="http://schemas.microsoft.com/office/drawing/2014/main" id="{A58AB469-7083-4FCC-9ED4-041B2AB678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5873F280-D354-4ADA-B835-CACC6D1BD4FF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0EB733F-2D89-4892-B1E9-DF598A230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021" y="1669329"/>
            <a:ext cx="10373958" cy="351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8679353-5829-4B3B-8D18-949B4E147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157" y="1191945"/>
            <a:ext cx="10341685" cy="447411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5260574" y="169247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94627E3C-DE99-42AE-8D42-52986DE2070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983C0A5-0181-4177-8826-D2194BBBDAD7}"/>
              </a:ext>
            </a:extLst>
          </p:cNvPr>
          <p:cNvGrpSpPr/>
          <p:nvPr/>
        </p:nvGrpSpPr>
        <p:grpSpPr>
          <a:xfrm>
            <a:off x="3782544" y="2138192"/>
            <a:ext cx="5004900" cy="1248547"/>
            <a:chOff x="3782544" y="2138192"/>
            <a:chExt cx="5004900" cy="124854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CA55C9C-FCCE-446E-8564-BDE5A4208A9D}"/>
                </a:ext>
              </a:extLst>
            </p:cNvPr>
            <p:cNvSpPr txBox="1"/>
            <p:nvPr/>
          </p:nvSpPr>
          <p:spPr>
            <a:xfrm>
              <a:off x="8549319" y="2138192"/>
              <a:ext cx="238125" cy="1248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e</a:t>
              </a:r>
            </a:p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</a:p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f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804C90-84DD-4D41-8007-D62943128B37}"/>
                </a:ext>
              </a:extLst>
            </p:cNvPr>
            <p:cNvSpPr txBox="1"/>
            <p:nvPr/>
          </p:nvSpPr>
          <p:spPr>
            <a:xfrm>
              <a:off x="3782544" y="2138192"/>
              <a:ext cx="238125" cy="12485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a</a:t>
              </a:r>
            </a:p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b</a:t>
              </a:r>
            </a:p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4507DA8-157F-4516-B0EC-836C6515A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094" y="987657"/>
            <a:ext cx="10479812" cy="504942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128274" y="150112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070B1F5B-B3F6-49A4-8B0E-FB8EF7D3D76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D75586-5013-4455-9744-26E059D54F46}"/>
              </a:ext>
            </a:extLst>
          </p:cNvPr>
          <p:cNvSpPr txBox="1"/>
          <p:nvPr/>
        </p:nvSpPr>
        <p:spPr>
          <a:xfrm>
            <a:off x="6396652" y="1988999"/>
            <a:ext cx="238125" cy="2048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d</a:t>
            </a:r>
          </a:p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b</a:t>
            </a:r>
          </a:p>
          <a:p>
            <a:pPr>
              <a:lnSpc>
                <a:spcPct val="130000"/>
              </a:lnSpc>
            </a:pPr>
            <a:r>
              <a:rPr lang="en-US" altLang="ko-KR" sz="2000" b="1" dirty="0" err="1">
                <a:solidFill>
                  <a:srgbClr val="FF0000"/>
                </a:solidFill>
              </a:rPr>
              <a:t>ce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1CDF6B2-1E00-4ACF-9AD4-1B97614696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094" y="869262"/>
            <a:ext cx="10479812" cy="537189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At a Fine Dining Restaurant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592716" y="1446055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456251" y="145173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4685838" y="2328524"/>
            <a:ext cx="3532453" cy="3639524"/>
            <a:chOff x="4685838" y="2328524"/>
            <a:chExt cx="3532453" cy="3639524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7847533" y="5608048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7858291" y="232852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4685838" y="466900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E223B132-04C4-483C-A65E-65773637AF42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4L3_132p_Situation 1_A">
            <a:hlinkClick r:id="" action="ppaction://media"/>
            <a:extLst>
              <a:ext uri="{FF2B5EF4-FFF2-40B4-BE49-F238E27FC236}">
                <a16:creationId xmlns:a16="http://schemas.microsoft.com/office/drawing/2014/main" id="{592AFE08-DB16-4A3A-B708-D0FD9AFBF98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6000" y="1380173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58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14CB356-CEB3-40E4-9FCF-0A63C92A1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928" y="719481"/>
            <a:ext cx="8659019" cy="558433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462337" y="112160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206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•medium-rare: </a:t>
            </a:r>
            <a:r>
              <a:rPr lang="ko-KR" altLang="en-US" sz="1200" dirty="0">
                <a:solidFill>
                  <a:schemeClr val="bg1"/>
                </a:solidFill>
              </a:rPr>
              <a:t>보통보다 약간 덜 익힌 </a:t>
            </a:r>
            <a:r>
              <a:rPr lang="en-US" altLang="ko-KR" sz="1200" dirty="0">
                <a:solidFill>
                  <a:schemeClr val="bg1"/>
                </a:solidFill>
              </a:rPr>
              <a:t>•appetizer: </a:t>
            </a:r>
            <a:r>
              <a:rPr lang="ko-KR" altLang="en-US" sz="1200" dirty="0">
                <a:solidFill>
                  <a:schemeClr val="bg1"/>
                </a:solidFill>
              </a:rPr>
              <a:t>전채 요리 </a:t>
            </a:r>
            <a:r>
              <a:rPr lang="en-US" altLang="ko-KR" sz="1200" dirty="0">
                <a:solidFill>
                  <a:schemeClr val="bg1"/>
                </a:solidFill>
              </a:rPr>
              <a:t>•medium-well: </a:t>
            </a:r>
            <a:r>
              <a:rPr lang="ko-KR" altLang="en-US" sz="1200" dirty="0">
                <a:solidFill>
                  <a:schemeClr val="bg1"/>
                </a:solidFill>
              </a:rPr>
              <a:t>보통보다 조금 더 익힌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391245" y="1291862"/>
            <a:ext cx="245347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Hello, I’ll be your server. </a:t>
            </a:r>
            <a:r>
              <a:rPr lang="en-US" altLang="ko-KR" sz="1400" b="1" u="sng" dirty="0">
                <a:solidFill>
                  <a:srgbClr val="FF0000"/>
                </a:solidFill>
              </a:rPr>
              <a:t>What can I get you to drink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</a:t>
            </a:r>
            <a:r>
              <a:rPr lang="en-US" altLang="ko-KR" sz="1400" b="1" u="sng" dirty="0">
                <a:solidFill>
                  <a:srgbClr val="FF0000"/>
                </a:solidFill>
              </a:rPr>
              <a:t>A mineral water and an apple juice, please.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Great. I’ll be back soon. ... Okay, here are your drinks. </a:t>
            </a:r>
            <a:r>
              <a:rPr lang="en-US" altLang="ko-KR" sz="1400" b="1" u="sng" dirty="0">
                <a:solidFill>
                  <a:srgbClr val="FF0000"/>
                </a:solidFill>
              </a:rPr>
              <a:t>Would you like an appetizer or soup to start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Sure. We’d like to have </a:t>
            </a:r>
            <a:r>
              <a:rPr lang="en-US" altLang="ko-KR" sz="1400" b="1" u="sng" dirty="0">
                <a:solidFill>
                  <a:srgbClr val="FF0000"/>
                </a:solidFill>
              </a:rPr>
              <a:t>an onion soup and a Cobb salad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How about a main dish?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I’d like steak, and my friend will have the </a:t>
            </a:r>
            <a:r>
              <a:rPr lang="en-US" altLang="ko-KR" sz="1400" b="1" u="sng" dirty="0">
                <a:solidFill>
                  <a:srgbClr val="FF0000"/>
                </a:solidFill>
              </a:rPr>
              <a:t>grilled salmon.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How would you like your steak cooked?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</a:t>
            </a:r>
            <a:r>
              <a:rPr lang="en-US" altLang="ko-KR" sz="1400" b="1" u="sng" dirty="0">
                <a:solidFill>
                  <a:srgbClr val="FF0000"/>
                </a:solidFill>
              </a:rPr>
              <a:t>Medium-rare, please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A57ED451-F198-4992-8067-2AA599CC8BD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61CEEC43-D3A2-4759-AA4D-AA77A107AB3C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At a Fine Dining Restaurant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6C7E443-8855-4D04-912C-9B2532C4D8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389"/>
          <a:stretch/>
        </p:blipFill>
        <p:spPr>
          <a:xfrm>
            <a:off x="1478700" y="838611"/>
            <a:ext cx="9234599" cy="529467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At a Korean Restaurant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64951" y="131514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7047215" y="131460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2358889" y="2134944"/>
            <a:ext cx="4400949" cy="3659566"/>
            <a:chOff x="5104823" y="2155277"/>
            <a:chExt cx="4123059" cy="3659566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5104823" y="4634060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7776455" y="2155277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8890615" y="5454843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FB1F4524-3255-48D2-A215-182FC9B8DE8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6" name="P4L3_133p_Situation 2_A">
            <a:hlinkClick r:id="" action="ppaction://media"/>
            <a:extLst>
              <a:ext uri="{FF2B5EF4-FFF2-40B4-BE49-F238E27FC236}">
                <a16:creationId xmlns:a16="http://schemas.microsoft.com/office/drawing/2014/main" id="{74F918C7-DA81-4F8E-B08A-D9386CCBA2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9208" y="1243490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3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3FD08B19-F5B8-4FAE-9FA9-BC9FA357E8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18"/>
          <a:stretch/>
        </p:blipFill>
        <p:spPr>
          <a:xfrm>
            <a:off x="787278" y="780673"/>
            <a:ext cx="8733016" cy="543287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586137" y="120410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•main course: (</a:t>
            </a:r>
            <a:r>
              <a:rPr lang="ko-KR" altLang="en-US" sz="1200" dirty="0">
                <a:solidFill>
                  <a:schemeClr val="bg1"/>
                </a:solidFill>
              </a:rPr>
              <a:t>식사의</a:t>
            </a:r>
            <a:r>
              <a:rPr lang="en-US" altLang="ko-KR" sz="1200" dirty="0">
                <a:solidFill>
                  <a:schemeClr val="bg1"/>
                </a:solidFill>
              </a:rPr>
              <a:t>) </a:t>
            </a:r>
            <a:r>
              <a:rPr lang="ko-KR" altLang="en-US" sz="1200" dirty="0" err="1">
                <a:solidFill>
                  <a:schemeClr val="bg1"/>
                </a:solidFill>
              </a:rPr>
              <a:t>주요리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메인 코스 </a:t>
            </a:r>
            <a:r>
              <a:rPr lang="en-US" altLang="ko-KR" sz="1200" dirty="0">
                <a:solidFill>
                  <a:schemeClr val="bg1"/>
                </a:solidFill>
              </a:rPr>
              <a:t>•side dish: </a:t>
            </a:r>
            <a:r>
              <a:rPr lang="ko-KR" altLang="en-US" sz="1200" dirty="0">
                <a:solidFill>
                  <a:schemeClr val="bg1"/>
                </a:solidFill>
              </a:rPr>
              <a:t>반찬</a:t>
            </a:r>
            <a:r>
              <a:rPr lang="en-US" altLang="ko-KR" sz="1200" dirty="0">
                <a:solidFill>
                  <a:schemeClr val="bg1"/>
                </a:solidFill>
              </a:rPr>
              <a:t>, (</a:t>
            </a:r>
            <a:r>
              <a:rPr lang="ko-KR" altLang="en-US" sz="1200" dirty="0">
                <a:solidFill>
                  <a:schemeClr val="bg1"/>
                </a:solidFill>
              </a:rPr>
              <a:t>주요리에</a:t>
            </a:r>
            <a:r>
              <a:rPr lang="en-US" altLang="ko-KR" sz="1200" dirty="0">
                <a:solidFill>
                  <a:schemeClr val="bg1"/>
                </a:solidFill>
              </a:rPr>
              <a:t>) </a:t>
            </a:r>
            <a:r>
              <a:rPr lang="ko-KR" altLang="en-US" sz="1200" dirty="0">
                <a:solidFill>
                  <a:schemeClr val="bg1"/>
                </a:solidFill>
              </a:rPr>
              <a:t>곁들이는 요리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9385536" y="1368836"/>
            <a:ext cx="27719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</a:rPr>
              <a:t>&gt;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A: Good evening! How many are in your party?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B: There are </a:t>
            </a:r>
            <a:r>
              <a:rPr lang="en-US" altLang="ko-KR" sz="1400" b="1" u="sng" dirty="0">
                <a:solidFill>
                  <a:srgbClr val="FF0000"/>
                </a:solidFill>
              </a:rPr>
              <a:t>two</a:t>
            </a:r>
            <a:r>
              <a:rPr lang="en-US" altLang="ko-KR" sz="1400" b="1" dirty="0">
                <a:solidFill>
                  <a:srgbClr val="FF0000"/>
                </a:solidFill>
              </a:rPr>
              <a:t> of us.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A: Great! Follow me, please. I’ll show you to your table. ... Are you ready to order?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B: Yes, we are. We’ll start with an order of a </a:t>
            </a:r>
            <a:r>
              <a:rPr lang="en-US" altLang="ko-KR" sz="1400" b="1" i="1" u="sng" dirty="0" err="1">
                <a:solidFill>
                  <a:srgbClr val="FF0000"/>
                </a:solidFill>
              </a:rPr>
              <a:t>haemulpajeon</a:t>
            </a:r>
            <a:r>
              <a:rPr lang="en-US" altLang="ko-KR" sz="1400" b="1" dirty="0">
                <a:solidFill>
                  <a:srgbClr val="FF0000"/>
                </a:solidFill>
              </a:rPr>
              <a:t>,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please.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A: Excellent choice. And for the main course?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B: We’ll have a </a:t>
            </a:r>
            <a:r>
              <a:rPr lang="en-US" altLang="ko-KR" sz="1400" b="1" i="1" u="sng" dirty="0">
                <a:solidFill>
                  <a:srgbClr val="FF0000"/>
                </a:solidFill>
              </a:rPr>
              <a:t>kimchi-jjigae </a:t>
            </a:r>
            <a:r>
              <a:rPr lang="en-US" altLang="ko-KR" sz="1400" b="1" u="sng" dirty="0">
                <a:solidFill>
                  <a:srgbClr val="FF0000"/>
                </a:solidFill>
              </a:rPr>
              <a:t>and a </a:t>
            </a:r>
            <a:r>
              <a:rPr lang="en-US" altLang="ko-KR" sz="1400" b="1" i="1" u="sng" dirty="0">
                <a:solidFill>
                  <a:srgbClr val="FF0000"/>
                </a:solidFill>
              </a:rPr>
              <a:t>galbi-tang</a:t>
            </a:r>
            <a:r>
              <a:rPr lang="en-US" altLang="ko-KR" sz="1400" b="1" u="sng" dirty="0">
                <a:solidFill>
                  <a:srgbClr val="FF0000"/>
                </a:solidFill>
              </a:rPr>
              <a:t>.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A: Very good. Can I get you something to drink?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B: </a:t>
            </a:r>
            <a:r>
              <a:rPr lang="en-US" altLang="ko-KR" sz="1400" b="1" u="sng" dirty="0">
                <a:solidFill>
                  <a:srgbClr val="FF0000"/>
                </a:solidFill>
              </a:rPr>
              <a:t>A bottle of </a:t>
            </a:r>
            <a:r>
              <a:rPr lang="en-US" altLang="ko-KR" sz="1400" b="1" i="1" u="sng" dirty="0">
                <a:solidFill>
                  <a:srgbClr val="FF0000"/>
                </a:solidFill>
              </a:rPr>
              <a:t>soju</a:t>
            </a:r>
            <a:r>
              <a:rPr lang="en-US" altLang="ko-KR" sz="1400" b="1" u="sng" dirty="0">
                <a:solidFill>
                  <a:srgbClr val="FF0000"/>
                </a:solidFill>
              </a:rPr>
              <a:t>, please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266700" indent="-266700"/>
            <a:r>
              <a:rPr lang="en-US" altLang="ko-KR" sz="1400" b="1" dirty="0">
                <a:solidFill>
                  <a:srgbClr val="FF0000"/>
                </a:solidFill>
              </a:rPr>
              <a:t>A: All right, please let me know if you need anything else.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1DEBF9E1-B8C1-49FD-98A9-6560BFADF3AA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Restaurant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5CE6E73F-386D-453E-932D-A11FBD3880F2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At a Korean Restaurant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</TotalTime>
  <Words>1336</Words>
  <Application>Microsoft Office PowerPoint</Application>
  <PresentationFormat>와이드스크린</PresentationFormat>
  <Paragraphs>166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맑은 고딕</vt:lpstr>
      <vt:lpstr>함초롬바탕</vt:lpstr>
      <vt:lpstr>Arial</vt:lpstr>
      <vt:lpstr>Calibri</vt:lpstr>
      <vt:lpstr>Impact</vt:lpstr>
      <vt:lpstr>Office 테마</vt:lpstr>
      <vt:lpstr>Lesson 3 Taking Orders and Serving at a Restaurant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241</cp:revision>
  <dcterms:created xsi:type="dcterms:W3CDTF">2021-02-16T02:29:27Z</dcterms:created>
  <dcterms:modified xsi:type="dcterms:W3CDTF">2026-08-19T02:57:51Z</dcterms:modified>
</cp:coreProperties>
</file>