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77" r:id="rId12"/>
    <p:sldId id="268" r:id="rId13"/>
    <p:sldId id="269" r:id="rId14"/>
    <p:sldId id="270" r:id="rId15"/>
    <p:sldId id="271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F4F8D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microsoft.com/office/2007/relationships/media" Target="../media/media3.mp3"/><Relationship Id="rId7" Type="http://schemas.openxmlformats.org/officeDocument/2006/relationships/slide" Target="slide1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slide" Target="slide1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2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Product Payment, Exchange, and Return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1C11A81E-AD45-8BD8-F3D6-30A508FA0AE7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Sales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C3768E-5745-5ECA-94D6-E8005F4B0EF0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4D0ADC6-5E5A-4049-8B3F-25130B675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5797" y="727719"/>
            <a:ext cx="7715402" cy="556680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45161" y="118028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68CAE2A6-D0F5-4DB9-BDD1-83AF98B0295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29524870-86C8-4051-86A6-7652A7846873}"/>
              </a:ext>
            </a:extLst>
          </p:cNvPr>
          <p:cNvGrpSpPr/>
          <p:nvPr/>
        </p:nvGrpSpPr>
        <p:grpSpPr>
          <a:xfrm>
            <a:off x="2708816" y="1732734"/>
            <a:ext cx="7148248" cy="2742349"/>
            <a:chOff x="2708816" y="1732734"/>
            <a:chExt cx="7148248" cy="2742349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CB796F94-6219-46F1-A9B6-949476D777A2}"/>
                </a:ext>
              </a:extLst>
            </p:cNvPr>
            <p:cNvSpPr/>
            <p:nvPr/>
          </p:nvSpPr>
          <p:spPr>
            <a:xfrm>
              <a:off x="4502944" y="2032000"/>
              <a:ext cx="1238461" cy="1277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920F3741-6DDF-4690-A16B-FC2583F697AD}"/>
                </a:ext>
              </a:extLst>
            </p:cNvPr>
            <p:cNvSpPr/>
            <p:nvPr/>
          </p:nvSpPr>
          <p:spPr>
            <a:xfrm>
              <a:off x="8495361" y="1904205"/>
              <a:ext cx="1238461" cy="3341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9FBB6C88-5777-4353-8D70-29DA7AC32205}"/>
                </a:ext>
              </a:extLst>
            </p:cNvPr>
            <p:cNvSpPr/>
            <p:nvPr/>
          </p:nvSpPr>
          <p:spPr>
            <a:xfrm>
              <a:off x="6032976" y="4072671"/>
              <a:ext cx="1238461" cy="3341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076EF044-86CD-4C94-B56C-AB2186B53FAA}"/>
                </a:ext>
              </a:extLst>
            </p:cNvPr>
            <p:cNvSpPr/>
            <p:nvPr/>
          </p:nvSpPr>
          <p:spPr>
            <a:xfrm>
              <a:off x="2733983" y="4124136"/>
              <a:ext cx="1238461" cy="3341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D0286B2-15DC-43A1-A7E7-776B897405D2}"/>
                </a:ext>
              </a:extLst>
            </p:cNvPr>
            <p:cNvSpPr txBox="1"/>
            <p:nvPr/>
          </p:nvSpPr>
          <p:spPr>
            <a:xfrm>
              <a:off x="4605556" y="1855845"/>
              <a:ext cx="113584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exchange this </a:t>
              </a:r>
            </a:p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curling iron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EC2A58A-4E2E-4134-85CD-F97C3DAED3BB}"/>
                </a:ext>
              </a:extLst>
            </p:cNvPr>
            <p:cNvSpPr txBox="1"/>
            <p:nvPr/>
          </p:nvSpPr>
          <p:spPr>
            <a:xfrm>
              <a:off x="8495361" y="1732734"/>
              <a:ext cx="136170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</a:rPr>
                <a:t>I pressed the power button, but it did not turn on.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E70DE5-B46F-4836-A071-E1C1BB8C22C1}"/>
                </a:ext>
              </a:extLst>
            </p:cNvPr>
            <p:cNvSpPr txBox="1"/>
            <p:nvPr/>
          </p:nvSpPr>
          <p:spPr>
            <a:xfrm>
              <a:off x="2708816" y="4044196"/>
              <a:ext cx="13853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I see. Do you have the receipt?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49D6516-608E-4AAE-B05E-3A2E88FD8C22}"/>
                </a:ext>
              </a:extLst>
            </p:cNvPr>
            <p:cNvSpPr txBox="1"/>
            <p:nvPr/>
          </p:nvSpPr>
          <p:spPr>
            <a:xfrm>
              <a:off x="6049754" y="3908692"/>
              <a:ext cx="138534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exchange it for another one.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B54106E-2E97-49A6-A2F7-BF824B77BC8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BB92332-3E88-412F-9A3B-4DAF4896BE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952625"/>
            <a:ext cx="107346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74A340D-FD2F-4D3C-8C1C-B65337DF81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718" y="1334018"/>
            <a:ext cx="10967172" cy="409996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8314214" y="2387845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403643" y="4778997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460703" y="193368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277248" y="192793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645117" y="437197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461662" y="436622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A776CD97-9014-4C7D-BB2E-46D82879C75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5L2_163p_Check Up_A1">
            <a:hlinkClick r:id="" action="ppaction://media"/>
            <a:extLst>
              <a:ext uri="{FF2B5EF4-FFF2-40B4-BE49-F238E27FC236}">
                <a16:creationId xmlns:a16="http://schemas.microsoft.com/office/drawing/2014/main" id="{6024B42F-4A4E-4C2C-A06A-7B4E10807E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29304" y="1860598"/>
            <a:ext cx="475200" cy="475200"/>
          </a:xfrm>
          <a:prstGeom prst="rect">
            <a:avLst/>
          </a:prstGeom>
        </p:spPr>
      </p:pic>
      <p:pic>
        <p:nvPicPr>
          <p:cNvPr id="18" name="P5L2_163p_Check Up_A2">
            <a:hlinkClick r:id="" action="ppaction://media"/>
            <a:extLst>
              <a:ext uri="{FF2B5EF4-FFF2-40B4-BE49-F238E27FC236}">
                <a16:creationId xmlns:a16="http://schemas.microsoft.com/office/drawing/2014/main" id="{E7EF9436-8ABA-4894-9C26-0523D002D4C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78301" y="430379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74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DFF32F8-857D-4BCA-BC3B-0BEDB8E7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590675"/>
            <a:ext cx="11001375" cy="36766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46017" y="167740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9311E43C-9203-416A-9614-CF241767F1B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297A054-CE8C-4ABA-BA14-8FC11FFAAA88}"/>
              </a:ext>
            </a:extLst>
          </p:cNvPr>
          <p:cNvGrpSpPr/>
          <p:nvPr/>
        </p:nvGrpSpPr>
        <p:grpSpPr>
          <a:xfrm>
            <a:off x="2521925" y="2110607"/>
            <a:ext cx="5966455" cy="2063316"/>
            <a:chOff x="2521925" y="2110607"/>
            <a:chExt cx="5966455" cy="2063316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3424675" y="3336614"/>
              <a:ext cx="1372940" cy="3919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the receipt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7660909" y="2936882"/>
              <a:ext cx="827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in full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5639426" y="2554529"/>
              <a:ext cx="17132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by credit card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2521925" y="2110607"/>
              <a:ext cx="9733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on sale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1CA17EF-9C9C-47FE-A41F-AF638A7DE9D7}"/>
                </a:ext>
              </a:extLst>
            </p:cNvPr>
            <p:cNvSpPr txBox="1"/>
            <p:nvPr/>
          </p:nvSpPr>
          <p:spPr>
            <a:xfrm>
              <a:off x="3018987" y="3781956"/>
              <a:ext cx="1387367" cy="3919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no refunds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E37361F-CF5D-4AAF-A3DE-1B8E1A2A1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438" y="1390736"/>
            <a:ext cx="10989124" cy="417879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411895" y="149173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43095CF-42C8-4589-8BAE-012EC58F111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A2E888DA-103D-4544-8AAB-9F0B1B3EFF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04" t="18851" r="50000" b="55013"/>
          <a:stretch/>
        </p:blipFill>
        <p:spPr>
          <a:xfrm>
            <a:off x="3679302" y="1832255"/>
            <a:ext cx="2668523" cy="1471232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43040229-B0D5-4E49-A966-27DC3FC6F7F1}"/>
              </a:ext>
            </a:extLst>
          </p:cNvPr>
          <p:cNvGrpSpPr/>
          <p:nvPr/>
        </p:nvGrpSpPr>
        <p:grpSpPr>
          <a:xfrm>
            <a:off x="2831930" y="1860619"/>
            <a:ext cx="6152050" cy="1619512"/>
            <a:chOff x="2831930" y="1860619"/>
            <a:chExt cx="6152050" cy="1619512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26BCDDC9-91BA-4B1A-9A44-38AAE77E40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6254" t="22020" r="26311" b="50800"/>
            <a:stretch/>
          </p:blipFill>
          <p:spPr>
            <a:xfrm>
              <a:off x="6743127" y="2068948"/>
              <a:ext cx="2240853" cy="141118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2831930" y="1860619"/>
              <a:ext cx="215198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500" b="1" dirty="0">
                  <a:solidFill>
                    <a:srgbClr val="FF0000"/>
                  </a:solidFill>
                </a:rPr>
                <a:t>예시정답</a:t>
              </a:r>
              <a:r>
                <a:rPr lang="en-US" altLang="ko-KR" sz="1500" b="1" dirty="0">
                  <a:solidFill>
                    <a:srgbClr val="FF0000"/>
                  </a:solidFill>
                </a:rPr>
                <a:t>&gt;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6918702" y="2255870"/>
              <a:ext cx="1889701" cy="843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ko-KR" sz="1300" b="1" i="0" u="none" strike="noStrike" baseline="0" dirty="0">
                  <a:solidFill>
                    <a:srgbClr val="FF0000"/>
                  </a:solidFill>
                </a:rPr>
                <a:t>Would you like to pay in monthly installments or in full?</a:t>
              </a:r>
              <a:endParaRPr lang="ko-KR" altLang="en-US" sz="13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4077930" y="2000287"/>
              <a:ext cx="2054798" cy="9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ko-KR" sz="1300" b="1" i="0" u="none" strike="noStrike" baseline="0" dirty="0">
                  <a:solidFill>
                    <a:srgbClr val="FF0000"/>
                  </a:solidFill>
                </a:rPr>
                <a:t>The original price was 25 dollars. But it is on sale for 15% off.</a:t>
              </a:r>
              <a:endParaRPr lang="ko-KR" altLang="en-US" sz="13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32031"/>
            <a:ext cx="11273388" cy="553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Hello, what can I do for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I’d like to exchange this jacket,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see. Is there something wrong with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It just doesn’t really suit me.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Have you got the receipt?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Yes, here it is.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Do you want to choose something else in the store?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Hmm... do you have this in another color?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</a:t>
            </a:r>
            <a:r>
              <a:rPr lang="en-US" altLang="ko-KR" sz="2000" b="1" i="0" strike="noStrike" baseline="0" dirty="0"/>
              <a:t>: </a:t>
            </a:r>
            <a:r>
              <a:rPr lang="en-US" altLang="ko-KR" sz="2000" b="1" u="sng" dirty="0"/>
              <a:t>                                                                             </a:t>
            </a:r>
            <a:r>
              <a:rPr lang="en-US" altLang="ko-KR" sz="2000" u="sng" dirty="0"/>
              <a:t>.</a:t>
            </a:r>
            <a:endParaRPr lang="en-US" altLang="ko-KR" sz="2000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5L2_161p_Situation 2_A">
            <a:hlinkClick r:id="" action="ppaction://media"/>
            <a:extLst>
              <a:ext uri="{FF2B5EF4-FFF2-40B4-BE49-F238E27FC236}">
                <a16:creationId xmlns:a16="http://schemas.microsoft.com/office/drawing/2014/main" id="{CF4CF2D5-B699-471C-9278-B109A7D4A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446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Welcome. Can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Hi. I bought this sunscreen lotion, but can I return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Can I ask you why you’re returning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ordered the same lotion twice by mistake.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see. Do you have your receipt?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Yes, here it is</a:t>
            </a:r>
            <a:r>
              <a:rPr lang="en-US" altLang="ko-KR" sz="1800" b="0" i="0" u="none" strike="noStrike" baseline="0" dirty="0"/>
              <a:t>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5L2_163p_Check Up_A1">
            <a:hlinkClick r:id="" action="ppaction://media"/>
            <a:extLst>
              <a:ext uri="{FF2B5EF4-FFF2-40B4-BE49-F238E27FC236}">
                <a16:creationId xmlns:a16="http://schemas.microsoft.com/office/drawing/2014/main" id="{C1E3282B-46D7-4636-98FC-1DFCE8EFD5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25263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Excuse me. What’s on special today?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Today pork is half price.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How much for a kilogram of pork?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Twelve thousand won for a kilogram.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I’ll take 500 grams.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Good choice! You can pay at the counter over there.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5L2_163p_Check Up_A2">
            <a:hlinkClick r:id="" action="ppaction://media"/>
            <a:extLst>
              <a:ext uri="{FF2B5EF4-FFF2-40B4-BE49-F238E27FC236}">
                <a16:creationId xmlns:a16="http://schemas.microsoft.com/office/drawing/2014/main" id="{498ADEE6-B3DB-4516-927C-C671FFD8BF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199344C-E9C6-42FA-B769-5241A7CFB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504" y="809323"/>
            <a:ext cx="9818992" cy="52393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00E5637-1E60-4C06-803B-0417EE292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67" y="869617"/>
            <a:ext cx="10079865" cy="549810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970867DD-4DF7-4FA6-B492-9F0E91BE41D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C9A00E-A2C4-49B1-A97E-16F11D7796B3}"/>
              </a:ext>
            </a:extLst>
          </p:cNvPr>
          <p:cNvSpPr txBox="1"/>
          <p:nvPr/>
        </p:nvSpPr>
        <p:spPr>
          <a:xfrm>
            <a:off x="8648824" y="133506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11CC9959-CD8C-43A7-B163-B07AD9434FBD}"/>
              </a:ext>
            </a:extLst>
          </p:cNvPr>
          <p:cNvGrpSpPr/>
          <p:nvPr/>
        </p:nvGrpSpPr>
        <p:grpSpPr>
          <a:xfrm>
            <a:off x="3876540" y="3023871"/>
            <a:ext cx="6900929" cy="2193146"/>
            <a:chOff x="3876540" y="3023871"/>
            <a:chExt cx="6900929" cy="219314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0F5D9D6-FED9-4DDC-B183-C03E8693259C}"/>
                </a:ext>
              </a:extLst>
            </p:cNvPr>
            <p:cNvSpPr txBox="1"/>
            <p:nvPr/>
          </p:nvSpPr>
          <p:spPr>
            <a:xfrm>
              <a:off x="3876540" y="3023871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f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4B454DC-3495-477B-8ECC-FA828B7026F8}"/>
                </a:ext>
              </a:extLst>
            </p:cNvPr>
            <p:cNvSpPr txBox="1"/>
            <p:nvPr/>
          </p:nvSpPr>
          <p:spPr>
            <a:xfrm>
              <a:off x="3876540" y="4786130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4898F61-064A-403D-B2DC-37C652717FDC}"/>
                </a:ext>
              </a:extLst>
            </p:cNvPr>
            <p:cNvSpPr txBox="1"/>
            <p:nvPr/>
          </p:nvSpPr>
          <p:spPr>
            <a:xfrm>
              <a:off x="6967468" y="3023871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698CC29-BD4A-4D8F-8CF6-03185FA9AA29}"/>
                </a:ext>
              </a:extLst>
            </p:cNvPr>
            <p:cNvSpPr txBox="1"/>
            <p:nvPr/>
          </p:nvSpPr>
          <p:spPr>
            <a:xfrm>
              <a:off x="6967468" y="4786130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3F3BC2E-55F4-4680-A7B9-1CA1FD072C5D}"/>
                </a:ext>
              </a:extLst>
            </p:cNvPr>
            <p:cNvSpPr txBox="1"/>
            <p:nvPr/>
          </p:nvSpPr>
          <p:spPr>
            <a:xfrm>
              <a:off x="10416861" y="3023871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C7AA0F-20E9-46D0-BA00-6E3CBA252A96}"/>
                </a:ext>
              </a:extLst>
            </p:cNvPr>
            <p:cNvSpPr txBox="1"/>
            <p:nvPr/>
          </p:nvSpPr>
          <p:spPr>
            <a:xfrm>
              <a:off x="10416861" y="4786130"/>
              <a:ext cx="36060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C38E520-8088-4B9E-89DA-BA197F04D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6106" y="746770"/>
            <a:ext cx="8159787" cy="55683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382684" y="11030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536D16CF-022E-487C-97A2-49439BC60AF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E4E9C09-052D-495B-BFD7-F7B2E2FD343C}"/>
              </a:ext>
            </a:extLst>
          </p:cNvPr>
          <p:cNvGrpSpPr/>
          <p:nvPr/>
        </p:nvGrpSpPr>
        <p:grpSpPr>
          <a:xfrm>
            <a:off x="2949262" y="3745606"/>
            <a:ext cx="4325154" cy="584775"/>
            <a:chOff x="2949262" y="3745606"/>
            <a:chExt cx="4325154" cy="58477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2BA23E6-81FB-4760-AD99-0C3E737022B4}"/>
                </a:ext>
              </a:extLst>
            </p:cNvPr>
            <p:cNvSpPr txBox="1"/>
            <p:nvPr/>
          </p:nvSpPr>
          <p:spPr>
            <a:xfrm>
              <a:off x="2949262" y="3745606"/>
              <a:ext cx="38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d</a:t>
              </a:r>
            </a:p>
            <a:p>
              <a:r>
                <a:rPr lang="en-US" altLang="ko-KR" sz="1600" b="1" dirty="0">
                  <a:solidFill>
                    <a:srgbClr val="FF0000"/>
                  </a:solidFill>
                </a:rPr>
                <a:t>f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A36C565-48B6-482D-9390-6C2109140409}"/>
                </a:ext>
              </a:extLst>
            </p:cNvPr>
            <p:cNvSpPr txBox="1"/>
            <p:nvPr/>
          </p:nvSpPr>
          <p:spPr>
            <a:xfrm>
              <a:off x="6888050" y="3745606"/>
              <a:ext cx="3863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c</a:t>
              </a:r>
            </a:p>
            <a:p>
              <a:r>
                <a:rPr lang="en-US" altLang="ko-KR" sz="1600" b="1" dirty="0">
                  <a:solidFill>
                    <a:srgbClr val="FF0000"/>
                  </a:solidFill>
                </a:rPr>
                <a:t>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74CC15E-3A06-4F97-A17E-C1352D7D3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9522" y="836813"/>
            <a:ext cx="6632955" cy="540488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How to Pay for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75471" y="10643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E96C0D63-03FD-40CB-86B5-35A1896054C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06017A-9D60-4A6E-9345-8D28FFCD76E3}"/>
              </a:ext>
            </a:extLst>
          </p:cNvPr>
          <p:cNvSpPr txBox="1"/>
          <p:nvPr/>
        </p:nvSpPr>
        <p:spPr>
          <a:xfrm>
            <a:off x="5037520" y="5563315"/>
            <a:ext cx="296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c   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e      d   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b      </a:t>
            </a:r>
            <a:r>
              <a:rPr lang="en-US" altLang="ko-KR" sz="3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BD1089A-60B2-4C36-ACD7-51D19D03D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904" y="1500418"/>
            <a:ext cx="9281423" cy="36150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52418" y="203932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•ginseng: </a:t>
            </a:r>
            <a:r>
              <a:rPr lang="ko-KR" altLang="en-US" sz="1200" dirty="0">
                <a:solidFill>
                  <a:schemeClr val="bg1"/>
                </a:solidFill>
              </a:rPr>
              <a:t>인삼 </a:t>
            </a:r>
            <a:r>
              <a:rPr lang="en-US" altLang="ko-KR" sz="1200" dirty="0">
                <a:solidFill>
                  <a:schemeClr val="bg1"/>
                </a:solidFill>
              </a:rPr>
              <a:t>•amino acid: </a:t>
            </a:r>
            <a:r>
              <a:rPr lang="ko-KR" altLang="en-US" sz="1200" dirty="0">
                <a:solidFill>
                  <a:schemeClr val="bg1"/>
                </a:solidFill>
              </a:rPr>
              <a:t>아미노산 </a:t>
            </a:r>
            <a:r>
              <a:rPr lang="en-US" altLang="ko-KR" sz="1200" dirty="0">
                <a:solidFill>
                  <a:schemeClr val="bg1"/>
                </a:solidFill>
              </a:rPr>
              <a:t>•immunity: </a:t>
            </a:r>
            <a:r>
              <a:rPr lang="ko-KR" altLang="en-US" sz="1200" dirty="0">
                <a:solidFill>
                  <a:schemeClr val="bg1"/>
                </a:solidFill>
              </a:rPr>
              <a:t>면역력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463264" y="2136526"/>
            <a:ext cx="25360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How much is </a:t>
            </a:r>
            <a:r>
              <a:rPr lang="en-US" altLang="ko-KR" sz="1400" b="1" u="sng" dirty="0">
                <a:solidFill>
                  <a:srgbClr val="FF0000"/>
                </a:solidFill>
              </a:rPr>
              <a:t>this backpack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The original price was </a:t>
            </a:r>
            <a:r>
              <a:rPr lang="en-US" altLang="ko-KR" sz="1400" b="1" u="sng" dirty="0">
                <a:solidFill>
                  <a:srgbClr val="FF0000"/>
                </a:solidFill>
              </a:rPr>
              <a:t>97,000 won</a:t>
            </a:r>
            <a:r>
              <a:rPr lang="en-US" altLang="ko-KR" sz="1400" b="1" dirty="0">
                <a:solidFill>
                  <a:srgbClr val="FF0000"/>
                </a:solidFill>
              </a:rPr>
              <a:t>. But it is on sale for </a:t>
            </a:r>
            <a:r>
              <a:rPr lang="en-US" altLang="ko-KR" sz="1400" b="1" u="sng" dirty="0">
                <a:solidFill>
                  <a:srgbClr val="FF0000"/>
                </a:solidFill>
              </a:rPr>
              <a:t>30%</a:t>
            </a:r>
            <a:r>
              <a:rPr lang="en-US" altLang="ko-KR" sz="1400" b="1" dirty="0">
                <a:solidFill>
                  <a:srgbClr val="FF0000"/>
                </a:solidFill>
              </a:rPr>
              <a:t> off.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Sounds reasonable to me. I’ll take it.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Would you like to pay with cash or by credit card?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I’ll pay by credit card.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Would you like to pay in monthly installments or in full?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I’d like to pay </a:t>
            </a:r>
            <a:r>
              <a:rPr lang="en-US" altLang="ko-KR" sz="1400" b="1" u="sng" dirty="0">
                <a:solidFill>
                  <a:srgbClr val="FF0000"/>
                </a:solidFill>
              </a:rPr>
              <a:t>in full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C1D54666-065F-430B-9203-BFC4662D757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A5CF6BDD-8D34-40DB-9624-510419EC26F7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How to Pay for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570F80A-C67D-4709-A33B-5738C3EBC2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45" r="5904" b="14209"/>
          <a:stretch/>
        </p:blipFill>
        <p:spPr>
          <a:xfrm>
            <a:off x="1768347" y="765075"/>
            <a:ext cx="8655306" cy="53278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How to Exchange and Return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075263" y="127418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257527" y="1273640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501749" y="2114852"/>
            <a:ext cx="3360074" cy="3622142"/>
            <a:chOff x="-136856" y="2152243"/>
            <a:chExt cx="3147906" cy="3622142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2671492" y="424054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2673783" y="215224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-136856" y="5414385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7B672E92-F39A-4DDA-9915-7F9580BC362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5L2_161p_Situation 2_A">
            <a:hlinkClick r:id="" action="ppaction://media"/>
            <a:extLst>
              <a:ext uri="{FF2B5EF4-FFF2-40B4-BE49-F238E27FC236}">
                <a16:creationId xmlns:a16="http://schemas.microsoft.com/office/drawing/2014/main" id="{07F9DA11-DC9E-4606-A2AD-570E368423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89520" y="1209245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54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ABC60CB-1FE7-4083-B9CF-9D9DE9EE3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88" y="957843"/>
            <a:ext cx="8366223" cy="483047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40448" y="14146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•suit: </a:t>
            </a:r>
            <a:r>
              <a:rPr lang="ko-KR" altLang="en-US" sz="1200" dirty="0">
                <a:solidFill>
                  <a:schemeClr val="bg1"/>
                </a:solidFill>
              </a:rPr>
              <a:t>맞다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어울리다 </a:t>
            </a:r>
            <a:r>
              <a:rPr lang="en-US" altLang="ko-KR" sz="1200" dirty="0">
                <a:solidFill>
                  <a:schemeClr val="bg1"/>
                </a:solidFill>
              </a:rPr>
              <a:t>•receipt: </a:t>
            </a:r>
            <a:r>
              <a:rPr lang="ko-KR" altLang="en-US" sz="1200" dirty="0">
                <a:solidFill>
                  <a:schemeClr val="bg1"/>
                </a:solidFill>
              </a:rPr>
              <a:t>영수증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149393" y="1887820"/>
            <a:ext cx="299085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A: I’d like to return </a:t>
            </a:r>
            <a:r>
              <a:rPr lang="en-US" altLang="ko-KR" sz="1400" b="1" u="sng" dirty="0">
                <a:solidFill>
                  <a:srgbClr val="FF0000"/>
                </a:solidFill>
              </a:rPr>
              <a:t>this suitcase.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B: Can I ask you why you’re returning it?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A: I bought it yesterday, but </a:t>
            </a:r>
            <a:r>
              <a:rPr lang="en-US" altLang="ko-KR" sz="1400" b="1" u="sng" dirty="0">
                <a:solidFill>
                  <a:srgbClr val="FF0000"/>
                </a:solidFill>
              </a:rPr>
              <a:t>it is too big to put in the trunk of my car.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B: Do you have your receipt?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A: Yes, here it is.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B: We don’t give refunds if the items are on sale. But we do offer exchanges.</a:t>
            </a:r>
          </a:p>
          <a:p>
            <a:pPr marL="180975" indent="-180975">
              <a:tabLst>
                <a:tab pos="180975" algn="l"/>
              </a:tabLst>
            </a:pPr>
            <a:r>
              <a:rPr lang="en-US" altLang="ko-KR" sz="1400" b="1" dirty="0">
                <a:solidFill>
                  <a:srgbClr val="FF0000"/>
                </a:solidFill>
              </a:rPr>
              <a:t>A: Then, do you have </a:t>
            </a:r>
            <a:r>
              <a:rPr lang="en-US" altLang="ko-KR" sz="1400" b="1" u="sng" dirty="0">
                <a:solidFill>
                  <a:srgbClr val="FF0000"/>
                </a:solidFill>
              </a:rPr>
              <a:t>a suitcase in a smaller size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CA36EA3-2BC1-4AE7-ABC4-5D1B1F046CB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C99B7DDE-8CB9-411E-BD9A-C4D02C6E429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How to Exchange and Return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E4CB209-054A-428E-B085-D2C84DD5119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Payment, Exchange, and Return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4E21A25-DC4F-423A-8A40-D6045E606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876425"/>
            <a:ext cx="10706100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</TotalTime>
  <Words>818</Words>
  <Application>Microsoft Office PowerPoint</Application>
  <PresentationFormat>와이드스크린</PresentationFormat>
  <Paragraphs>128</Paragraphs>
  <Slides>18</Slides>
  <Notes>0</Notes>
  <HiddenSlides>0</HiddenSlides>
  <MMClips>6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4" baseType="lpstr">
      <vt:lpstr>맑은 고딕</vt:lpstr>
      <vt:lpstr>함초롬바탕</vt:lpstr>
      <vt:lpstr>Arial</vt:lpstr>
      <vt:lpstr>Calibri</vt:lpstr>
      <vt:lpstr>Impact</vt:lpstr>
      <vt:lpstr>Office 테마</vt:lpstr>
      <vt:lpstr>Lesson 2 Product Payment, Exchange, and Return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280</cp:revision>
  <dcterms:created xsi:type="dcterms:W3CDTF">2021-02-16T02:29:27Z</dcterms:created>
  <dcterms:modified xsi:type="dcterms:W3CDTF">2026-08-19T02:59:28Z</dcterms:modified>
</cp:coreProperties>
</file>