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F4F8D8"/>
    <a:srgbClr val="FEF1D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8490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5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>
                <a:latin typeface="+mn-lt"/>
              </a:rPr>
              <a:t>Handling </a:t>
            </a:r>
            <a:br>
              <a:rPr lang="en-US" altLang="ko-KR" b="1" i="0" u="none" strike="noStrike" baseline="0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Guests’ Complaints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52F3D4B0-437D-96DC-CFC3-7A0C8236AA3D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Food and Drink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699E2C-2C76-977B-CA76-E06D553EA5BA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1678AEB2-73F3-4083-977E-FBF6234A87E5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7FF5DCD-DEEC-4893-9138-B13F474814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0999" y="1002238"/>
            <a:ext cx="9030001" cy="485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7422A7B-B6F6-4698-93B1-75056F5E2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847725"/>
            <a:ext cx="10563225" cy="516255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809521" y="185494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6A803894-D5B1-4CD4-89FC-CBF0F1E3F8A9}"/>
              </a:ext>
            </a:extLst>
          </p:cNvPr>
          <p:cNvGrpSpPr/>
          <p:nvPr/>
        </p:nvGrpSpPr>
        <p:grpSpPr>
          <a:xfrm>
            <a:off x="279064" y="2354164"/>
            <a:ext cx="8751193" cy="3188312"/>
            <a:chOff x="279064" y="2354164"/>
            <a:chExt cx="8751193" cy="3188312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2C3EB0-31D2-4963-A63E-87DB81116C16}"/>
                </a:ext>
              </a:extLst>
            </p:cNvPr>
            <p:cNvSpPr txBox="1"/>
            <p:nvPr/>
          </p:nvSpPr>
          <p:spPr>
            <a:xfrm>
              <a:off x="1490891" y="2482408"/>
              <a:ext cx="7539366" cy="306006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3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A: Excuse me.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B: Is there anything I can assist you with, sir/ma’am?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A: Yes. We have been here for half an hour already. Could you tell us when our   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dirty="0">
                  <a:solidFill>
                    <a:srgbClr val="FF0000"/>
                  </a:solidFill>
                </a:rPr>
                <a:t>    </a:t>
              </a: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dishes will be ready? We’re quite hungry.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B: Sorry, sir/ma’am. We didn’t expect so many guests today. I’ll talk to the chef 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dirty="0">
                  <a:solidFill>
                    <a:srgbClr val="FF0000"/>
                  </a:solidFill>
                </a:rPr>
                <a:t>   </a:t>
              </a:r>
              <a:r>
                <a:rPr lang="en-US" altLang="ko-KR" sz="1000" b="1" dirty="0">
                  <a:solidFill>
                    <a:srgbClr val="FF0000"/>
                  </a:solidFill>
                </a:rPr>
                <a:t> </a:t>
              </a: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immediately. ... I apologize for the delay. Your dish will be ready shortly.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A: I hope so.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B: Would you please accept a bottle of wine on the house as an apology for the 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dirty="0">
                  <a:solidFill>
                    <a:srgbClr val="FF0000"/>
                  </a:solidFill>
                </a:rPr>
                <a:t>   </a:t>
              </a:r>
              <a:r>
                <a:rPr lang="en-US" altLang="ko-KR" sz="1000" b="1" dirty="0">
                  <a:solidFill>
                    <a:srgbClr val="FF0000"/>
                  </a:solidFill>
                </a:rPr>
                <a:t> </a:t>
              </a: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inconveniences of the dinner?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A: Yes, of course. Thank you.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E512EA-A511-4441-9E5B-E6B50A7B5F06}"/>
                </a:ext>
              </a:extLst>
            </p:cNvPr>
            <p:cNvSpPr txBox="1"/>
            <p:nvPr/>
          </p:nvSpPr>
          <p:spPr>
            <a:xfrm>
              <a:off x="279064" y="2354164"/>
              <a:ext cx="1211827" cy="35375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&lt;</a:t>
              </a:r>
              <a:r>
                <a:rPr lang="ko-KR" altLang="en-US" sz="1300" b="1">
                  <a:solidFill>
                    <a:srgbClr val="FF0000"/>
                  </a:solidFill>
                </a:rPr>
                <a:t>예시 정답</a:t>
              </a:r>
              <a:r>
                <a:rPr lang="en-US" altLang="ko-KR" sz="1300" b="1">
                  <a:solidFill>
                    <a:srgbClr val="FF0000"/>
                  </a:solidFill>
                </a:rPr>
                <a:t>&gt;</a:t>
              </a:r>
              <a:endParaRPr lang="en-US" altLang="ko-KR" sz="13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제목 1">
            <a:extLst>
              <a:ext uri="{FF2B5EF4-FFF2-40B4-BE49-F238E27FC236}">
                <a16:creationId xmlns:a16="http://schemas.microsoft.com/office/drawing/2014/main" id="{AA347E5C-4703-4ABC-800A-BE75D19CAC7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9926A45E-A318-4CC8-8E36-9DEE05DF10F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A69074F-8B6F-4334-857F-A1A70D4A4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976437"/>
            <a:ext cx="104489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5E306A3E-09CF-4BC5-A2EE-CE612B580C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9111" y="1670226"/>
            <a:ext cx="8162925" cy="331470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8820535" y="2634947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1979541" y="4439279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8777876" y="2237379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594421" y="223163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7698223" y="3216703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8514768" y="321095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id="{090CED15-FBE1-478A-A373-55EAA566DCA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6" name="P4L5_147p_Check Up_A1">
            <a:hlinkClick r:id="" action="ppaction://media"/>
            <a:extLst>
              <a:ext uri="{FF2B5EF4-FFF2-40B4-BE49-F238E27FC236}">
                <a16:creationId xmlns:a16="http://schemas.microsoft.com/office/drawing/2014/main" id="{70CF5360-F344-4ECF-8A33-37C928E217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210309" y="2173757"/>
            <a:ext cx="475200" cy="475200"/>
          </a:xfrm>
          <a:prstGeom prst="rect">
            <a:avLst/>
          </a:prstGeom>
        </p:spPr>
      </p:pic>
      <p:pic>
        <p:nvPicPr>
          <p:cNvPr id="7" name="P4L5_147p_Check Up_A2">
            <a:hlinkClick r:id="" action="ppaction://media"/>
            <a:extLst>
              <a:ext uri="{FF2B5EF4-FFF2-40B4-BE49-F238E27FC236}">
                <a16:creationId xmlns:a16="http://schemas.microsoft.com/office/drawing/2014/main" id="{A3D1E122-86FE-408B-86BE-D9709C1471C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131407" y="3143615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86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28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8B4BCF8-AC27-4565-A71D-3090BD397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419" y="1108010"/>
            <a:ext cx="10757161" cy="464197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541100" y="116423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2B9CE30-03BB-4CA3-9FFC-FAF073F4865A}"/>
              </a:ext>
            </a:extLst>
          </p:cNvPr>
          <p:cNvGrpSpPr/>
          <p:nvPr/>
        </p:nvGrpSpPr>
        <p:grpSpPr>
          <a:xfrm>
            <a:off x="9882771" y="1597357"/>
            <a:ext cx="380192" cy="2018752"/>
            <a:chOff x="6711173" y="2332532"/>
            <a:chExt cx="380192" cy="201875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721931" y="3144133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726613" y="3486495"/>
              <a:ext cx="338554" cy="8647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</a:p>
            <a:p>
              <a:pPr>
                <a:lnSpc>
                  <a:spcPct val="120000"/>
                </a:lnSpc>
              </a:pPr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730369" y="2724361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711173" y="2332532"/>
              <a:ext cx="34015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e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2E685F9A-04CD-4C81-B48E-7893500CB41D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8522BC3-EA16-47D6-9157-0D37B1DC9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19312"/>
            <a:ext cx="11039475" cy="26193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730368" y="220719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73293A7E-EF98-45F9-9FD7-C3445C25801A}"/>
              </a:ext>
            </a:extLst>
          </p:cNvPr>
          <p:cNvGrpSpPr/>
          <p:nvPr/>
        </p:nvGrpSpPr>
        <p:grpSpPr>
          <a:xfrm>
            <a:off x="2861577" y="2860784"/>
            <a:ext cx="5051573" cy="1531039"/>
            <a:chOff x="2861577" y="2860784"/>
            <a:chExt cx="5051573" cy="153103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5484FB-C401-4206-9D44-9317495B0613}"/>
                </a:ext>
              </a:extLst>
            </p:cNvPr>
            <p:cNvSpPr txBox="1"/>
            <p:nvPr/>
          </p:nvSpPr>
          <p:spPr>
            <a:xfrm>
              <a:off x="5761163" y="3991713"/>
              <a:ext cx="21519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get</a:t>
              </a:r>
              <a:endParaRPr lang="ko-KR" altLang="en-US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E00958-3631-4326-B4C8-6160616F3AD3}"/>
                </a:ext>
              </a:extLst>
            </p:cNvPr>
            <p:cNvSpPr txBox="1"/>
            <p:nvPr/>
          </p:nvSpPr>
          <p:spPr>
            <a:xfrm>
              <a:off x="4839500" y="3666557"/>
              <a:ext cx="2783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mistake[error]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D152EE7-6799-43D0-9558-55BDDF05DF23}"/>
                </a:ext>
              </a:extLst>
            </p:cNvPr>
            <p:cNvSpPr txBox="1"/>
            <p:nvPr/>
          </p:nvSpPr>
          <p:spPr>
            <a:xfrm>
              <a:off x="2861577" y="2860784"/>
              <a:ext cx="21519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have</a:t>
              </a:r>
              <a:endParaRPr lang="ko-KR" altLang="en-US" sz="3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30CD6B7A-A38F-4DAB-9080-91DE99D352F9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06631"/>
            <a:ext cx="11273388" cy="5584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Excuse me.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Is there anything I can assist you with, ma’am?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Yes, I ordered the steak medium-rare, but it’s well-done.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I apologize for the mistake. I’ll take care of that right away. Would you like a new steak cooked to your preference, </a:t>
            </a:r>
          </a:p>
          <a:p>
            <a:pPr algn="l">
              <a:lnSpc>
                <a:spcPct val="150000"/>
              </a:lnSpc>
            </a:pPr>
            <a:r>
              <a:rPr lang="en-US" altLang="ko-KR" sz="1600" dirty="0"/>
              <a:t>    </a:t>
            </a:r>
            <a:r>
              <a:rPr lang="en-US" altLang="ko-KR" sz="1000" dirty="0"/>
              <a:t> </a:t>
            </a:r>
            <a:r>
              <a:rPr lang="en-US" altLang="ko-KR" sz="1600" b="0" i="0" u="none" strike="noStrike" baseline="0" dirty="0"/>
              <a:t>or would you prefer something else from the menu?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I’d like a new steak, please, cooked medium-rare this time.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Of course. I’ll inform the kitchen immediately. I’m sorry for the inconvenience. Can I get you something to drink </a:t>
            </a:r>
          </a:p>
          <a:p>
            <a:pPr algn="l">
              <a:lnSpc>
                <a:spcPct val="150000"/>
              </a:lnSpc>
            </a:pPr>
            <a:r>
              <a:rPr lang="en-US" altLang="ko-KR" sz="1600" dirty="0"/>
              <a:t>    </a:t>
            </a:r>
            <a:r>
              <a:rPr lang="en-US" altLang="ko-KR" sz="1000" dirty="0"/>
              <a:t> </a:t>
            </a:r>
            <a:r>
              <a:rPr lang="en-US" altLang="ko-KR" sz="1600" b="0" i="0" u="none" strike="noStrike" baseline="0" dirty="0"/>
              <a:t>while you wait for the new steak?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That would be great. Can I get a soft drink, please?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Of course! We have a variety of soft drinks available. What type of soft drink would you like? We have cola, lemon-</a:t>
            </a:r>
          </a:p>
          <a:p>
            <a:pPr algn="l">
              <a:lnSpc>
                <a:spcPct val="150000"/>
              </a:lnSpc>
            </a:pPr>
            <a:r>
              <a:rPr lang="en-US" altLang="ko-KR" sz="1600" dirty="0"/>
              <a:t>    </a:t>
            </a:r>
            <a:r>
              <a:rPr lang="en-US" altLang="ko-KR" sz="1000" dirty="0"/>
              <a:t> </a:t>
            </a:r>
            <a:r>
              <a:rPr lang="en-US" altLang="ko-KR" sz="1600" b="0" i="0" u="none" strike="noStrike" baseline="0" dirty="0"/>
              <a:t>lime soda, root beer, and iced tea.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I’ll have a cola, please.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Sure! Your drink is coming right up for you. I’ll ensure the kitchen prioritizes your new steak. It shouldn’t take too </a:t>
            </a:r>
          </a:p>
          <a:p>
            <a:pPr algn="l">
              <a:lnSpc>
                <a:spcPct val="150000"/>
              </a:lnSpc>
            </a:pPr>
            <a:r>
              <a:rPr lang="en-US" altLang="ko-KR" sz="1600" dirty="0"/>
              <a:t>    </a:t>
            </a:r>
            <a:r>
              <a:rPr lang="en-US" altLang="ko-KR" sz="1000" dirty="0"/>
              <a:t> </a:t>
            </a:r>
            <a:r>
              <a:rPr lang="en-US" altLang="ko-KR" sz="1600" b="0" i="0" u="none" strike="noStrike" baseline="0" dirty="0"/>
              <a:t>long.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Thank you for your help.</a:t>
            </a:r>
            <a:endParaRPr lang="ko-KR" altLang="en-US" sz="1600" dirty="0"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4L5_144p_Situation 1_A">
            <a:hlinkClick r:id="" action="ppaction://media"/>
            <a:extLst>
              <a:ext uri="{FF2B5EF4-FFF2-40B4-BE49-F238E27FC236}">
                <a16:creationId xmlns:a16="http://schemas.microsoft.com/office/drawing/2014/main" id="{367AB68A-84A1-4F5F-8991-D69FEC05CA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06631"/>
            <a:ext cx="11273388" cy="544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/>
              <a:t>W: </a:t>
            </a:r>
            <a:r>
              <a:rPr lang="en-US" altLang="ko-KR" b="0" i="0" u="none" strike="noStrike" baseline="0" dirty="0"/>
              <a:t>Was everything all right, sir?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/>
              <a:t>M: </a:t>
            </a:r>
            <a:r>
              <a:rPr lang="en-US" altLang="ko-KR" b="0" i="0" u="none" strike="noStrike" baseline="0" dirty="0"/>
              <a:t>Yes. It was very nice, thank you.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/>
              <a:t>W: </a:t>
            </a:r>
            <a:r>
              <a:rPr lang="en-US" altLang="ko-KR" b="0" i="0" u="none" strike="noStrike" baseline="0" dirty="0"/>
              <a:t>I’m glad to hear that you enjoyed it.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/>
              <a:t>M: </a:t>
            </a:r>
            <a:r>
              <a:rPr lang="en-US" altLang="ko-KR" b="0" i="0" u="none" strike="noStrike" baseline="0" dirty="0"/>
              <a:t>Could I have the bill, please?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/>
              <a:t>W: </a:t>
            </a:r>
            <a:r>
              <a:rPr lang="en-US" altLang="ko-KR" b="0" i="0" u="none" strike="noStrike" baseline="0" dirty="0"/>
              <a:t>Here you are.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/>
              <a:t>M: </a:t>
            </a:r>
            <a:r>
              <a:rPr lang="en-US" altLang="ko-KR" b="0" i="0" u="none" strike="noStrike" baseline="0" dirty="0"/>
              <a:t>Excuse me. I think there’s a mistake. Is this item correct? We had only two bottles of beer and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b="0" i="0" u="none" strike="noStrike" baseline="0" dirty="0"/>
              <a:t>a grilled sausage.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/>
              <a:t>W: </a:t>
            </a:r>
            <a:r>
              <a:rPr lang="en-US" altLang="ko-KR" b="0" i="0" u="none" strike="noStrike" baseline="0" dirty="0"/>
              <a:t>Oh, I’m sorry, sir. I’ll check it for you. [</a:t>
            </a:r>
            <a:r>
              <a:rPr lang="en-US" altLang="ko-KR" b="0" i="1" u="none" strike="noStrike" baseline="0" dirty="0"/>
              <a:t>Pause</a:t>
            </a:r>
            <a:r>
              <a:rPr lang="en-US" altLang="ko-KR" b="0" i="0" u="none" strike="noStrike" baseline="0" dirty="0"/>
              <a:t>] Here you are. We’ve corrected the mistake. I’m sorry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000" b="0" i="0" u="none" strike="noStrike" baseline="0" dirty="0"/>
              <a:t> </a:t>
            </a:r>
            <a:r>
              <a:rPr lang="en-US" altLang="ko-KR" b="0" i="0" u="none" strike="noStrike" baseline="0" dirty="0"/>
              <a:t>about that.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/>
              <a:t>M: </a:t>
            </a:r>
            <a:r>
              <a:rPr lang="en-US" altLang="ko-KR" b="0" i="0" u="none" strike="noStrike" baseline="0" dirty="0"/>
              <a:t>Can I pay with a credit card?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/>
              <a:t>W: </a:t>
            </a:r>
            <a:r>
              <a:rPr lang="en-US" altLang="ko-KR" b="0" i="0" u="none" strike="noStrike" baseline="0" dirty="0"/>
              <a:t>No problem, sir.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/>
              <a:t>M: </a:t>
            </a:r>
            <a:r>
              <a:rPr lang="en-US" altLang="ko-KR" b="0" i="0" u="none" strike="noStrike" baseline="0" dirty="0"/>
              <a:t>That’s great. Here’s my credit card.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/>
              <a:t>W: </a:t>
            </a:r>
            <a:r>
              <a:rPr lang="en-US" altLang="ko-KR" b="0" i="0" u="none" strike="noStrike" baseline="0" dirty="0"/>
              <a:t>Thank you, sir.</a:t>
            </a:r>
            <a:endParaRPr lang="en-US" altLang="ko-KR" sz="16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4L5_145p_Situation 2_A">
            <a:hlinkClick r:id="" action="ppaction://media"/>
            <a:extLst>
              <a:ext uri="{FF2B5EF4-FFF2-40B4-BE49-F238E27FC236}">
                <a16:creationId xmlns:a16="http://schemas.microsoft.com/office/drawing/2014/main" id="{66B16D44-2C00-4224-8016-950E90D355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4457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Excuse me. There seems to be an error with the bill. There is something in our bill that 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    </a:t>
            </a:r>
            <a:r>
              <a:rPr lang="en-US" altLang="ko-KR" sz="1000" b="0" i="0" u="none" strike="noStrike" baseline="0" dirty="0"/>
              <a:t> </a:t>
            </a:r>
            <a:r>
              <a:rPr lang="en-US" altLang="ko-KR" sz="2000" b="0" i="0" u="none" strike="noStrike" baseline="0" dirty="0"/>
              <a:t>we didn’t order.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</a:t>
            </a:r>
            <a:r>
              <a:rPr lang="en-US" altLang="ko-KR" sz="2000" b="1" dirty="0"/>
              <a:t>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ⓐ I’m sorry, but we are fully booked.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ⓑ I’m sorry about that. I can ask our chef to prepare another one.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ⓒ I apologize for the mistake. I’ll fix it right away.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4L5_147p_Check Up_A1">
            <a:hlinkClick r:id="" action="ppaction://media"/>
            <a:extLst>
              <a:ext uri="{FF2B5EF4-FFF2-40B4-BE49-F238E27FC236}">
                <a16:creationId xmlns:a16="http://schemas.microsoft.com/office/drawing/2014/main" id="{D81C4A97-AFE3-405E-B714-BFB0B38D1D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94FA30C-B915-4C8D-91DE-EAFFEBAE8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516" y="886416"/>
            <a:ext cx="9390968" cy="5085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25263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Is everything okay, sir?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Not exactly. Look at this! There’s a hair in my soup.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I’m so sorry. Let me get you a fresh bowl of soup. Will that be all right, sir, or would you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/>
              <a:t>    </a:t>
            </a:r>
            <a:r>
              <a:rPr lang="en-US" altLang="ko-KR" sz="1000" dirty="0"/>
              <a:t> </a:t>
            </a:r>
            <a:r>
              <a:rPr lang="en-US" altLang="ko-KR" sz="2000" b="0" i="0" u="none" strike="noStrike" baseline="0" dirty="0"/>
              <a:t>prefer something else?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Yes, that’s fine. I’ll still have soup.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4L5_147p_Check Up_A2">
            <a:hlinkClick r:id="" action="ppaction://media"/>
            <a:extLst>
              <a:ext uri="{FF2B5EF4-FFF2-40B4-BE49-F238E27FC236}">
                <a16:creationId xmlns:a16="http://schemas.microsoft.com/office/drawing/2014/main" id="{6B5F6402-487D-4BCF-BD8D-48AB52BAC8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63D508C5-EE01-48E7-9A03-3DE7E976040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3CD1341-9F42-48E1-AC2C-4A0C7C5FD4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231"/>
          <a:stretch/>
        </p:blipFill>
        <p:spPr>
          <a:xfrm>
            <a:off x="1097280" y="1077055"/>
            <a:ext cx="9373496" cy="4646013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A7C5C63-664E-41B5-A6F8-521E6E1EB0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3532"/>
          <a:stretch/>
        </p:blipFill>
        <p:spPr>
          <a:xfrm>
            <a:off x="614846" y="1128340"/>
            <a:ext cx="10962308" cy="961475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40770D01-C36A-4B5C-B1F9-7F678197C1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17" t="24596" r="77602"/>
          <a:stretch/>
        </p:blipFill>
        <p:spPr>
          <a:xfrm>
            <a:off x="614845" y="2176497"/>
            <a:ext cx="2031535" cy="259227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751B861F-5C84-4826-8E77-3CC82F08B90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43" t="24596"/>
          <a:stretch/>
        </p:blipFill>
        <p:spPr>
          <a:xfrm>
            <a:off x="3856020" y="2176497"/>
            <a:ext cx="8158180" cy="269429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876869" y="200623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268F80C7-DF05-4F5C-B477-2C79546DF892}"/>
              </a:ext>
            </a:extLst>
          </p:cNvPr>
          <p:cNvGrpSpPr/>
          <p:nvPr/>
        </p:nvGrpSpPr>
        <p:grpSpPr>
          <a:xfrm>
            <a:off x="2458010" y="2498674"/>
            <a:ext cx="1632978" cy="2059039"/>
            <a:chOff x="2420470" y="2546974"/>
            <a:chExt cx="1632978" cy="2059039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DE1FB073-0B14-41F4-A3BA-C346AFC694D3}"/>
                </a:ext>
              </a:extLst>
            </p:cNvPr>
            <p:cNvCxnSpPr>
              <a:cxnSpLocks/>
            </p:cNvCxnSpPr>
            <p:nvPr/>
          </p:nvCxnSpPr>
          <p:spPr>
            <a:xfrm>
              <a:off x="2420470" y="2947595"/>
              <a:ext cx="1632978" cy="135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D1856E4C-08D2-4B72-82F7-4F531273FA7E}"/>
                </a:ext>
              </a:extLst>
            </p:cNvPr>
            <p:cNvCxnSpPr>
              <a:cxnSpLocks/>
            </p:cNvCxnSpPr>
            <p:nvPr/>
          </p:nvCxnSpPr>
          <p:spPr>
            <a:xfrm>
              <a:off x="2420470" y="2953719"/>
              <a:ext cx="1632978" cy="42323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BB188EE5-65FB-48C2-A535-543A78F6EF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20470" y="2546974"/>
              <a:ext cx="1632978" cy="1577679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760039A9-0B5C-48D6-9D9F-98D7ABC3906D}"/>
                </a:ext>
              </a:extLst>
            </p:cNvPr>
            <p:cNvCxnSpPr>
              <a:cxnSpLocks/>
            </p:cNvCxnSpPr>
            <p:nvPr/>
          </p:nvCxnSpPr>
          <p:spPr>
            <a:xfrm>
              <a:off x="2420470" y="4124653"/>
              <a:ext cx="1632978" cy="8668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E82E5477-7194-4425-9090-672ABCE08259}"/>
                </a:ext>
              </a:extLst>
            </p:cNvPr>
            <p:cNvCxnSpPr>
              <a:cxnSpLocks/>
            </p:cNvCxnSpPr>
            <p:nvPr/>
          </p:nvCxnSpPr>
          <p:spPr>
            <a:xfrm>
              <a:off x="2420470" y="2961168"/>
              <a:ext cx="1632978" cy="83650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FC78BC2F-27E2-4728-A7AA-8797CADC6407}"/>
                </a:ext>
              </a:extLst>
            </p:cNvPr>
            <p:cNvCxnSpPr>
              <a:cxnSpLocks/>
            </p:cNvCxnSpPr>
            <p:nvPr/>
          </p:nvCxnSpPr>
          <p:spPr>
            <a:xfrm>
              <a:off x="2420470" y="4136149"/>
              <a:ext cx="1632978" cy="46986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889505A7-DBCD-4C1E-9298-A2218B445A1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481E029-F0F6-4029-9FAC-E864F46BC8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932" y="827771"/>
            <a:ext cx="10270135" cy="520245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203578" y="129422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D75586-5013-4455-9744-26E059D54F46}"/>
              </a:ext>
            </a:extLst>
          </p:cNvPr>
          <p:cNvSpPr txBox="1"/>
          <p:nvPr/>
        </p:nvSpPr>
        <p:spPr>
          <a:xfrm>
            <a:off x="10474547" y="1738435"/>
            <a:ext cx="238125" cy="2048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a</a:t>
            </a:r>
          </a:p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e</a:t>
            </a:r>
          </a:p>
          <a:p>
            <a:pPr>
              <a:lnSpc>
                <a:spcPct val="130000"/>
              </a:lnSpc>
            </a:pPr>
            <a:r>
              <a:rPr lang="en-US" altLang="ko-KR" sz="2000" b="1" dirty="0" err="1">
                <a:solidFill>
                  <a:srgbClr val="FF0000"/>
                </a:solidFill>
              </a:rPr>
              <a:t>bc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4A513B1E-4BB7-4A87-807E-B656DC79ECAB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D9C6D62-87A8-4615-9ECC-41356F1B64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608" b="2608"/>
          <a:stretch/>
        </p:blipFill>
        <p:spPr>
          <a:xfrm>
            <a:off x="1322440" y="821658"/>
            <a:ext cx="9547120" cy="542004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Dealing with General Guest Complaints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884667" y="1252688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48202" y="125837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CFD26AD-67F1-41AA-BC1C-65B58CBC1ECA}"/>
              </a:ext>
            </a:extLst>
          </p:cNvPr>
          <p:cNvGrpSpPr/>
          <p:nvPr/>
        </p:nvGrpSpPr>
        <p:grpSpPr>
          <a:xfrm>
            <a:off x="2022414" y="2062441"/>
            <a:ext cx="6291913" cy="4179259"/>
            <a:chOff x="2022414" y="2062441"/>
            <a:chExt cx="6291913" cy="4179259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2022414" y="5881700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7954327" y="2062441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7607852-D77A-419E-9EFC-F3A80AB372C2}"/>
                </a:ext>
              </a:extLst>
            </p:cNvPr>
            <p:cNvSpPr/>
            <p:nvPr/>
          </p:nvSpPr>
          <p:spPr>
            <a:xfrm>
              <a:off x="5013564" y="4253041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B6F749E8-15FE-4DE4-856C-57C50BC22E9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5" name="P4L5_144p_Situation 1_A">
            <a:hlinkClick r:id="" action="ppaction://media"/>
            <a:extLst>
              <a:ext uri="{FF2B5EF4-FFF2-40B4-BE49-F238E27FC236}">
                <a16:creationId xmlns:a16="http://schemas.microsoft.com/office/drawing/2014/main" id="{BA9D04E7-5809-453B-B9E0-3F85554BE1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24031" y="1189405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13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76E80E9-137D-4ED9-8137-D770C0ED9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99" y="884816"/>
            <a:ext cx="9122111" cy="508836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430064" y="127449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7206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•apologize: </a:t>
            </a:r>
            <a:r>
              <a:rPr lang="ko-KR" altLang="en-US" sz="1200" dirty="0">
                <a:solidFill>
                  <a:schemeClr val="bg1"/>
                </a:solidFill>
              </a:rPr>
              <a:t>사과하다 </a:t>
            </a:r>
            <a:r>
              <a:rPr lang="en-US" altLang="ko-KR" sz="1200" dirty="0">
                <a:solidFill>
                  <a:schemeClr val="bg1"/>
                </a:solidFill>
              </a:rPr>
              <a:t>•preference: </a:t>
            </a:r>
            <a:r>
              <a:rPr lang="ko-KR" altLang="en-US" sz="1200" dirty="0">
                <a:solidFill>
                  <a:schemeClr val="bg1"/>
                </a:solidFill>
              </a:rPr>
              <a:t>선호 </a:t>
            </a:r>
            <a:r>
              <a:rPr lang="en-US" altLang="ko-KR" sz="1200" dirty="0">
                <a:solidFill>
                  <a:schemeClr val="bg1"/>
                </a:solidFill>
              </a:rPr>
              <a:t>•on behalf of: ~</a:t>
            </a:r>
            <a:r>
              <a:rPr lang="ko-KR" altLang="en-US" sz="1200" dirty="0">
                <a:solidFill>
                  <a:schemeClr val="bg1"/>
                </a:solidFill>
              </a:rPr>
              <a:t>을 대신하여</a:t>
            </a:r>
            <a:r>
              <a:rPr lang="en-US" altLang="ko-KR" sz="1200" dirty="0">
                <a:solidFill>
                  <a:schemeClr val="bg1"/>
                </a:solidFill>
              </a:rPr>
              <a:t>, ~</a:t>
            </a:r>
            <a:r>
              <a:rPr lang="ko-KR" altLang="en-US" sz="1200" dirty="0">
                <a:solidFill>
                  <a:schemeClr val="bg1"/>
                </a:solidFill>
              </a:rPr>
              <a:t>을 대표하여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3046EA-619F-45B0-86B1-062E3E3F8488}"/>
              </a:ext>
            </a:extLst>
          </p:cNvPr>
          <p:cNvSpPr txBox="1"/>
          <p:nvPr/>
        </p:nvSpPr>
        <p:spPr>
          <a:xfrm>
            <a:off x="9445705" y="1656047"/>
            <a:ext cx="260602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Excuse me.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Is there anything I can assist you with, sir/ma’am?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</a:t>
            </a:r>
            <a:r>
              <a:rPr lang="en-US" altLang="ko-KR" sz="1400" b="1" u="sng" dirty="0">
                <a:solidFill>
                  <a:srgbClr val="FF0000"/>
                </a:solidFill>
              </a:rPr>
              <a:t>I think there has been a mistake. This is not what I ordered.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</a:t>
            </a:r>
            <a:r>
              <a:rPr lang="en-US" altLang="ko-KR" sz="1400" b="1" u="sng" dirty="0">
                <a:solidFill>
                  <a:srgbClr val="FF0000"/>
                </a:solidFill>
              </a:rPr>
              <a:t>Sorry. I apologize on behalf of the kitchen. I’ll bring you your food immediately.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Please.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Would you like something else while you’re waiting?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No, thank you. Please do it as quickly as possible.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DAA488BD-3C9E-4722-9AB8-E53226104757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324AD82F-C971-4B20-8B3A-E1730E3BE23E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Dealing with General Guest Complaints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9FC8D18-FBA3-4DAC-B102-E4878460F6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039" b="7922"/>
          <a:stretch/>
        </p:blipFill>
        <p:spPr>
          <a:xfrm>
            <a:off x="1131175" y="831005"/>
            <a:ext cx="9929649" cy="540421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Dealing with Complaints About Mischarges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598743" y="127418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6781007" y="1273640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1973715" y="2101973"/>
            <a:ext cx="6244942" cy="4137296"/>
            <a:chOff x="-631548" y="2139364"/>
            <a:chExt cx="5850613" cy="4137296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4881319" y="4316125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4881798" y="2139364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-631548" y="5916660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04366B40-184F-4B31-BB02-F9A196AAF292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6" name="P4L5_145p_Situation 2_A">
            <a:hlinkClick r:id="" action="ppaction://media"/>
            <a:extLst>
              <a:ext uri="{FF2B5EF4-FFF2-40B4-BE49-F238E27FC236}">
                <a16:creationId xmlns:a16="http://schemas.microsoft.com/office/drawing/2014/main" id="{F4B51B42-0176-498C-A6CD-91BA24A555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15442" y="1206300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167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088CC9DE-F24C-46A0-948F-F31BFED094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014" y="759478"/>
            <a:ext cx="8809782" cy="550611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639414" y="117948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366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•mistake: </a:t>
            </a:r>
            <a:r>
              <a:rPr lang="ko-KR" altLang="en-US" sz="1200" dirty="0">
                <a:solidFill>
                  <a:schemeClr val="bg1"/>
                </a:solidFill>
              </a:rPr>
              <a:t>실수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오류 </a:t>
            </a:r>
            <a:r>
              <a:rPr lang="en-US" altLang="ko-KR" sz="1200" dirty="0">
                <a:solidFill>
                  <a:schemeClr val="bg1"/>
                </a:solidFill>
              </a:rPr>
              <a:t>•correct: </a:t>
            </a:r>
            <a:r>
              <a:rPr lang="ko-KR" altLang="en-US" sz="1200" dirty="0">
                <a:solidFill>
                  <a:schemeClr val="bg1"/>
                </a:solidFill>
              </a:rPr>
              <a:t>올바른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정확한</a:t>
            </a:r>
            <a:r>
              <a:rPr lang="en-US" altLang="ko-KR" sz="1200" dirty="0">
                <a:solidFill>
                  <a:schemeClr val="bg1"/>
                </a:solidFill>
              </a:rPr>
              <a:t>; </a:t>
            </a:r>
            <a:r>
              <a:rPr lang="ko-KR" altLang="en-US" sz="1200" dirty="0">
                <a:solidFill>
                  <a:schemeClr val="bg1"/>
                </a:solidFill>
              </a:rPr>
              <a:t>바로잡다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정정하다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094CAC-FBE5-41C0-96F4-13DAB51DDC1B}"/>
              </a:ext>
            </a:extLst>
          </p:cNvPr>
          <p:cNvSpPr txBox="1"/>
          <p:nvPr/>
        </p:nvSpPr>
        <p:spPr>
          <a:xfrm>
            <a:off x="9539411" y="1634548"/>
            <a:ext cx="248194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</a:t>
            </a:r>
            <a:r>
              <a:rPr lang="en-US" altLang="ko-KR" sz="1400" b="1" u="sng" dirty="0">
                <a:solidFill>
                  <a:srgbClr val="FF0000"/>
                </a:solidFill>
              </a:rPr>
              <a:t>Was everything to your satisfaction, sir?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Yes. It was very nice, thank you.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I’m glad to hear that you enjoyed your meal.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</a:t>
            </a:r>
            <a:r>
              <a:rPr lang="en-US" altLang="ko-KR" sz="1400" b="1" u="sng" dirty="0">
                <a:solidFill>
                  <a:srgbClr val="FF0000"/>
                </a:solidFill>
              </a:rPr>
              <a:t>I’d like to settle the bill. Could you bring it over? 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Of course. Here it is.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Excuse me. I think there’s a mistake. </a:t>
            </a:r>
            <a:r>
              <a:rPr lang="en-US" altLang="ko-KR" sz="1400" b="1" u="sng" dirty="0">
                <a:solidFill>
                  <a:srgbClr val="FF0000"/>
                </a:solidFill>
              </a:rPr>
              <a:t>I didn’t drink any beer.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Oh, I’ll check it for you. ... I’ll get the right bill for you. ... Here you are. I’m sorry about that.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No problem.</a:t>
            </a: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1224C9FD-A832-4BA9-AAE9-5A20DC2C89F7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Guests’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86089FA5-739B-40E3-A34C-A50293B81A2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Dealing with Complaints About Mischarges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1738</TotalTime>
  <Words>1179</Words>
  <Application>Microsoft Office PowerPoint</Application>
  <PresentationFormat>와이드스크린</PresentationFormat>
  <Paragraphs>152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맑은 고딕</vt:lpstr>
      <vt:lpstr>함초롬바탕</vt:lpstr>
      <vt:lpstr>Arial</vt:lpstr>
      <vt:lpstr>Calibri</vt:lpstr>
      <vt:lpstr>Impact</vt:lpstr>
      <vt:lpstr>Office 테마</vt:lpstr>
      <vt:lpstr>Lesson 5 Handling  Guests’ Complaints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256</cp:revision>
  <dcterms:created xsi:type="dcterms:W3CDTF">2021-02-16T02:29:27Z</dcterms:created>
  <dcterms:modified xsi:type="dcterms:W3CDTF">2026-08-19T02:58:12Z</dcterms:modified>
</cp:coreProperties>
</file>