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1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744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/>
              <a:t>Lesson 2</a:t>
            </a:r>
            <a:br>
              <a:rPr lang="en-US" altLang="ko-KR" sz="6000" b="1" dirty="0"/>
            </a:br>
            <a:r>
              <a:rPr lang="en-US" altLang="ko-KR" b="1" i="0" u="none" strike="noStrike" baseline="0" dirty="0"/>
              <a:t>Reservations</a:t>
            </a:r>
            <a:br>
              <a:rPr lang="en-US" altLang="ko-KR" b="1" i="0" u="none" strike="noStrike" baseline="0" dirty="0"/>
            </a:br>
            <a:r>
              <a:rPr lang="en-US" altLang="ko-KR" b="1" i="0" u="none" strike="noStrike" baseline="0" dirty="0"/>
              <a:t>for Travel Customers</a:t>
            </a:r>
            <a:endParaRPr lang="ko-KR" altLang="en-US" b="1" dirty="0"/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842C9829-D88F-470B-8D68-63DD0FE17E2D}"/>
              </a:ext>
            </a:extLst>
          </p:cNvPr>
          <p:cNvCxnSpPr/>
          <p:nvPr/>
        </p:nvCxnSpPr>
        <p:spPr>
          <a:xfrm>
            <a:off x="1207658" y="50038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부제목 2">
            <a:extLst>
              <a:ext uri="{FF2B5EF4-FFF2-40B4-BE49-F238E27FC236}">
                <a16:creationId xmlns:a16="http://schemas.microsoft.com/office/drawing/2014/main" id="{3FE0CE06-4992-4BC7-90BD-373D865993A2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>
                <a:latin typeface="+mj-lt"/>
              </a:rPr>
              <a:t>PART </a:t>
            </a:r>
            <a:r>
              <a:rPr lang="en-US" altLang="ko-KR" sz="2400" kern="0" spc="0" dirty="0">
                <a:effectLst/>
                <a:latin typeface="+mn-ea"/>
              </a:rPr>
              <a:t>Ⅱ</a:t>
            </a:r>
            <a:r>
              <a:rPr lang="en-US" altLang="ko-KR" sz="2400" dirty="0">
                <a:latin typeface="+mj-lt"/>
              </a:rPr>
              <a:t> </a:t>
            </a:r>
            <a:r>
              <a:rPr lang="en-US" altLang="ko-KR" sz="2400" b="1" dirty="0">
                <a:latin typeface="+mj-lt"/>
              </a:rPr>
              <a:t>Travel Service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25312-DDB4-86DB-4FDE-EEBFF5AD302A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30317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C6DEB9B-449C-433D-9E46-8DB508576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961" y="1103014"/>
            <a:ext cx="10614078" cy="4655493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2D7CEAEB-13E7-451D-B243-9B4313C6228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A939D5DF-06B8-4FA3-BA50-6FBDF7268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786" y="757237"/>
            <a:ext cx="8943975" cy="534352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32C3EB0-31D2-4963-A63E-87DB81116C16}"/>
              </a:ext>
            </a:extLst>
          </p:cNvPr>
          <p:cNvSpPr txBox="1"/>
          <p:nvPr/>
        </p:nvSpPr>
        <p:spPr>
          <a:xfrm>
            <a:off x="8973390" y="829064"/>
            <a:ext cx="314960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  <a:latin typeface="MinionPro-Regular"/>
              </a:rPr>
              <a:t>예시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&gt;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Arirang Airlines. How may I help you?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I’d like to make a reservation for a flight to New York.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When are you leaving?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Next Friday, May 9. Do you have any flights available?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Yes, we have one at 1 and another at 4 o’clock. Which do you prefer?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I’ll take the 1 o’clock flight. How much will the fare be?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$900 for one-way. Do you need a round-trip ticket?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No, just one-way, please.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I see. May I have your name and phone number?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My name is James Miller. My phone number is 014- 2677-9980.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All right, Mr. Miller. I’ll make a reservation for flight GE777 leaving Incheon International Airport for New York on May 9 at 1:00 p.m.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Thank you.</a:t>
            </a:r>
            <a:endParaRPr lang="ko-KR" altLang="en-US" sz="14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36908" y="132506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BD68B78F-1AE2-4671-B854-8130A033F2C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92F533A6-2E88-4AD0-A820-6DBE71D705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553" y="1774824"/>
            <a:ext cx="10336893" cy="2860675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4BA7567D-1167-42D8-8250-CC241EF586C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6C7B043-D90D-4E04-987D-7A3ACC9C55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099" y="1401571"/>
            <a:ext cx="9790776" cy="388162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9451157" y="2745206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2192463" y="4291625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10048633" y="223668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10899468" y="223094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6918871" y="3429000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7769706" y="342325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7" name="P2L2_55p_Check Up_A1">
            <a:hlinkClick r:id="" action="ppaction://media"/>
            <a:extLst>
              <a:ext uri="{FF2B5EF4-FFF2-40B4-BE49-F238E27FC236}">
                <a16:creationId xmlns:a16="http://schemas.microsoft.com/office/drawing/2014/main" id="{14B66200-E391-4698-9790-0D23BD436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476557" y="2176299"/>
            <a:ext cx="475200" cy="475200"/>
          </a:xfrm>
          <a:prstGeom prst="rect">
            <a:avLst/>
          </a:prstGeom>
        </p:spPr>
      </p:pic>
      <p:pic>
        <p:nvPicPr>
          <p:cNvPr id="19" name="P2L2_55p_Check Up_A2">
            <a:hlinkClick r:id="" action="ppaction://media"/>
            <a:extLst>
              <a:ext uri="{FF2B5EF4-FFF2-40B4-BE49-F238E27FC236}">
                <a16:creationId xmlns:a16="http://schemas.microsoft.com/office/drawing/2014/main" id="{6FEB1D8D-6240-405E-84B7-95C3367BFBC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17765" y="3342385"/>
            <a:ext cx="475200" cy="475200"/>
          </a:xfrm>
          <a:prstGeom prst="rect">
            <a:avLst/>
          </a:prstGeom>
        </p:spPr>
      </p:pic>
      <p:sp>
        <p:nvSpPr>
          <p:cNvPr id="18" name="제목 1">
            <a:extLst>
              <a:ext uri="{FF2B5EF4-FFF2-40B4-BE49-F238E27FC236}">
                <a16:creationId xmlns:a16="http://schemas.microsoft.com/office/drawing/2014/main" id="{FB4186EE-9455-4852-B0BF-CD5EB280CBC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8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197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C6D3F6D-CC78-4574-A369-9EC71339C3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928" y="1750513"/>
            <a:ext cx="10821004" cy="335697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8056848" y="2202008"/>
            <a:ext cx="364061" cy="1648235"/>
            <a:chOff x="6115359" y="2460643"/>
            <a:chExt cx="364061" cy="1648235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119445" y="2460643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118424" y="2917141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115359" y="3297228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d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128059" y="3677991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060397" y="177096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66AC6D7D-BD8B-4681-AE5A-D552B24AC92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905D37E-4440-46E2-85DB-B7E995F39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17" y="1180183"/>
            <a:ext cx="9301213" cy="435465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081363" y="120885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3B2016C4-4479-46E8-B410-BB5B7AB95E86}"/>
              </a:ext>
            </a:extLst>
          </p:cNvPr>
          <p:cNvGrpSpPr/>
          <p:nvPr/>
        </p:nvGrpSpPr>
        <p:grpSpPr>
          <a:xfrm>
            <a:off x="3116341" y="4583723"/>
            <a:ext cx="5781519" cy="649764"/>
            <a:chOff x="3116341" y="4583723"/>
            <a:chExt cx="5781519" cy="64976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02738DC-2BA4-4B32-8F8D-5C386427D843}"/>
                </a:ext>
              </a:extLst>
            </p:cNvPr>
            <p:cNvSpPr txBox="1"/>
            <p:nvPr/>
          </p:nvSpPr>
          <p:spPr>
            <a:xfrm>
              <a:off x="7741183" y="4583723"/>
              <a:ext cx="11566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Incheon</a:t>
              </a:r>
              <a:endParaRPr lang="ko-KR" altLang="en-US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726A5D8-A13F-4C97-B7C0-D839A68BC9AE}"/>
                </a:ext>
              </a:extLst>
            </p:cNvPr>
            <p:cNvSpPr txBox="1"/>
            <p:nvPr/>
          </p:nvSpPr>
          <p:spPr>
            <a:xfrm>
              <a:off x="3116341" y="4864155"/>
              <a:ext cx="12963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Barcelona</a:t>
              </a:r>
              <a:endParaRPr lang="ko-KR" altLang="en-US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1" name="제목 1">
            <a:extLst>
              <a:ext uri="{FF2B5EF4-FFF2-40B4-BE49-F238E27FC236}">
                <a16:creationId xmlns:a16="http://schemas.microsoft.com/office/drawing/2014/main" id="{740F7503-4E9E-4098-8DBF-E65263E2A49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394737" y="606631"/>
            <a:ext cx="11289513" cy="5587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M: </a:t>
            </a:r>
            <a:r>
              <a:rPr lang="en-US" altLang="ko-KR" sz="1500" b="0" i="0" u="none" strike="noStrike" baseline="0" dirty="0">
                <a:latin typeface="+mj-lt"/>
              </a:rPr>
              <a:t>Welcome to New Way Travel. How may I assist you?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W: </a:t>
            </a:r>
            <a:r>
              <a:rPr lang="en-US" altLang="ko-KR" sz="1500" b="0" i="0" u="none" strike="noStrike" baseline="0" dirty="0">
                <a:latin typeface="+mj-lt"/>
              </a:rPr>
              <a:t>Hi. My husband and I are interested in going on a tour of Seoul.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M: </a:t>
            </a:r>
            <a:r>
              <a:rPr lang="en-US" altLang="ko-KR" sz="1500" b="0" i="0" u="none" strike="noStrike" baseline="0" dirty="0">
                <a:latin typeface="+mj-lt"/>
              </a:rPr>
              <a:t>We offer a half-day tour and a full-day tour. Which one do you prefer?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W: </a:t>
            </a:r>
            <a:r>
              <a:rPr lang="en-US" altLang="ko-KR" sz="1500" b="0" i="0" u="none" strike="noStrike" baseline="0" dirty="0">
                <a:latin typeface="+mj-lt"/>
              </a:rPr>
              <a:t>Can you tell me more about the half-day tour?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M: </a:t>
            </a:r>
            <a:r>
              <a:rPr lang="en-US" altLang="ko-KR" sz="1500" b="0" i="0" u="none" strike="noStrike" baseline="0" dirty="0">
                <a:latin typeface="+mj-lt"/>
              </a:rPr>
              <a:t>Sure. It focuses on the main attractions in Seoul, including </a:t>
            </a:r>
            <a:r>
              <a:rPr lang="en-US" altLang="ko-KR" sz="1500" b="0" i="0" u="none" strike="noStrike" baseline="0" dirty="0" err="1">
                <a:latin typeface="+mj-lt"/>
              </a:rPr>
              <a:t>Gyeongbokgung</a:t>
            </a:r>
            <a:r>
              <a:rPr lang="en-US" altLang="ko-KR" sz="1500" b="0" i="0" u="none" strike="noStrike" baseline="0" dirty="0">
                <a:latin typeface="+mj-lt"/>
              </a:rPr>
              <a:t> Palace, </a:t>
            </a:r>
            <a:r>
              <a:rPr lang="en-US" altLang="ko-KR" sz="1500" b="0" i="0" u="none" strike="noStrike" baseline="0" dirty="0" err="1">
                <a:latin typeface="+mj-lt"/>
              </a:rPr>
              <a:t>Insa</a:t>
            </a:r>
            <a:r>
              <a:rPr lang="en-US" altLang="ko-KR" sz="1500" b="0" i="0" u="none" strike="noStrike" baseline="0" dirty="0">
                <a:latin typeface="+mj-lt"/>
              </a:rPr>
              <a:t>-dong, </a:t>
            </a:r>
            <a:r>
              <a:rPr lang="en-US" altLang="ko-KR" sz="1500" b="0" i="0" u="none" strike="noStrike" baseline="0" dirty="0" err="1">
                <a:latin typeface="+mj-lt"/>
              </a:rPr>
              <a:t>Namsangol</a:t>
            </a:r>
            <a:r>
              <a:rPr lang="en-US" altLang="ko-KR" sz="1500" b="0" i="0" u="none" strike="noStrike" baseline="0" dirty="0">
                <a:latin typeface="+mj-lt"/>
              </a:rPr>
              <a:t> </a:t>
            </a:r>
            <a:r>
              <a:rPr lang="en-US" altLang="ko-KR" sz="1500" b="0" i="1" u="none" strike="noStrike" baseline="0" dirty="0" err="1">
                <a:latin typeface="+mj-lt"/>
              </a:rPr>
              <a:t>Hanok</a:t>
            </a:r>
            <a:r>
              <a:rPr lang="en-US" altLang="ko-KR" sz="1500" b="0" i="1" u="none" strike="noStrike" baseline="0" dirty="0">
                <a:latin typeface="+mj-lt"/>
              </a:rPr>
              <a:t> </a:t>
            </a:r>
            <a:r>
              <a:rPr lang="en-US" altLang="ko-KR" sz="1500" b="0" i="0" u="none" strike="noStrike" baseline="0" dirty="0">
                <a:latin typeface="+mj-lt"/>
              </a:rPr>
              <a:t>Village, </a:t>
            </a:r>
          </a:p>
          <a:p>
            <a:pPr algn="l">
              <a:lnSpc>
                <a:spcPct val="150000"/>
              </a:lnSpc>
            </a:pPr>
            <a:r>
              <a:rPr lang="en-US" altLang="ko-KR" sz="1500" dirty="0">
                <a:latin typeface="+mj-lt"/>
              </a:rPr>
              <a:t>    </a:t>
            </a:r>
            <a:r>
              <a:rPr lang="en-US" altLang="ko-KR" sz="1500" b="0" i="0" u="none" strike="noStrike" baseline="0" dirty="0">
                <a:latin typeface="+mj-lt"/>
              </a:rPr>
              <a:t>and a few other places.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W: </a:t>
            </a:r>
            <a:r>
              <a:rPr lang="en-US" altLang="ko-KR" sz="1500" b="0" i="0" u="none" strike="noStrike" baseline="0" dirty="0">
                <a:latin typeface="+mj-lt"/>
              </a:rPr>
              <a:t>And what about the full-day tour?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M: </a:t>
            </a:r>
            <a:r>
              <a:rPr lang="en-US" altLang="ko-KR" sz="1500" b="0" i="0" u="none" strike="noStrike" baseline="0" dirty="0">
                <a:latin typeface="+mj-lt"/>
              </a:rPr>
              <a:t>The full-day tour covers everything in the half-day, plus Yeouido, Itaewon, and two popular markets. Lunch is also included.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W: </a:t>
            </a:r>
            <a:r>
              <a:rPr lang="en-US" altLang="ko-KR" sz="1500" b="0" i="0" u="none" strike="noStrike" baseline="0" dirty="0">
                <a:latin typeface="+mj-lt"/>
              </a:rPr>
              <a:t>How much does each tour cost?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M: </a:t>
            </a:r>
            <a:r>
              <a:rPr lang="en-US" altLang="ko-KR" sz="1500" b="0" i="0" u="none" strike="noStrike" baseline="0" dirty="0">
                <a:latin typeface="+mj-lt"/>
              </a:rPr>
              <a:t>The half-day costs $50 per person while the full-day costs $80 per person.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W: </a:t>
            </a:r>
            <a:r>
              <a:rPr lang="en-US" altLang="ko-KR" sz="1500" b="0" i="0" u="none" strike="noStrike" baseline="0" dirty="0">
                <a:latin typeface="+mj-lt"/>
              </a:rPr>
              <a:t>Hmm... The full-day tour seems more attractive. Please book the full-day tour for two people for tomorrow. Here is my </a:t>
            </a:r>
          </a:p>
          <a:p>
            <a:pPr algn="l">
              <a:lnSpc>
                <a:spcPct val="150000"/>
              </a:lnSpc>
            </a:pPr>
            <a:r>
              <a:rPr lang="en-US" altLang="ko-KR" sz="1500" dirty="0">
                <a:latin typeface="+mj-lt"/>
              </a:rPr>
              <a:t>    </a:t>
            </a:r>
            <a:r>
              <a:rPr lang="en-US" altLang="ko-KR" sz="1500" b="0" i="0" u="none" strike="noStrike" baseline="0" dirty="0">
                <a:latin typeface="+mj-lt"/>
              </a:rPr>
              <a:t>credit card.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M: </a:t>
            </a:r>
            <a:r>
              <a:rPr lang="en-US" altLang="ko-KR" sz="1500" b="0" i="0" u="none" strike="noStrike" baseline="0" dirty="0">
                <a:latin typeface="+mj-lt"/>
              </a:rPr>
              <a:t>Of course. Let me get that booked for you. May I have your name and phone number, please?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W: </a:t>
            </a:r>
            <a:r>
              <a:rPr lang="en-US" altLang="ko-KR" sz="1500" b="0" i="0" u="none" strike="noStrike" baseline="0" dirty="0">
                <a:latin typeface="+mj-lt"/>
              </a:rPr>
              <a:t>Sure. My name is Jane Butler, and my number is 014-7726-8099.</a:t>
            </a:r>
          </a:p>
          <a:p>
            <a:pPr algn="l">
              <a:lnSpc>
                <a:spcPct val="150000"/>
              </a:lnSpc>
            </a:pPr>
            <a:r>
              <a:rPr lang="en-US" altLang="ko-KR" sz="1500" b="1" i="0" u="none" strike="noStrike" baseline="0" dirty="0">
                <a:latin typeface="+mj-lt"/>
              </a:rPr>
              <a:t>M: </a:t>
            </a:r>
            <a:r>
              <a:rPr lang="en-US" altLang="ko-KR" sz="1500" b="0" i="0" u="none" strike="noStrike" baseline="0" dirty="0">
                <a:latin typeface="+mj-lt"/>
              </a:rPr>
              <a:t>Thank you, Ms. Butler. I have reserved the full-day tour for two people for tomorrow, May 9. I have sent the mobile tickets </a:t>
            </a:r>
          </a:p>
          <a:p>
            <a:pPr algn="l">
              <a:lnSpc>
                <a:spcPct val="150000"/>
              </a:lnSpc>
            </a:pPr>
            <a:r>
              <a:rPr lang="en-US" altLang="ko-KR" sz="1500" dirty="0">
                <a:latin typeface="+mj-lt"/>
              </a:rPr>
              <a:t>    </a:t>
            </a:r>
            <a:r>
              <a:rPr lang="en-US" altLang="ko-KR" sz="1500" b="0" i="0" u="none" strike="noStrike" baseline="0" dirty="0">
                <a:latin typeface="+mj-lt"/>
              </a:rPr>
              <a:t>for the tour to your cell phone.</a:t>
            </a:r>
            <a:endParaRPr lang="ko-KR" altLang="en-US" sz="15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2L2_52p_Situation 1_A">
            <a:hlinkClick r:id="" action="ppaction://media"/>
            <a:extLst>
              <a:ext uri="{FF2B5EF4-FFF2-40B4-BE49-F238E27FC236}">
                <a16:creationId xmlns:a16="http://schemas.microsoft.com/office/drawing/2014/main" id="{E6385C0C-F36E-4857-8033-34E6977C017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1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496947"/>
            <a:ext cx="11144250" cy="5864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i="0" u="none" strike="noStrike" baseline="0" dirty="0">
                <a:latin typeface="+mj-lt"/>
              </a:rPr>
              <a:t>[</a:t>
            </a:r>
            <a:r>
              <a:rPr lang="en-US" altLang="ko-KR" sz="1800" i="1" u="none" strike="noStrike" baseline="0" dirty="0">
                <a:latin typeface="+mj-lt"/>
              </a:rPr>
              <a:t>Phone rings.</a:t>
            </a:r>
            <a:r>
              <a:rPr lang="en-US" altLang="ko-KR" sz="1800" i="0" u="none" strike="noStrike" baseline="0" dirty="0">
                <a:latin typeface="+mj-lt"/>
              </a:rPr>
              <a:t>]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Global Airlines. How may I help you?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I’d like to make a reservation for a flight to Beijing.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When are you leaving, sir?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Next Saturday, April 5. Are there any flights on Saturday afternoon?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Yes, we have one at 3 o’clock and another at 7. Which do you prefer?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</a:t>
            </a:r>
            <a:r>
              <a:rPr lang="en-US" altLang="ko-KR" sz="1800" b="0" i="0" u="none" strike="noStrike" baseline="0" dirty="0">
                <a:latin typeface="+mj-lt"/>
              </a:rPr>
              <a:t>: I’ll take the 7 o’clock flight. How much will the fare be?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It’s $250 for one-way. Do you need a round-trip ticket?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No, just one-way, please.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Okay. May I have your name and phone number?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My name is James Miller. My phone number is 014-2677-9980.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All right, Mr. Miller. I’ll make a reservation for flight GE853 leaving Incheon International Airport for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</a:t>
            </a:r>
            <a:r>
              <a:rPr lang="en-US" altLang="ko-KR" sz="1800" b="0" i="0" u="none" strike="noStrike" baseline="0" dirty="0">
                <a:latin typeface="+mj-lt"/>
              </a:rPr>
              <a:t>Beijing on April 5 at 7:00 p.m.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Thank you.</a:t>
            </a:r>
            <a:endParaRPr lang="en-US" altLang="ko-KR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2L2_53p_Situation 2_A">
            <a:hlinkClick r:id="" action="ppaction://media"/>
            <a:extLst>
              <a:ext uri="{FF2B5EF4-FFF2-40B4-BE49-F238E27FC236}">
                <a16:creationId xmlns:a16="http://schemas.microsoft.com/office/drawing/2014/main" id="{BAE71B0F-92EE-461E-BEA3-940A26FD47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6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How much is the full-day tour?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>
                <a:latin typeface="+mj-lt"/>
              </a:rPr>
              <a:t>M: </a:t>
            </a:r>
            <a:r>
              <a:rPr lang="en-US" altLang="ko-KR" sz="2000" b="1" u="sng" dirty="0">
                <a:latin typeface="+mj-lt"/>
              </a:rPr>
              <a:t>                                              </a:t>
            </a:r>
            <a:r>
              <a:rPr lang="en-US" altLang="ko-KR" sz="2000" u="sng" dirty="0">
                <a:latin typeface="+mj-lt"/>
              </a:rPr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ⓐ Let me get that booked for you.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ⓑ My name is Larry Thomas.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>
                <a:latin typeface="+mj-lt"/>
              </a:rPr>
              <a:t>ⓒ It costs $95 per person.</a:t>
            </a:r>
            <a:endParaRPr lang="en-US" altLang="ko-KR" sz="2000" b="1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2L2_55p_Check Up_A1">
            <a:hlinkClick r:id="" action="ppaction://media"/>
            <a:extLst>
              <a:ext uri="{FF2B5EF4-FFF2-40B4-BE49-F238E27FC236}">
                <a16:creationId xmlns:a16="http://schemas.microsoft.com/office/drawing/2014/main" id="{9753BC83-1F51-46F9-A5F4-9054FC429FF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50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ED0BF2DE-C2C8-4CFA-92B0-48F2CD6A9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788" y="860091"/>
            <a:ext cx="9422423" cy="5137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제목 1">
            <a:extLst>
              <a:ext uri="{FF2B5EF4-FFF2-40B4-BE49-F238E27FC236}">
                <a16:creationId xmlns:a16="http://schemas.microsoft.com/office/drawing/2014/main" id="{545F1847-08D0-4E1F-9401-76321C98CAF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1287948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I’d like to make a reservation for a flight to Tokyo.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When are you leaving?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Tomorrow morning. Are there any flights available?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Yes, we have one at 9 o’clock and another at 11. Which do you prefer?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M: </a:t>
            </a:r>
            <a:r>
              <a:rPr lang="en-US" altLang="ko-KR" sz="2000" b="0" i="0" u="none" strike="noStrike" baseline="0" dirty="0"/>
              <a:t>I’ll take the 11 o’clock flight.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2L2_55p_Check Up_A2">
            <a:hlinkClick r:id="" action="ppaction://media"/>
            <a:extLst>
              <a:ext uri="{FF2B5EF4-FFF2-40B4-BE49-F238E27FC236}">
                <a16:creationId xmlns:a16="http://schemas.microsoft.com/office/drawing/2014/main" id="{4D510140-FD90-4EF7-8CAF-91ECAE0DAE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536EF736-056D-427E-BAB9-7544A3096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27" y="900186"/>
            <a:ext cx="9309886" cy="478134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94458" y="133548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F6A398-BC24-495E-92ED-6CABEC76184A}"/>
              </a:ext>
            </a:extLst>
          </p:cNvPr>
          <p:cNvSpPr txBox="1"/>
          <p:nvPr/>
        </p:nvSpPr>
        <p:spPr>
          <a:xfrm>
            <a:off x="600812" y="5173799"/>
            <a:ext cx="10477496" cy="103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1500" b="1" dirty="0">
                <a:solidFill>
                  <a:srgbClr val="FF0000"/>
                </a:solidFill>
                <a:latin typeface="+mj-lt"/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  <a:latin typeface="+mj-lt"/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  <a:latin typeface="+mj-lt"/>
              </a:rPr>
              <a:t>&gt;</a:t>
            </a:r>
          </a:p>
          <a:p>
            <a:pPr>
              <a:lnSpc>
                <a:spcPct val="130000"/>
              </a:lnSpc>
            </a:pPr>
            <a:r>
              <a:rPr lang="en-US" altLang="ko-KR" sz="1700" b="1" dirty="0">
                <a:solidFill>
                  <a:srgbClr val="FF0000"/>
                </a:solidFill>
              </a:rPr>
              <a:t>If I go on a personalized trip, I will book a flight, a hotel room, a public transportation pass for the destination, some local tours, a famous performance, and some famous restaurants.</a:t>
            </a:r>
            <a:endParaRPr lang="ko-KR" altLang="en-US" sz="17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14FA2CBF-1943-483B-A9D2-34170BE3EA8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93E106D-A3B2-4214-89C1-C15584417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784" y="1694259"/>
            <a:ext cx="10335532" cy="367512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09288" y="22174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27486E9-1881-44A5-9551-256E97E5E326}"/>
              </a:ext>
            </a:extLst>
          </p:cNvPr>
          <p:cNvGrpSpPr/>
          <p:nvPr/>
        </p:nvGrpSpPr>
        <p:grpSpPr>
          <a:xfrm>
            <a:off x="2993780" y="2665253"/>
            <a:ext cx="5498124" cy="799329"/>
            <a:chOff x="4009292" y="1887416"/>
            <a:chExt cx="5498124" cy="79932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801512-B779-4A63-9B65-0EABF4F4ED7D}"/>
                </a:ext>
              </a:extLst>
            </p:cNvPr>
            <p:cNvSpPr txBox="1"/>
            <p:nvPr/>
          </p:nvSpPr>
          <p:spPr>
            <a:xfrm>
              <a:off x="4009292" y="1887416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b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E45E15-C229-42B2-A0E5-D9E4161E68AD}"/>
                </a:ext>
              </a:extLst>
            </p:cNvPr>
            <p:cNvSpPr txBox="1"/>
            <p:nvPr/>
          </p:nvSpPr>
          <p:spPr>
            <a:xfrm>
              <a:off x="4009292" y="2286635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c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CC1D812-5112-4803-85E5-41E0F6E27182}"/>
                </a:ext>
              </a:extLst>
            </p:cNvPr>
            <p:cNvSpPr txBox="1"/>
            <p:nvPr/>
          </p:nvSpPr>
          <p:spPr>
            <a:xfrm>
              <a:off x="9097108" y="1889053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85C1888-3D8C-47DD-9A84-79284E31BD2C}"/>
                </a:ext>
              </a:extLst>
            </p:cNvPr>
            <p:cNvSpPr txBox="1"/>
            <p:nvPr/>
          </p:nvSpPr>
          <p:spPr>
            <a:xfrm>
              <a:off x="9097108" y="2286635"/>
              <a:ext cx="4103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  <a:latin typeface="+mj-lt"/>
                </a:rPr>
                <a:t>a</a:t>
              </a:r>
              <a:endParaRPr lang="ko-KR" altLang="en-US" sz="20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6BADA621-A69B-4EB4-820D-6282FBB75C8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DB427C1F-DCDD-4F9E-BB3E-EBB3513C3E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392" y="1422135"/>
            <a:ext cx="9695215" cy="401373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8808960" y="194679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27F15B44-C5A8-49A7-9FB9-51B0B37CE6E9}"/>
              </a:ext>
            </a:extLst>
          </p:cNvPr>
          <p:cNvGrpSpPr/>
          <p:nvPr/>
        </p:nvGrpSpPr>
        <p:grpSpPr>
          <a:xfrm>
            <a:off x="4193117" y="3244334"/>
            <a:ext cx="4955646" cy="697766"/>
            <a:chOff x="4193117" y="3244334"/>
            <a:chExt cx="4955646" cy="69776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7E9D5FA-5A7C-4F23-887C-C0601F79EC05}"/>
                </a:ext>
              </a:extLst>
            </p:cNvPr>
            <p:cNvSpPr txBox="1"/>
            <p:nvPr/>
          </p:nvSpPr>
          <p:spPr>
            <a:xfrm>
              <a:off x="4193117" y="3244334"/>
              <a:ext cx="2217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e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B69A8C4-E2DE-4E43-8C88-649383193731}"/>
                </a:ext>
              </a:extLst>
            </p:cNvPr>
            <p:cNvSpPr txBox="1"/>
            <p:nvPr/>
          </p:nvSpPr>
          <p:spPr>
            <a:xfrm>
              <a:off x="4212167" y="3541990"/>
              <a:ext cx="2217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f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47124B8-9CED-4636-B917-E2B8DC814B93}"/>
                </a:ext>
              </a:extLst>
            </p:cNvPr>
            <p:cNvSpPr txBox="1"/>
            <p:nvPr/>
          </p:nvSpPr>
          <p:spPr>
            <a:xfrm>
              <a:off x="8927042" y="3244334"/>
              <a:ext cx="2217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c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5179B8C-F253-4193-BF18-E6F196FB36CC}"/>
                </a:ext>
              </a:extLst>
            </p:cNvPr>
            <p:cNvSpPr txBox="1"/>
            <p:nvPr/>
          </p:nvSpPr>
          <p:spPr>
            <a:xfrm>
              <a:off x="8907992" y="3541990"/>
              <a:ext cx="2217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000" b="1" dirty="0">
                  <a:solidFill>
                    <a:srgbClr val="FF0000"/>
                  </a:solidFill>
                </a:rPr>
                <a:t>d</a:t>
              </a:r>
              <a:endParaRPr lang="ko-KR" altLang="en-US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C576D783-231D-49C0-8A4A-B6C070CC6A3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9207232-6075-4094-8342-0F342D6F20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1465" y="929860"/>
            <a:ext cx="9889070" cy="499828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52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Booking a Tour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4885629" y="2376427"/>
            <a:ext cx="3251733" cy="3247546"/>
            <a:chOff x="5002131" y="2184087"/>
            <a:chExt cx="3046395" cy="3247546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5009224" y="308884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5002131" y="218408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7711259" y="5071633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726126" y="157772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2552DD-2295-416E-B44E-BF5C82CB9095}"/>
              </a:ext>
            </a:extLst>
          </p:cNvPr>
          <p:cNvSpPr/>
          <p:nvPr/>
        </p:nvSpPr>
        <p:spPr>
          <a:xfrm>
            <a:off x="6580188" y="1445227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2L2_52p_Situation 1_A">
            <a:hlinkClick r:id="" action="ppaction://media"/>
            <a:extLst>
              <a:ext uri="{FF2B5EF4-FFF2-40B4-BE49-F238E27FC236}">
                <a16:creationId xmlns:a16="http://schemas.microsoft.com/office/drawing/2014/main" id="{EAA79D8A-38F5-4F24-B8BF-B3CDB22BEE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70636" y="1488486"/>
            <a:ext cx="475200" cy="475200"/>
          </a:xfrm>
          <a:prstGeom prst="rect">
            <a:avLst/>
          </a:prstGeom>
        </p:spPr>
      </p:pic>
      <p:sp>
        <p:nvSpPr>
          <p:cNvPr id="14" name="TextBox 13">
            <a:hlinkClick r:id="rId6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849891" y="1570775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296E4FBC-A680-4CF0-9312-16B23D930B9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861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448EA983-AA42-4FA4-AA17-F4687DF6A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258" y="734464"/>
            <a:ext cx="8112125" cy="539593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B200AB-5378-4270-B25A-84A9DCDC294D}"/>
              </a:ext>
            </a:extLst>
          </p:cNvPr>
          <p:cNvSpPr txBox="1"/>
          <p:nvPr/>
        </p:nvSpPr>
        <p:spPr>
          <a:xfrm>
            <a:off x="9528115" y="474345"/>
            <a:ext cx="255749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I’m interested in </a:t>
            </a:r>
            <a:r>
              <a:rPr lang="en-US" altLang="ko-KR" sz="1400" b="1" u="sng" dirty="0">
                <a:solidFill>
                  <a:srgbClr val="FF0000"/>
                </a:solidFill>
              </a:rPr>
              <a:t>going on a tour of Busan with my friends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Would you like to take a half-day tour or a full-day tour?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Can you tell me more about them?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Sure. The half-day tour focuses on </a:t>
            </a:r>
            <a:r>
              <a:rPr lang="en-US" altLang="ko-KR" sz="1400" b="1" u="sng" dirty="0">
                <a:solidFill>
                  <a:srgbClr val="FF0000"/>
                </a:solidFill>
              </a:rPr>
              <a:t>five of Busan’s main attractions</a:t>
            </a:r>
            <a:r>
              <a:rPr lang="en-US" altLang="ko-KR" sz="1400" b="1" dirty="0">
                <a:solidFill>
                  <a:srgbClr val="FF0000"/>
                </a:solidFill>
              </a:rPr>
              <a:t>. The full-day tour covers everything in the half-day tour, </a:t>
            </a:r>
            <a:r>
              <a:rPr lang="en-US" altLang="ko-KR" sz="1400" b="1" u="sng" dirty="0">
                <a:solidFill>
                  <a:srgbClr val="FF0000"/>
                </a:solidFill>
              </a:rPr>
              <a:t>plus three beautiful beaches</a:t>
            </a:r>
            <a:r>
              <a:rPr lang="en-US" altLang="ko-KR" sz="1400" b="1" dirty="0">
                <a:solidFill>
                  <a:srgbClr val="FF0000"/>
                </a:solidFill>
              </a:rPr>
              <a:t>. Lunch is also included.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How much does each tour cost?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The half-day costs $50 per person while the full-day costs $80 per person.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A: Please book </a:t>
            </a:r>
            <a:r>
              <a:rPr lang="en-US" altLang="ko-KR" sz="1400" b="1" u="sng" dirty="0">
                <a:solidFill>
                  <a:srgbClr val="FF0000"/>
                </a:solidFill>
              </a:rPr>
              <a:t>the full-day tour for three people</a:t>
            </a:r>
            <a:r>
              <a:rPr lang="en-US" altLang="ko-KR" sz="1400" b="1" dirty="0">
                <a:solidFill>
                  <a:srgbClr val="FF0000"/>
                </a:solidFill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</a:rPr>
              <a:t>B: Of course. Let me get that booked for you.</a:t>
            </a:r>
            <a:endParaRPr lang="en-US" altLang="ko-KR" sz="1400" b="1" u="sng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70367" y="11665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60531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•assist: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돕다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•attraction: (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사람을 끄는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명소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명물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•attractive: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매력적인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마음을 끄는</a:t>
            </a:r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1DC71334-E584-42FC-ADCD-855FF1257300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Booking a Tour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7011427-A1ED-4BCB-AEF8-157E2A4C7B0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0F0B5E2-DBA4-4E57-9ADE-692F2BDA81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27" t="1166" r="5544" b="41254"/>
          <a:stretch/>
        </p:blipFill>
        <p:spPr>
          <a:xfrm>
            <a:off x="2394035" y="837215"/>
            <a:ext cx="7096772" cy="332793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Booking a Flight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626350" y="12531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61436" y="113660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6794170" y="1136063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E90344B0-AD7D-4734-99F8-ACC030C684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38" t="60355" r="13650" b="4980"/>
          <a:stretch/>
        </p:blipFill>
        <p:spPr>
          <a:xfrm>
            <a:off x="2763913" y="4196669"/>
            <a:ext cx="6621387" cy="2108194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3084921" y="4516488"/>
            <a:ext cx="4908716" cy="1635081"/>
            <a:chOff x="2847692" y="2399987"/>
            <a:chExt cx="4598763" cy="1635081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7210367" y="3101546"/>
              <a:ext cx="236088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5025927" y="2399987"/>
              <a:ext cx="236088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2847692" y="3783068"/>
              <a:ext cx="236088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pic>
        <p:nvPicPr>
          <p:cNvPr id="6" name="P2L2_53p_Situation 2_A">
            <a:hlinkClick r:id="" action="ppaction://media"/>
            <a:extLst>
              <a:ext uri="{FF2B5EF4-FFF2-40B4-BE49-F238E27FC236}">
                <a16:creationId xmlns:a16="http://schemas.microsoft.com/office/drawing/2014/main" id="{4B5B5D6F-0A71-4B81-8C73-20C7821E80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50500" y="1068722"/>
            <a:ext cx="475200" cy="475200"/>
          </a:xfrm>
          <a:prstGeom prst="rect">
            <a:avLst/>
          </a:prstGeom>
        </p:spPr>
      </p:pic>
      <p:sp>
        <p:nvSpPr>
          <p:cNvPr id="17" name="제목 1">
            <a:extLst>
              <a:ext uri="{FF2B5EF4-FFF2-40B4-BE49-F238E27FC236}">
                <a16:creationId xmlns:a16="http://schemas.microsoft.com/office/drawing/2014/main" id="{B211AAAF-9AB7-4DD8-9B6F-9B76E4099A6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6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AE55BE0-208C-48CE-815B-7BD0D5B2A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164" y="1394368"/>
            <a:ext cx="9799672" cy="428173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p.53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145513" y="190440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•fare: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요금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•one-way: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편도의</a:t>
            </a: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8E3F205-A93C-45A9-B274-DE617DE5689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Booking a Flight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CE097E3-231D-4FC9-850F-13AE493A2693}"/>
              </a:ext>
            </a:extLst>
          </p:cNvPr>
          <p:cNvGrpSpPr/>
          <p:nvPr/>
        </p:nvGrpSpPr>
        <p:grpSpPr>
          <a:xfrm>
            <a:off x="1856562" y="2170153"/>
            <a:ext cx="5604728" cy="3273082"/>
            <a:chOff x="1856562" y="2170153"/>
            <a:chExt cx="5604728" cy="3273082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281D1CF-66AA-4C0B-9B78-86B91AF8FC4E}"/>
                </a:ext>
              </a:extLst>
            </p:cNvPr>
            <p:cNvSpPr txBox="1"/>
            <p:nvPr/>
          </p:nvSpPr>
          <p:spPr>
            <a:xfrm>
              <a:off x="3597127" y="3657491"/>
              <a:ext cx="26822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one at 10:05 and </a:t>
              </a:r>
            </a:p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another at 11:10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6253F08-300C-4A81-B7B4-6A96BF80B8D6}"/>
                </a:ext>
              </a:extLst>
            </p:cNvPr>
            <p:cNvSpPr txBox="1"/>
            <p:nvPr/>
          </p:nvSpPr>
          <p:spPr>
            <a:xfrm>
              <a:off x="3269218" y="4175426"/>
              <a:ext cx="14116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the 11:10 flight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69B17C8-F77A-4767-BBD6-213B8AA5D36D}"/>
                </a:ext>
              </a:extLst>
            </p:cNvPr>
            <p:cNvSpPr txBox="1"/>
            <p:nvPr/>
          </p:nvSpPr>
          <p:spPr>
            <a:xfrm>
              <a:off x="2484597" y="4508695"/>
              <a:ext cx="15692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$200 for one-way.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794EE23-C1E2-439F-88E4-BC7D7EB5E8BC}"/>
                </a:ext>
              </a:extLst>
            </p:cNvPr>
            <p:cNvSpPr txBox="1"/>
            <p:nvPr/>
          </p:nvSpPr>
          <p:spPr>
            <a:xfrm>
              <a:off x="2114510" y="5166236"/>
              <a:ext cx="53467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My name is Kim, Minho. My phone number is 014- 7777-1100.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697A436-9C1D-428E-99CC-A453A9923D46}"/>
                </a:ext>
              </a:extLst>
            </p:cNvPr>
            <p:cNvSpPr txBox="1"/>
            <p:nvPr/>
          </p:nvSpPr>
          <p:spPr>
            <a:xfrm>
              <a:off x="3848456" y="3175524"/>
              <a:ext cx="10731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morning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552A69B-E00B-4EBB-9F15-505DB9C7CEFA}"/>
                </a:ext>
              </a:extLst>
            </p:cNvPr>
            <p:cNvSpPr txBox="1"/>
            <p:nvPr/>
          </p:nvSpPr>
          <p:spPr>
            <a:xfrm>
              <a:off x="1856562" y="2170153"/>
              <a:ext cx="107319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j-lt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j-lt"/>
                </a:rPr>
                <a:t>&gt;</a:t>
              </a:r>
            </a:p>
          </p:txBody>
        </p:sp>
      </p:grpSp>
      <p:sp>
        <p:nvSpPr>
          <p:cNvPr id="22" name="제목 1">
            <a:extLst>
              <a:ext uri="{FF2B5EF4-FFF2-40B4-BE49-F238E27FC236}">
                <a16:creationId xmlns:a16="http://schemas.microsoft.com/office/drawing/2014/main" id="{4400246C-A752-4715-9EB3-0857FF42FA3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</a:rPr>
              <a:t> 2.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</a:rPr>
              <a:t>Reservations for Travel Customers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1248</Words>
  <Application>Microsoft Office PowerPoint</Application>
  <PresentationFormat>와이드스크린</PresentationFormat>
  <Paragraphs>159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6" baseType="lpstr">
      <vt:lpstr>MinionPro-Regular</vt:lpstr>
      <vt:lpstr>맑은 고딕</vt:lpstr>
      <vt:lpstr>Arial</vt:lpstr>
      <vt:lpstr>Calibri</vt:lpstr>
      <vt:lpstr>Impact</vt:lpstr>
      <vt:lpstr>Office 테마</vt:lpstr>
      <vt:lpstr>Lesson 2 Reservations for Travel Customers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200</cp:revision>
  <dcterms:created xsi:type="dcterms:W3CDTF">2021-02-16T02:29:27Z</dcterms:created>
  <dcterms:modified xsi:type="dcterms:W3CDTF">2026-08-19T02:51:19Z</dcterms:modified>
</cp:coreProperties>
</file>