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7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97A3"/>
    <a:srgbClr val="D8EDEF"/>
    <a:srgbClr val="EAEAEC"/>
    <a:srgbClr val="ADAFB0"/>
    <a:srgbClr val="2AA738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5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D447D605-4F9E-479B-8A2C-BAC68DE7D4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microsoft.com/office/2007/relationships/media" Target="../media/media4.mp3"/><Relationship Id="rId7" Type="http://schemas.openxmlformats.org/officeDocument/2006/relationships/slide" Target="slide18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slide" Target="slide1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slide" Target="slide1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8744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5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6000" b="1" dirty="0">
                <a:latin typeface="+mj-ea"/>
              </a:rPr>
              <a:t>Telephone Calls 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6000" b="1" dirty="0">
                <a:latin typeface="+mj-ea"/>
              </a:rPr>
              <a:t>and Appointments</a:t>
            </a:r>
            <a:endParaRPr lang="ko-KR" altLang="en-US" sz="6000" b="1" dirty="0">
              <a:latin typeface="+mj-ea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/>
              <a:t>PART Ⅰ </a:t>
            </a:r>
            <a:r>
              <a:rPr lang="en-US" altLang="ko-KR" sz="2400" b="1" dirty="0"/>
              <a:t>Basic Conversation</a:t>
            </a: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id="{842C9829-D88F-470B-8D68-63DD0FE17E2D}"/>
              </a:ext>
            </a:extLst>
          </p:cNvPr>
          <p:cNvCxnSpPr/>
          <p:nvPr/>
        </p:nvCxnSpPr>
        <p:spPr>
          <a:xfrm>
            <a:off x="1207658" y="50038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14B3B076-269E-5555-4CD5-9E3FC87B34C4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FC54DDD-2012-4B4F-AE79-D6B72BDA04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351372"/>
            <a:ext cx="10277475" cy="419100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420C4F3-6B02-4EAA-9465-328AB4A9818F}"/>
              </a:ext>
            </a:extLst>
          </p:cNvPr>
          <p:cNvSpPr txBox="1"/>
          <p:nvPr/>
        </p:nvSpPr>
        <p:spPr>
          <a:xfrm>
            <a:off x="9090973" y="1992883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BB0FE9A0-E61B-4CC5-A450-248372EA0785}"/>
              </a:ext>
            </a:extLst>
          </p:cNvPr>
          <p:cNvGrpSpPr/>
          <p:nvPr/>
        </p:nvGrpSpPr>
        <p:grpSpPr>
          <a:xfrm>
            <a:off x="4826740" y="2644981"/>
            <a:ext cx="5704626" cy="2333550"/>
            <a:chOff x="4826740" y="2644981"/>
            <a:chExt cx="5704626" cy="233355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CEAF2F9-D73A-44BA-AE3A-956BFC226383}"/>
                </a:ext>
              </a:extLst>
            </p:cNvPr>
            <p:cNvSpPr txBox="1"/>
            <p:nvPr/>
          </p:nvSpPr>
          <p:spPr>
            <a:xfrm>
              <a:off x="4826740" y="2644981"/>
              <a:ext cx="1075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41D4BBA-585D-4346-8E53-193CAFDFD250}"/>
                </a:ext>
              </a:extLst>
            </p:cNvPr>
            <p:cNvSpPr txBox="1"/>
            <p:nvPr/>
          </p:nvSpPr>
          <p:spPr>
            <a:xfrm>
              <a:off x="5044966" y="2872964"/>
              <a:ext cx="5486400" cy="210556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        </a:t>
              </a:r>
              <a:r>
                <a:rPr lang="en-US" altLang="ko-KR" sz="1500" b="0" i="0" u="sng" strike="noStrike" dirty="0">
                  <a:uFill>
                    <a:solidFill>
                      <a:schemeClr val="tx1"/>
                    </a:solidFill>
                  </a:uFill>
                </a:rPr>
                <a:t>Hello, </a:t>
              </a:r>
              <a:r>
                <a:rPr lang="en-US" altLang="ko-KR" sz="1500" b="0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Mr. Heywood. </a:t>
              </a:r>
              <a:r>
                <a:rPr lang="en-US" altLang="ko-KR" sz="1500" b="0" i="0" u="sng" strike="noStrike" dirty="0">
                  <a:uFill>
                    <a:solidFill>
                      <a:schemeClr val="tx1"/>
                    </a:solidFill>
                  </a:uFill>
                </a:rPr>
                <a:t>This is </a:t>
              </a:r>
              <a:r>
                <a:rPr lang="en-US" altLang="ko-KR" sz="1500" b="0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Song, </a:t>
              </a:r>
              <a:r>
                <a:rPr lang="en-US" altLang="ko-KR" sz="1500" b="0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Insu</a:t>
              </a:r>
              <a:r>
                <a:rPr lang="en-US" altLang="ko-KR" sz="1500" b="0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</a:t>
              </a:r>
              <a:r>
                <a:rPr lang="en-US" altLang="ko-KR" sz="1500" b="0" i="0" u="sng" strike="noStrike" dirty="0">
                  <a:uFill>
                    <a:solidFill>
                      <a:schemeClr val="tx1"/>
                    </a:solidFill>
                  </a:uFill>
                </a:rPr>
                <a:t>from </a:t>
              </a:r>
              <a:r>
                <a:rPr lang="en-US" altLang="ko-KR" sz="1500" b="0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Silla Travel</a:t>
              </a:r>
              <a:r>
                <a:rPr lang="en-US" altLang="ko-KR" sz="1500" b="0" i="0" u="sng" strike="noStrike" dirty="0">
                  <a:uFill>
                    <a:solidFill>
                      <a:schemeClr val="tx1"/>
                    </a:solidFill>
                  </a:uFill>
                </a:rPr>
                <a:t>. 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ko-KR" sz="1500" b="0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I tried to talk to you several times, but I couldn’t get through. So I’m leaving a message on your voicemail. We need a copy of your passport to make a reservation for your flight to New York. </a:t>
              </a:r>
              <a:r>
                <a:rPr lang="en-US" altLang="ko-KR" sz="1500" b="0" i="0" u="sng" strike="noStrike" dirty="0">
                  <a:uFill>
                    <a:solidFill>
                      <a:schemeClr val="tx1"/>
                    </a:solidFill>
                  </a:uFill>
                </a:rPr>
                <a:t>Please send it to us via fax. Our fax number is </a:t>
              </a:r>
              <a:r>
                <a:rPr lang="en-US" altLang="ko-KR" sz="1500" b="0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689-7749</a:t>
              </a:r>
              <a:r>
                <a:rPr lang="en-US" altLang="ko-KR" sz="1500" b="0" i="0" u="sng" strike="noStrike" dirty="0">
                  <a:uFill>
                    <a:solidFill>
                      <a:schemeClr val="tx1"/>
                    </a:solidFill>
                  </a:uFill>
                </a:rPr>
                <a:t>. Thank you for your cooperation. </a:t>
              </a:r>
              <a:endParaRPr lang="ko-KR" altLang="en-US" sz="150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endParaRPr>
            </a:p>
          </p:txBody>
        </p:sp>
      </p:grpSp>
      <p:sp>
        <p:nvSpPr>
          <p:cNvPr id="16" name="제목 1">
            <a:extLst>
              <a:ext uri="{FF2B5EF4-FFF2-40B4-BE49-F238E27FC236}">
                <a16:creationId xmlns:a16="http://schemas.microsoft.com/office/drawing/2014/main" id="{BA820AB9-E88E-4652-B872-14BB7C80632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5597119E-AAFC-49A9-825C-BED25F9239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928812"/>
            <a:ext cx="10848975" cy="30003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1C8F9145-12CC-46E1-9D1F-4396D21C5FA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0404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5880B483-136C-4F03-ABAF-47CEB5CA834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56584"/>
          <a:stretch/>
        </p:blipFill>
        <p:spPr>
          <a:xfrm>
            <a:off x="329259" y="1940247"/>
            <a:ext cx="11533481" cy="297750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58DA68CA-315C-4594-8D0F-9066B47D19A8}"/>
              </a:ext>
            </a:extLst>
          </p:cNvPr>
          <p:cNvSpPr/>
          <p:nvPr/>
        </p:nvSpPr>
        <p:spPr>
          <a:xfrm>
            <a:off x="8386421" y="3048651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510E239C-B3D9-4BD2-A8E4-850334961F90}"/>
              </a:ext>
            </a:extLst>
          </p:cNvPr>
          <p:cNvSpPr/>
          <p:nvPr/>
        </p:nvSpPr>
        <p:spPr>
          <a:xfrm>
            <a:off x="4995600" y="4074982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>
            <a:hlinkClick r:id="rId7" action="ppaction://hlinksldjump"/>
            <a:extLst>
              <a:ext uri="{FF2B5EF4-FFF2-40B4-BE49-F238E27FC236}">
                <a16:creationId xmlns:a16="http://schemas.microsoft.com/office/drawing/2014/main" id="{458A9E2C-673D-4AAF-8F22-E66BBBDFA340}"/>
              </a:ext>
            </a:extLst>
          </p:cNvPr>
          <p:cNvSpPr txBox="1"/>
          <p:nvPr/>
        </p:nvSpPr>
        <p:spPr>
          <a:xfrm>
            <a:off x="9033535" y="2618033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7679E3-399B-4138-8F74-577A0F6B62B1}"/>
              </a:ext>
            </a:extLst>
          </p:cNvPr>
          <p:cNvSpPr txBox="1"/>
          <p:nvPr/>
        </p:nvSpPr>
        <p:spPr>
          <a:xfrm>
            <a:off x="9884370" y="261228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5" name="TextBox 14">
            <a:hlinkClick r:id="rId8" action="ppaction://hlinksldjump"/>
            <a:extLst>
              <a:ext uri="{FF2B5EF4-FFF2-40B4-BE49-F238E27FC236}">
                <a16:creationId xmlns:a16="http://schemas.microsoft.com/office/drawing/2014/main" id="{26FA9A16-FD23-465F-A914-BBD33C868850}"/>
              </a:ext>
            </a:extLst>
          </p:cNvPr>
          <p:cNvSpPr txBox="1"/>
          <p:nvPr/>
        </p:nvSpPr>
        <p:spPr>
          <a:xfrm>
            <a:off x="7011741" y="362902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AA85D1-5BC3-4747-A75C-E8C8A55D7D7B}"/>
              </a:ext>
            </a:extLst>
          </p:cNvPr>
          <p:cNvSpPr txBox="1"/>
          <p:nvPr/>
        </p:nvSpPr>
        <p:spPr>
          <a:xfrm>
            <a:off x="7862576" y="363597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9" name="P1L5_39p_Check Up_A1">
            <a:hlinkClick r:id="" action="ppaction://media"/>
            <a:extLst>
              <a:ext uri="{FF2B5EF4-FFF2-40B4-BE49-F238E27FC236}">
                <a16:creationId xmlns:a16="http://schemas.microsoft.com/office/drawing/2014/main" id="{C4898632-ABC4-47DC-BEB9-01E49F7470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40660" y="2554533"/>
            <a:ext cx="475200" cy="475200"/>
          </a:xfrm>
          <a:prstGeom prst="rect">
            <a:avLst/>
          </a:prstGeom>
        </p:spPr>
      </p:pic>
      <p:pic>
        <p:nvPicPr>
          <p:cNvPr id="20" name="P1L5_39p_Check Up_A2">
            <a:hlinkClick r:id="" action="ppaction://media"/>
            <a:extLst>
              <a:ext uri="{FF2B5EF4-FFF2-40B4-BE49-F238E27FC236}">
                <a16:creationId xmlns:a16="http://schemas.microsoft.com/office/drawing/2014/main" id="{C92109A2-1516-455B-A27E-58E5777E551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10635" y="3577497"/>
            <a:ext cx="475200" cy="475200"/>
          </a:xfrm>
          <a:prstGeom prst="rect">
            <a:avLst/>
          </a:prstGeom>
        </p:spPr>
      </p:pic>
      <p:sp>
        <p:nvSpPr>
          <p:cNvPr id="17" name="제목 1">
            <a:extLst>
              <a:ext uri="{FF2B5EF4-FFF2-40B4-BE49-F238E27FC236}">
                <a16:creationId xmlns:a16="http://schemas.microsoft.com/office/drawing/2014/main" id="{2BB4EE46-3952-4669-99BD-256E6D3DBD2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67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619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BFDE413C-922A-445B-9ADF-1E9950CDF0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691"/>
          <a:stretch/>
        </p:blipFill>
        <p:spPr>
          <a:xfrm>
            <a:off x="329259" y="1636546"/>
            <a:ext cx="11533481" cy="3930242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7336E0B-D55F-4ECB-8D17-DC75925AB670}"/>
              </a:ext>
            </a:extLst>
          </p:cNvPr>
          <p:cNvGrpSpPr/>
          <p:nvPr/>
        </p:nvGrpSpPr>
        <p:grpSpPr>
          <a:xfrm>
            <a:off x="6036101" y="2309606"/>
            <a:ext cx="360996" cy="1401943"/>
            <a:chOff x="6036101" y="2309607"/>
            <a:chExt cx="360996" cy="106898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7F7A4E8-3538-4FD2-9D60-61C513F4E8BA}"/>
                </a:ext>
              </a:extLst>
            </p:cNvPr>
            <p:cNvSpPr txBox="1"/>
            <p:nvPr/>
          </p:nvSpPr>
          <p:spPr>
            <a:xfrm>
              <a:off x="6036101" y="2309607"/>
              <a:ext cx="32252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c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A23C412-EB98-45B7-997C-B6DAFBE662AC}"/>
                </a:ext>
              </a:extLst>
            </p:cNvPr>
            <p:cNvSpPr txBox="1"/>
            <p:nvPr/>
          </p:nvSpPr>
          <p:spPr>
            <a:xfrm>
              <a:off x="6036101" y="2619487"/>
              <a:ext cx="338554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a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13A4308-F83E-4759-B93E-E18D8635FE76}"/>
                </a:ext>
              </a:extLst>
            </p:cNvPr>
            <p:cNvSpPr txBox="1"/>
            <p:nvPr/>
          </p:nvSpPr>
          <p:spPr>
            <a:xfrm>
              <a:off x="6036101" y="2947700"/>
              <a:ext cx="36099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200" b="1" dirty="0">
                  <a:solidFill>
                    <a:srgbClr val="FF0000"/>
                  </a:solidFill>
                </a:rPr>
                <a:t>b</a:t>
              </a:r>
              <a:endParaRPr lang="ko-KR" altLang="en-US" sz="22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67FD31CA-8C03-43A7-B229-B1640F1E135F}"/>
              </a:ext>
            </a:extLst>
          </p:cNvPr>
          <p:cNvSpPr txBox="1"/>
          <p:nvPr/>
        </p:nvSpPr>
        <p:spPr>
          <a:xfrm>
            <a:off x="8094807" y="18415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4783F640-731E-437E-A913-12ACD956E8F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612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>
            <a:extLst>
              <a:ext uri="{FF2B5EF4-FFF2-40B4-BE49-F238E27FC236}">
                <a16:creationId xmlns:a16="http://schemas.microsoft.com/office/drawing/2014/main" id="{4F635623-C3BB-43FA-A6C3-D395E9874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695325"/>
            <a:ext cx="10944225" cy="546735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2B8BF66-E303-452D-886F-CDEE2FE4EFF5}"/>
              </a:ext>
            </a:extLst>
          </p:cNvPr>
          <p:cNvGrpSpPr/>
          <p:nvPr/>
        </p:nvGrpSpPr>
        <p:grpSpPr>
          <a:xfrm>
            <a:off x="2587897" y="3100517"/>
            <a:ext cx="6677744" cy="1778517"/>
            <a:chOff x="2257697" y="3494217"/>
            <a:chExt cx="6677744" cy="177851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14621AA-6F73-486C-A448-32DA412CF89D}"/>
                </a:ext>
              </a:extLst>
            </p:cNvPr>
            <p:cNvSpPr txBox="1"/>
            <p:nvPr/>
          </p:nvSpPr>
          <p:spPr>
            <a:xfrm>
              <a:off x="3063443" y="3494217"/>
              <a:ext cx="2377830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500" b="1" i="0" u="none" strike="noStrike" baseline="0" dirty="0">
                  <a:solidFill>
                    <a:srgbClr val="FF0000"/>
                  </a:solidFill>
                  <a:latin typeface="+mj-lt"/>
                </a:rPr>
                <a:t>This is Mary (speaking).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77A8F57-22E2-4EEA-BB1A-C343461300BC}"/>
                </a:ext>
              </a:extLst>
            </p:cNvPr>
            <p:cNvSpPr txBox="1"/>
            <p:nvPr/>
          </p:nvSpPr>
          <p:spPr>
            <a:xfrm>
              <a:off x="6557611" y="3842782"/>
              <a:ext cx="237783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j-lt"/>
                </a:rPr>
                <a:t>take a message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776ED55-B499-443A-836F-68CB7AFD8A82}"/>
                </a:ext>
              </a:extLst>
            </p:cNvPr>
            <p:cNvSpPr txBox="1"/>
            <p:nvPr/>
          </p:nvSpPr>
          <p:spPr>
            <a:xfrm>
              <a:off x="2550224" y="4198383"/>
              <a:ext cx="1220719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j-lt"/>
                </a:rPr>
                <a:t>Yes, please.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E9D77A-354D-4671-BFB0-8FFE937B3A09}"/>
                </a:ext>
              </a:extLst>
            </p:cNvPr>
            <p:cNvSpPr txBox="1"/>
            <p:nvPr/>
          </p:nvSpPr>
          <p:spPr>
            <a:xfrm>
              <a:off x="2257697" y="4949569"/>
              <a:ext cx="2507418" cy="3231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500" b="1" dirty="0">
                  <a:solidFill>
                    <a:srgbClr val="FF0000"/>
                  </a:solidFill>
                  <a:latin typeface="+mj-lt"/>
                </a:rPr>
                <a:t>My number is 2973-0218</a:t>
              </a:r>
              <a:endParaRPr lang="ko-KR" altLang="en-US" sz="1500" b="1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9AD0B0F-FE35-4A48-B0B0-D1498467A7C1}"/>
              </a:ext>
            </a:extLst>
          </p:cNvPr>
          <p:cNvSpPr txBox="1"/>
          <p:nvPr/>
        </p:nvSpPr>
        <p:spPr>
          <a:xfrm>
            <a:off x="6719237" y="93275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8573D4E6-D648-4B51-9071-EC2F3259B88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359061"/>
            <a:ext cx="11144250" cy="592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</a:pPr>
            <a:r>
              <a:rPr lang="en-US" altLang="ko-KR" sz="1600" b="0" i="0" u="none" strike="noStrike" baseline="0" dirty="0">
                <a:latin typeface="+mj-lt"/>
              </a:rPr>
              <a:t>[</a:t>
            </a:r>
            <a:r>
              <a:rPr lang="en-US" altLang="ko-KR" sz="1600" b="0" i="1" u="none" strike="noStrike" baseline="0" dirty="0">
                <a:latin typeface="+mj-lt"/>
              </a:rPr>
              <a:t>Phone rings.</a:t>
            </a:r>
            <a:r>
              <a:rPr lang="en-US" altLang="ko-KR" sz="1600" b="0" i="0" u="none" strike="noStrike" baseline="0" dirty="0">
                <a:latin typeface="+mj-lt"/>
              </a:rPr>
              <a:t>]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Good afternoon, JY Industries. How may I help you?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I would like to speak to Ms. Judy Smith, please.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I’m sorry. Ms. Smith is out of the office at the moment. May I ask who’s calling?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Well, this is Kim, </a:t>
            </a:r>
            <a:r>
              <a:rPr lang="en-US" altLang="ko-KR" sz="1600" b="0" i="0" u="none" strike="noStrike" baseline="0" dirty="0" err="1">
                <a:latin typeface="+mj-lt"/>
              </a:rPr>
              <a:t>Sangmin</a:t>
            </a:r>
            <a:r>
              <a:rPr lang="en-US" altLang="ko-KR" sz="1600" b="0" i="0" u="none" strike="noStrike" baseline="0" dirty="0">
                <a:latin typeface="+mj-lt"/>
              </a:rPr>
              <a:t> from Korea. I tried to call her yesterday, but I couldn’t get through. Do you know when </a:t>
            </a:r>
          </a:p>
          <a:p>
            <a:pPr algn="l">
              <a:lnSpc>
                <a:spcPct val="200000"/>
              </a:lnSpc>
            </a:pPr>
            <a:r>
              <a:rPr lang="en-US" altLang="ko-KR" sz="1600" dirty="0">
                <a:latin typeface="+mj-lt"/>
              </a:rPr>
              <a:t>     </a:t>
            </a:r>
            <a:r>
              <a:rPr lang="en-US" altLang="ko-KR" sz="1600" b="0" i="0" u="none" strike="noStrike" baseline="0" dirty="0">
                <a:latin typeface="+mj-lt"/>
              </a:rPr>
              <a:t>she’ll be back?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I don’t know, sir. Would you like to call back later or leave a message?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I’ll leave a message.</a:t>
            </a:r>
          </a:p>
          <a:p>
            <a:pPr algn="l">
              <a:lnSpc>
                <a:spcPct val="200000"/>
              </a:lnSpc>
            </a:pPr>
            <a:r>
              <a:rPr lang="pl-PL" altLang="ko-KR" sz="1600" b="1" i="0" u="none" strike="noStrike" baseline="0" dirty="0">
                <a:latin typeface="+mj-lt"/>
              </a:rPr>
              <a:t>W: </a:t>
            </a:r>
            <a:r>
              <a:rPr lang="pl-PL" altLang="ko-KR" sz="1600" b="0" i="0" u="none" strike="noStrike" baseline="0" dirty="0">
                <a:latin typeface="+mj-lt"/>
              </a:rPr>
              <a:t>Okay, sir. Go ahead.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Please ask her to call me at 7 this evening. My number is 014-2243-6587.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Call Mr. Kim at 7:00 p.m., at 014-2243-6587. Okay. I’ll leave her the message.</a:t>
            </a:r>
          </a:p>
          <a:p>
            <a:pPr algn="l">
              <a:lnSpc>
                <a:spcPct val="20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Thanks a lot. Goodbye.</a:t>
            </a:r>
            <a:endParaRPr lang="en-US" altLang="ko-KR" sz="1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1L5_36p_Situation 1_A">
            <a:hlinkClick r:id="" action="ppaction://media"/>
            <a:extLst>
              <a:ext uri="{FF2B5EF4-FFF2-40B4-BE49-F238E27FC236}">
                <a16:creationId xmlns:a16="http://schemas.microsoft.com/office/drawing/2014/main" id="{CDDF85CC-9676-4C23-9173-D3B869F8A9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560006"/>
            <a:ext cx="11144250" cy="5473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70000"/>
              </a:lnSpc>
            </a:pPr>
            <a:r>
              <a:rPr lang="en-US" altLang="ko-KR" sz="1600" b="0" i="0" u="none" strike="noStrike" baseline="0" dirty="0">
                <a:latin typeface="+mj-lt"/>
              </a:rPr>
              <a:t>[</a:t>
            </a:r>
            <a:r>
              <a:rPr lang="en-US" altLang="ko-KR" sz="1600" b="0" i="1" u="none" strike="noStrike" baseline="0" dirty="0">
                <a:latin typeface="+mj-lt"/>
              </a:rPr>
              <a:t>Phone rings.</a:t>
            </a:r>
            <a:r>
              <a:rPr lang="en-US" altLang="ko-KR" sz="1600" b="0" i="0" u="none" strike="noStrike" baseline="0" dirty="0">
                <a:latin typeface="+mj-lt"/>
              </a:rPr>
              <a:t>]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Good evening. May I speak to Mr. Kim, </a:t>
            </a:r>
            <a:r>
              <a:rPr lang="en-US" altLang="ko-KR" sz="1600" b="0" i="0" u="none" strike="noStrike" baseline="0" dirty="0" err="1">
                <a:latin typeface="+mj-lt"/>
              </a:rPr>
              <a:t>Sangmin</a:t>
            </a:r>
            <a:r>
              <a:rPr lang="en-US" altLang="ko-KR" sz="1600" b="0" i="0" u="none" strike="noStrike" baseline="0" dirty="0">
                <a:latin typeface="+mj-lt"/>
              </a:rPr>
              <a:t>, please?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Oh, Ms. Smith. This is Kim, </a:t>
            </a:r>
            <a:r>
              <a:rPr lang="en-US" altLang="ko-KR" sz="1600" b="0" i="0" u="none" strike="noStrike" baseline="0" dirty="0" err="1">
                <a:latin typeface="+mj-lt"/>
              </a:rPr>
              <a:t>Sangmin</a:t>
            </a:r>
            <a:r>
              <a:rPr lang="en-US" altLang="ko-KR" sz="1600" b="0" i="0" u="none" strike="noStrike" baseline="0" dirty="0">
                <a:latin typeface="+mj-lt"/>
              </a:rPr>
              <a:t> speaking.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Hello, Mr. Kim. I believe you left a message for me to call you back.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Yes. I was wondering if I could come and see you sometime this week. I have an urgent matter to </a:t>
            </a:r>
          </a:p>
          <a:p>
            <a:pPr algn="l">
              <a:lnSpc>
                <a:spcPct val="170000"/>
              </a:lnSpc>
            </a:pPr>
            <a:r>
              <a:rPr lang="en-US" altLang="ko-KR" sz="1600" dirty="0">
                <a:latin typeface="+mj-lt"/>
              </a:rPr>
              <a:t>     </a:t>
            </a:r>
            <a:r>
              <a:rPr lang="en-US" altLang="ko-KR" sz="1600" b="0" i="0" u="none" strike="noStrike" baseline="0" dirty="0">
                <a:latin typeface="+mj-lt"/>
              </a:rPr>
              <a:t>discuss with you.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Just a moment, please. Let me check my schedule. [</a:t>
            </a:r>
            <a:r>
              <a:rPr lang="en-US" altLang="ko-KR" sz="1600" b="0" i="1" u="none" strike="noStrike" baseline="0" dirty="0">
                <a:latin typeface="+mj-lt"/>
              </a:rPr>
              <a:t>Pause</a:t>
            </a:r>
            <a:r>
              <a:rPr lang="en-US" altLang="ko-KR" sz="1600" b="0" i="0" u="none" strike="noStrike" baseline="0" dirty="0">
                <a:latin typeface="+mj-lt"/>
              </a:rPr>
              <a:t>] Yes, the end of this week should be okay. </a:t>
            </a:r>
          </a:p>
          <a:p>
            <a:pPr algn="l">
              <a:lnSpc>
                <a:spcPct val="170000"/>
              </a:lnSpc>
            </a:pPr>
            <a:r>
              <a:rPr lang="en-US" altLang="ko-KR" sz="1600" dirty="0">
                <a:latin typeface="+mj-lt"/>
              </a:rPr>
              <a:t>     </a:t>
            </a:r>
            <a:r>
              <a:rPr lang="en-US" altLang="ko-KR" sz="1600" b="0" i="0" u="none" strike="noStrike" baseline="0" dirty="0">
                <a:latin typeface="+mj-lt"/>
              </a:rPr>
              <a:t>Which day did you have in mind?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Are you available Thursday morning?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I’m slightly busy on Thursday, but I’m available most of Friday.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</a:t>
            </a:r>
            <a:r>
              <a:rPr lang="en-US" altLang="ko-KR" sz="1600" b="0" i="0" u="none" strike="noStrike" baseline="0" dirty="0">
                <a:latin typeface="+mj-lt"/>
              </a:rPr>
              <a:t> Yes, Friday is okay for me, too. What time shall we meet?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W: </a:t>
            </a:r>
            <a:r>
              <a:rPr lang="en-US" altLang="ko-KR" sz="1600" b="0" i="0" u="none" strike="noStrike" baseline="0" dirty="0">
                <a:latin typeface="+mj-lt"/>
              </a:rPr>
              <a:t>How about 2:30 in the afternoon at my office?</a:t>
            </a:r>
          </a:p>
          <a:p>
            <a:pPr algn="l">
              <a:lnSpc>
                <a:spcPct val="170000"/>
              </a:lnSpc>
            </a:pPr>
            <a:r>
              <a:rPr lang="en-US" altLang="ko-KR" sz="1600" b="1" i="0" u="none" strike="noStrike" baseline="0" dirty="0">
                <a:latin typeface="+mj-lt"/>
              </a:rPr>
              <a:t>M: </a:t>
            </a:r>
            <a:r>
              <a:rPr lang="en-US" altLang="ko-KR" sz="1600" b="0" i="0" u="none" strike="noStrike" baseline="0" dirty="0">
                <a:latin typeface="+mj-lt"/>
              </a:rPr>
              <a:t>Yes, that’s perfect. I’ll see you at your office at 2:30 on Friday, April 6.</a:t>
            </a:r>
            <a:endParaRPr lang="en-US" altLang="ko-KR" sz="1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55A63B4D-F9C1-4208-83DD-59DE59D7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149" y="252000"/>
            <a:ext cx="637263" cy="637263"/>
          </a:xfrm>
          <a:prstGeom prst="rect">
            <a:avLst/>
          </a:prstGeom>
        </p:spPr>
      </p:pic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BAEE2C57-9C32-41BB-979F-EB32C250766C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D7C7BF35-BE2E-41FC-99C4-EBC5DB1EF96E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1L5_37p_Situation 2_A">
            <a:hlinkClick r:id="" action="ppaction://media"/>
            <a:extLst>
              <a:ext uri="{FF2B5EF4-FFF2-40B4-BE49-F238E27FC236}">
                <a16:creationId xmlns:a16="http://schemas.microsoft.com/office/drawing/2014/main" id="{F02449E7-D7A9-4D2F-BC55-039B8EDA25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1405866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A-1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  <a:cs typeface="Calibri" panose="020F0502020204030204" pitchFamily="34" charset="0"/>
              </a:rPr>
              <a:t>W: </a:t>
            </a:r>
            <a:r>
              <a:rPr lang="en-US" altLang="ko-KR" sz="2000" dirty="0">
                <a:latin typeface="+mj-lt"/>
                <a:cs typeface="Calibri" panose="020F0502020204030204" pitchFamily="34" charset="0"/>
              </a:rPr>
              <a:t>May I speak to Mr. James Brown, please?</a:t>
            </a:r>
          </a:p>
          <a:p>
            <a:pPr>
              <a:lnSpc>
                <a:spcPct val="200000"/>
              </a:lnSpc>
            </a:pPr>
            <a:r>
              <a:rPr lang="en-US" altLang="ko-KR" sz="2000" b="1" dirty="0">
                <a:latin typeface="+mj-lt"/>
                <a:cs typeface="Calibri" panose="020F0502020204030204" pitchFamily="34" charset="0"/>
              </a:rPr>
              <a:t>M: </a:t>
            </a:r>
            <a:r>
              <a:rPr lang="en-US" altLang="ko-KR" sz="2000" dirty="0">
                <a:latin typeface="+mj-lt"/>
                <a:cs typeface="Calibri" panose="020F0502020204030204" pitchFamily="34" charset="0"/>
              </a:rPr>
              <a:t>___________________________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  <a:cs typeface="Calibri" panose="020F0502020204030204" pitchFamily="34" charset="0"/>
              </a:rPr>
              <a:t>ⓐ Good job.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  <a:cs typeface="Calibri" panose="020F0502020204030204" pitchFamily="34" charset="0"/>
              </a:rPr>
              <a:t>ⓑ That’s right.</a:t>
            </a:r>
          </a:p>
          <a:p>
            <a:pPr>
              <a:lnSpc>
                <a:spcPct val="200000"/>
              </a:lnSpc>
            </a:pPr>
            <a:r>
              <a:rPr lang="en-US" altLang="ko-KR" sz="2000" dirty="0">
                <a:latin typeface="+mj-lt"/>
                <a:cs typeface="Calibri" panose="020F0502020204030204" pitchFamily="34" charset="0"/>
              </a:rPr>
              <a:t>ⓒ Speaking.</a:t>
            </a:r>
            <a:endParaRPr lang="ko-KR" altLang="en-US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1L5_39p_Check Up_A1">
            <a:hlinkClick r:id="" action="ppaction://media"/>
            <a:extLst>
              <a:ext uri="{FF2B5EF4-FFF2-40B4-BE49-F238E27FC236}">
                <a16:creationId xmlns:a16="http://schemas.microsoft.com/office/drawing/2014/main" id="{37B43DE8-E68B-4D3B-BCD6-AFC70F8D6E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661832"/>
            <a:ext cx="11144250" cy="5072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latin typeface="+mj-lt"/>
                <a:cs typeface="Calibri" panose="020F0502020204030204" pitchFamily="34" charset="0"/>
              </a:rPr>
              <a:t>A-2</a:t>
            </a:r>
          </a:p>
          <a:p>
            <a:pPr marL="0" lvl="1">
              <a:lnSpc>
                <a:spcPct val="200000"/>
              </a:lnSpc>
            </a:pPr>
            <a:r>
              <a:rPr lang="en-US" altLang="ko-KR" sz="2000" b="1" dirty="0">
                <a:latin typeface="+mj-lt"/>
                <a:cs typeface="Calibri" panose="020F0502020204030204" pitchFamily="34" charset="0"/>
              </a:rPr>
              <a:t>M: </a:t>
            </a:r>
            <a:r>
              <a:rPr lang="en-US" altLang="ko-KR" sz="2000" dirty="0">
                <a:latin typeface="+mj-lt"/>
                <a:cs typeface="Calibri" panose="020F0502020204030204" pitchFamily="34" charset="0"/>
              </a:rPr>
              <a:t>Oh, Ms. Taylor. May I see you sometime this week?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Sure. Which day is good for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How about Saturday morning?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Well, I go swimming on Saturday mornings. How about Saturday afternoon?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Fine. What time shall we meet?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W: </a:t>
            </a:r>
            <a:r>
              <a:rPr lang="en-US" altLang="ko-KR" sz="2000" b="0" i="0" u="none" strike="noStrike" baseline="0" dirty="0">
                <a:latin typeface="+mj-lt"/>
              </a:rPr>
              <a:t>Let’s meet at 2:30 at your office.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lt"/>
              </a:rPr>
              <a:t>M: </a:t>
            </a:r>
            <a:r>
              <a:rPr lang="en-US" altLang="ko-KR" sz="2000" b="0" i="0" u="none" strike="noStrike" baseline="0" dirty="0">
                <a:latin typeface="+mj-lt"/>
              </a:rPr>
              <a:t>Sounds good.</a:t>
            </a:r>
            <a:endParaRPr lang="ko-KR" altLang="en-US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1L5_39p_Check Up_A2">
            <a:hlinkClick r:id="" action="ppaction://media"/>
            <a:extLst>
              <a:ext uri="{FF2B5EF4-FFF2-40B4-BE49-F238E27FC236}">
                <a16:creationId xmlns:a16="http://schemas.microsoft.com/office/drawing/2014/main" id="{0BEF35F9-4315-411C-9315-43C84F7B8C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>
            <a:extLst>
              <a:ext uri="{FF2B5EF4-FFF2-40B4-BE49-F238E27FC236}">
                <a16:creationId xmlns:a16="http://schemas.microsoft.com/office/drawing/2014/main" id="{77E9551D-B5F9-488B-8CC6-CD7BF6D0274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p.34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40393B0-E2CD-43C0-962A-8B2C28F74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388" y="918713"/>
            <a:ext cx="9395224" cy="5020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B26D72A-F983-4263-A11E-7107E7E6C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814" y="1103014"/>
            <a:ext cx="9462371" cy="475252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C5F6DE0-5597-47B2-80EB-1A532FBCA2F5}"/>
              </a:ext>
            </a:extLst>
          </p:cNvPr>
          <p:cNvGrpSpPr/>
          <p:nvPr/>
        </p:nvGrpSpPr>
        <p:grpSpPr>
          <a:xfrm>
            <a:off x="4405312" y="2411222"/>
            <a:ext cx="2557462" cy="2871808"/>
            <a:chOff x="3890960" y="2554097"/>
            <a:chExt cx="1995487" cy="2871808"/>
          </a:xfrm>
        </p:grpSpPr>
        <p:cxnSp>
          <p:nvCxnSpPr>
            <p:cNvPr id="4" name="직선 연결선 3">
              <a:extLst>
                <a:ext uri="{FF2B5EF4-FFF2-40B4-BE49-F238E27FC236}">
                  <a16:creationId xmlns:a16="http://schemas.microsoft.com/office/drawing/2014/main" id="{5A04ED14-15F1-429F-A593-E446B125D530}"/>
                </a:ext>
              </a:extLst>
            </p:cNvPr>
            <p:cNvCxnSpPr>
              <a:cxnSpLocks/>
            </p:cNvCxnSpPr>
            <p:nvPr/>
          </p:nvCxnSpPr>
          <p:spPr>
            <a:xfrm>
              <a:off x="3890963" y="2554097"/>
              <a:ext cx="1995484" cy="72592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968AB501-074B-409D-BFD4-6578BD41DDC6}"/>
                </a:ext>
              </a:extLst>
            </p:cNvPr>
            <p:cNvCxnSpPr>
              <a:cxnSpLocks/>
            </p:cNvCxnSpPr>
            <p:nvPr/>
          </p:nvCxnSpPr>
          <p:spPr>
            <a:xfrm>
              <a:off x="3890962" y="3280020"/>
              <a:ext cx="1995484" cy="725923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FEB7B156-82A6-4DEC-A0A8-13A43EE9B035}"/>
                </a:ext>
              </a:extLst>
            </p:cNvPr>
            <p:cNvCxnSpPr>
              <a:cxnSpLocks/>
            </p:cNvCxnSpPr>
            <p:nvPr/>
          </p:nvCxnSpPr>
          <p:spPr>
            <a:xfrm>
              <a:off x="3890961" y="4005943"/>
              <a:ext cx="1995486" cy="708307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464A1B42-AB63-44B0-9499-80C582E7F59B}"/>
                </a:ext>
              </a:extLst>
            </p:cNvPr>
            <p:cNvCxnSpPr>
              <a:cxnSpLocks/>
            </p:cNvCxnSpPr>
            <p:nvPr/>
          </p:nvCxnSpPr>
          <p:spPr>
            <a:xfrm>
              <a:off x="3890960" y="4714250"/>
              <a:ext cx="1995486" cy="711655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5BB00A10-3986-4421-B449-15D6EE2A049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90960" y="2562905"/>
              <a:ext cx="1995487" cy="286300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7682057" y="163810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DCE38140-7D55-499D-9576-799ACB405BF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6245A2B-0C8E-4AE0-B18C-31FE4D49F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5836" y="762917"/>
            <a:ext cx="6819253" cy="53946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p.35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B392144-6E12-4E10-B992-881C056857E1}"/>
              </a:ext>
            </a:extLst>
          </p:cNvPr>
          <p:cNvGrpSpPr/>
          <p:nvPr/>
        </p:nvGrpSpPr>
        <p:grpSpPr>
          <a:xfrm>
            <a:off x="3645464" y="1990169"/>
            <a:ext cx="3098845" cy="2468850"/>
            <a:chOff x="3566132" y="1785092"/>
            <a:chExt cx="3098845" cy="246885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A6DAA52-4A9B-4C02-BFF5-B64706A9287B}"/>
                </a:ext>
              </a:extLst>
            </p:cNvPr>
            <p:cNvSpPr txBox="1"/>
            <p:nvPr/>
          </p:nvSpPr>
          <p:spPr>
            <a:xfrm>
              <a:off x="3566132" y="1785092"/>
              <a:ext cx="26244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This is Kim, </a:t>
              </a:r>
              <a:r>
                <a:rPr lang="en-US" altLang="ko-KR" sz="1400" b="1" dirty="0" err="1">
                  <a:solidFill>
                    <a:srgbClr val="FF0000"/>
                  </a:solidFill>
                  <a:latin typeface="+mn-ea"/>
                </a:rPr>
                <a:t>Minsu</a:t>
              </a:r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 speaking.</a:t>
              </a:r>
              <a:endParaRPr lang="ko-KR" altLang="en-US" sz="14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5659B22-C9D1-4322-BD21-298AF3706A9B}"/>
                </a:ext>
              </a:extLst>
            </p:cNvPr>
            <p:cNvSpPr txBox="1"/>
            <p:nvPr/>
          </p:nvSpPr>
          <p:spPr>
            <a:xfrm>
              <a:off x="3573233" y="2346679"/>
              <a:ext cx="11562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Yes, please.</a:t>
              </a:r>
              <a:endParaRPr lang="ko-KR" altLang="en-US" sz="14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67FFED9-0694-48A4-9703-592B158F38A1}"/>
                </a:ext>
              </a:extLst>
            </p:cNvPr>
            <p:cNvSpPr txBox="1"/>
            <p:nvPr/>
          </p:nvSpPr>
          <p:spPr>
            <a:xfrm>
              <a:off x="3609131" y="2863290"/>
              <a:ext cx="292798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I’m sorry to have bothered you.</a:t>
              </a:r>
              <a:endParaRPr lang="ko-KR" altLang="en-US" sz="14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D10895-BB31-4A83-BB7B-61E2AB4C40F5}"/>
                </a:ext>
              </a:extLst>
            </p:cNvPr>
            <p:cNvSpPr txBox="1"/>
            <p:nvPr/>
          </p:nvSpPr>
          <p:spPr>
            <a:xfrm>
              <a:off x="3613757" y="3416477"/>
              <a:ext cx="30512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Sure. Which day is good for you?</a:t>
              </a:r>
              <a:endParaRPr lang="ko-KR" altLang="en-US" sz="14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F699947-540E-4D98-AE69-622C84DE8E7F}"/>
                </a:ext>
              </a:extLst>
            </p:cNvPr>
            <p:cNvSpPr txBox="1"/>
            <p:nvPr/>
          </p:nvSpPr>
          <p:spPr>
            <a:xfrm>
              <a:off x="3632807" y="3946165"/>
              <a:ext cx="17203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+mn-ea"/>
                </a:rPr>
                <a:t>How about noon?</a:t>
              </a:r>
              <a:endParaRPr lang="ko-KR" altLang="en-US" sz="14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FCC740B-BE54-42CC-B482-1AFAD5CF7276}"/>
              </a:ext>
            </a:extLst>
          </p:cNvPr>
          <p:cNvSpPr txBox="1"/>
          <p:nvPr/>
        </p:nvSpPr>
        <p:spPr>
          <a:xfrm>
            <a:off x="8182637" y="999429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40DCC8A5-1A39-46C6-8A51-552DBFBB6B6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43D1142A-CB22-499A-B401-B05F13D8E6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8022"/>
          <a:stretch/>
        </p:blipFill>
        <p:spPr>
          <a:xfrm>
            <a:off x="1787003" y="884511"/>
            <a:ext cx="8617993" cy="504248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Leaving a Message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FB33001-5222-4626-9AAA-0C39D5EABB38}"/>
              </a:ext>
            </a:extLst>
          </p:cNvPr>
          <p:cNvGrpSpPr/>
          <p:nvPr/>
        </p:nvGrpSpPr>
        <p:grpSpPr>
          <a:xfrm>
            <a:off x="2477910" y="4095701"/>
            <a:ext cx="5206619" cy="1752395"/>
            <a:chOff x="2477910" y="4181045"/>
            <a:chExt cx="5206619" cy="1752395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F8700319-6125-4734-B97A-565D5A2CBDCD}"/>
                </a:ext>
              </a:extLst>
            </p:cNvPr>
            <p:cNvSpPr/>
            <p:nvPr/>
          </p:nvSpPr>
          <p:spPr>
            <a:xfrm>
              <a:off x="2477910" y="4181045"/>
              <a:ext cx="266319" cy="2663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234BF9C9-F071-420F-9BB3-29E5F9D57D9B}"/>
                </a:ext>
              </a:extLst>
            </p:cNvPr>
            <p:cNvSpPr/>
            <p:nvPr/>
          </p:nvSpPr>
          <p:spPr>
            <a:xfrm>
              <a:off x="7418210" y="4930002"/>
              <a:ext cx="266319" cy="2663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BD372761-6EDB-4BF9-B44F-1689B3CF3AB9}"/>
                </a:ext>
              </a:extLst>
            </p:cNvPr>
            <p:cNvSpPr/>
            <p:nvPr/>
          </p:nvSpPr>
          <p:spPr>
            <a:xfrm>
              <a:off x="4934502" y="5667121"/>
              <a:ext cx="266319" cy="2663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DF7785A2-C32F-47B1-8862-6D6A17206EFA}"/>
              </a:ext>
            </a:extLst>
          </p:cNvPr>
          <p:cNvSpPr txBox="1"/>
          <p:nvPr/>
        </p:nvSpPr>
        <p:spPr>
          <a:xfrm>
            <a:off x="6675974" y="1301275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1F4D4E-2B7E-4374-836C-CD056B40B6F5}"/>
              </a:ext>
            </a:extLst>
          </p:cNvPr>
          <p:cNvSpPr txBox="1"/>
          <p:nvPr/>
        </p:nvSpPr>
        <p:spPr>
          <a:xfrm>
            <a:off x="7526809" y="1295528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7" name="P1L5_36p_Situation 1_A">
            <a:hlinkClick r:id="" action="ppaction://media"/>
            <a:extLst>
              <a:ext uri="{FF2B5EF4-FFF2-40B4-BE49-F238E27FC236}">
                <a16:creationId xmlns:a16="http://schemas.microsoft.com/office/drawing/2014/main" id="{9B8FAC9B-CE19-45F2-92E9-69411011E6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95999" y="1228187"/>
            <a:ext cx="475200" cy="475200"/>
          </a:xfrm>
          <a:prstGeom prst="rect">
            <a:avLst/>
          </a:prstGeom>
        </p:spPr>
      </p:pic>
      <p:sp>
        <p:nvSpPr>
          <p:cNvPr id="15" name="제목 1">
            <a:extLst>
              <a:ext uri="{FF2B5EF4-FFF2-40B4-BE49-F238E27FC236}">
                <a16:creationId xmlns:a16="http://schemas.microsoft.com/office/drawing/2014/main" id="{F3C04D8D-6AA9-4D5D-A0E9-8D748ED9385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85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9309117F-2DC4-460D-9804-E220B2FA6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361" y="733796"/>
            <a:ext cx="9413717" cy="537926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p.36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1FAB230B-584B-418C-BE73-531CB13C980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Leaving a Message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FDFDAA-3F7F-4B06-A104-32E77C6BDAF9}"/>
              </a:ext>
            </a:extLst>
          </p:cNvPr>
          <p:cNvSpPr txBox="1"/>
          <p:nvPr/>
        </p:nvSpPr>
        <p:spPr>
          <a:xfrm>
            <a:off x="6278987" y="15862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13D2624-D54B-46D6-ADDA-55CFB6E4EB66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097E63-1006-4657-9443-74288FDE9D13}"/>
              </a:ext>
            </a:extLst>
          </p:cNvPr>
          <p:cNvSpPr txBox="1"/>
          <p:nvPr/>
        </p:nvSpPr>
        <p:spPr>
          <a:xfrm>
            <a:off x="875409" y="6497451"/>
            <a:ext cx="6270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•at the moment: 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바로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지금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•get through: 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연락이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닿다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•go ahead: 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계속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진행하다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27E29B29-87CA-457B-A7FF-2C8C660544EE}"/>
              </a:ext>
            </a:extLst>
          </p:cNvPr>
          <p:cNvGrpSpPr/>
          <p:nvPr/>
        </p:nvGrpSpPr>
        <p:grpSpPr>
          <a:xfrm>
            <a:off x="4413504" y="2062838"/>
            <a:ext cx="6205728" cy="3888015"/>
            <a:chOff x="-831252" y="2451403"/>
            <a:chExt cx="11500544" cy="2738903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FBB02C3-B829-4BE3-8F19-5CBF988A808E}"/>
                </a:ext>
              </a:extLst>
            </p:cNvPr>
            <p:cNvSpPr txBox="1"/>
            <p:nvPr/>
          </p:nvSpPr>
          <p:spPr>
            <a:xfrm>
              <a:off x="-831252" y="2830127"/>
              <a:ext cx="11500544" cy="27010315"/>
            </a:xfrm>
            <a:prstGeom prst="roundRect">
              <a:avLst>
                <a:gd name="adj" fmla="val 6668"/>
              </a:avLst>
            </a:prstGeom>
            <a:solidFill>
              <a:srgbClr val="EAEAEC"/>
            </a:solidFill>
          </p:spPr>
          <p:txBody>
            <a:bodyPr wrap="square" lIns="36000" tIns="36000" rIns="36000" bIns="36000" rtlCol="0">
              <a:spAutoFit/>
            </a:bodyPr>
            <a:lstStyle/>
            <a:p>
              <a:pPr algn="l">
                <a:lnSpc>
                  <a:spcPct val="130000"/>
                </a:lnSpc>
              </a:pPr>
              <a:endParaRPr lang="en-US" altLang="ko-KR" sz="500" b="0" i="0" u="none" strike="noStrike" baseline="0" dirty="0"/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A: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Good afternoon,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Han, </a:t>
              </a:r>
              <a:r>
                <a:rPr lang="en-US" altLang="ko-KR" sz="1500" b="0" i="0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Yunho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at Korea Travel. How may I help you?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I would like to speak to Mr.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Danny </a:t>
              </a:r>
              <a:r>
                <a:rPr lang="en-US" altLang="ko-KR" sz="1500" b="0" i="0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Seo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, please.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A: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I’m sorry. He is away from his desk at the moment. May I ask 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who’s calling?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Well, this is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Jenny Song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from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Hotel Melonie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. Would you give him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a message?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A: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Sure.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Please ask him to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call me this afternoon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. My number is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014-595-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3212.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A: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Okay. I’ll leave him the message.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600" b="1" i="0" strike="noStrike" dirty="0">
                  <a:solidFill>
                    <a:srgbClr val="7030A0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Thanks a lot. Goodbye.</a:t>
              </a:r>
              <a:endParaRPr lang="en-US" altLang="ko-KR" sz="1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1E5E54-1552-45DD-8797-13DE39BA266C}"/>
                </a:ext>
              </a:extLst>
            </p:cNvPr>
            <p:cNvSpPr txBox="1"/>
            <p:nvPr/>
          </p:nvSpPr>
          <p:spPr>
            <a:xfrm>
              <a:off x="-831252" y="2451403"/>
              <a:ext cx="2285999" cy="27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i="0" u="none" strike="noStrike" baseline="0" dirty="0">
                  <a:solidFill>
                    <a:srgbClr val="FF0000"/>
                  </a:solidFill>
                  <a:latin typeface="+mj-lt"/>
                </a:rPr>
                <a:t>&lt;</a:t>
              </a:r>
              <a:r>
                <a:rPr lang="ko-KR" altLang="en-US" sz="1200" b="1" i="0" u="none" strike="noStrike" baseline="0" dirty="0">
                  <a:solidFill>
                    <a:srgbClr val="FF0000"/>
                  </a:solidFill>
                  <a:latin typeface="+mj-lt"/>
                </a:rPr>
                <a:t>예시 정답</a:t>
              </a:r>
              <a:r>
                <a:rPr lang="en-US" altLang="ko-KR" sz="1200" b="1" i="0" u="none" strike="noStrike" baseline="0" dirty="0">
                  <a:solidFill>
                    <a:srgbClr val="FF0000"/>
                  </a:solidFill>
                  <a:latin typeface="+mj-lt"/>
                </a:rPr>
                <a:t>&gt;</a:t>
              </a:r>
            </a:p>
          </p:txBody>
        </p:sp>
      </p:grpSp>
      <p:sp>
        <p:nvSpPr>
          <p:cNvPr id="26" name="제목 1">
            <a:extLst>
              <a:ext uri="{FF2B5EF4-FFF2-40B4-BE49-F238E27FC236}">
                <a16:creationId xmlns:a16="http://schemas.microsoft.com/office/drawing/2014/main" id="{96B000FE-D962-4816-82EF-4DB5227F521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E516FA59-5F22-43DE-A2FB-A7A02F64E9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2188" y="813063"/>
            <a:ext cx="8444705" cy="55548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Making an Appointment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B015CBF-CEFC-4795-8680-E21A9C9118D9}"/>
              </a:ext>
            </a:extLst>
          </p:cNvPr>
          <p:cNvGrpSpPr/>
          <p:nvPr/>
        </p:nvGrpSpPr>
        <p:grpSpPr>
          <a:xfrm>
            <a:off x="2686430" y="4264604"/>
            <a:ext cx="5153396" cy="1737687"/>
            <a:chOff x="2686430" y="4179260"/>
            <a:chExt cx="5153396" cy="1737687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B78F9859-3258-47EF-8B02-97656550C659}"/>
                </a:ext>
              </a:extLst>
            </p:cNvPr>
            <p:cNvSpPr/>
            <p:nvPr/>
          </p:nvSpPr>
          <p:spPr>
            <a:xfrm>
              <a:off x="5127414" y="4179260"/>
              <a:ext cx="266319" cy="2663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9F465CE2-952C-45C3-AB77-84E4D783ECAC}"/>
                </a:ext>
              </a:extLst>
            </p:cNvPr>
            <p:cNvSpPr/>
            <p:nvPr/>
          </p:nvSpPr>
          <p:spPr>
            <a:xfrm>
              <a:off x="7573507" y="4911656"/>
              <a:ext cx="266319" cy="2663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1F6FF783-8F2A-4FFF-968A-E73960CF31CC}"/>
                </a:ext>
              </a:extLst>
            </p:cNvPr>
            <p:cNvSpPr/>
            <p:nvPr/>
          </p:nvSpPr>
          <p:spPr>
            <a:xfrm>
              <a:off x="2686430" y="5650628"/>
              <a:ext cx="266319" cy="266319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FDA7FA82-EF58-4D3B-8819-CC989EA44036}"/>
              </a:ext>
            </a:extLst>
          </p:cNvPr>
          <p:cNvSpPr txBox="1"/>
          <p:nvPr/>
        </p:nvSpPr>
        <p:spPr>
          <a:xfrm>
            <a:off x="6925998" y="1255698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22F8B9-0311-43E9-BF23-98FA4154EE3B}"/>
              </a:ext>
            </a:extLst>
          </p:cNvPr>
          <p:cNvSpPr txBox="1"/>
          <p:nvPr/>
        </p:nvSpPr>
        <p:spPr>
          <a:xfrm>
            <a:off x="7788167" y="124001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20" name="P1L5_37p_Situation 2_A">
            <a:hlinkClick r:id="" action="ppaction://media"/>
            <a:extLst>
              <a:ext uri="{FF2B5EF4-FFF2-40B4-BE49-F238E27FC236}">
                <a16:creationId xmlns:a16="http://schemas.microsoft.com/office/drawing/2014/main" id="{62871342-63F9-4FDE-8C3C-47EC622510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13558" y="1188358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0ED8A789-8FC4-44E4-92C1-AE40C0AE3514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02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C77496C-49EA-4060-9386-68BDBB1C9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32" y="996196"/>
            <a:ext cx="9964971" cy="486560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p.37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Making an Appointment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90A47C-D109-4908-BD7A-407F440947A6}"/>
              </a:ext>
            </a:extLst>
          </p:cNvPr>
          <p:cNvSpPr txBox="1"/>
          <p:nvPr/>
        </p:nvSpPr>
        <p:spPr>
          <a:xfrm>
            <a:off x="6097830" y="180938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5D9E2A-AF24-4357-BAAF-C2AF0846245A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E01DFA-94E3-4152-BBF3-057242DE94D8}"/>
              </a:ext>
            </a:extLst>
          </p:cNvPr>
          <p:cNvSpPr txBox="1"/>
          <p:nvPr/>
        </p:nvSpPr>
        <p:spPr>
          <a:xfrm>
            <a:off x="875409" y="6497451"/>
            <a:ext cx="6270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•urgent: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긴급한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•discuss: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논의하다 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•available: (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사람이 면담 등에</a:t>
            </a:r>
            <a:r>
              <a:rPr lang="en-US" altLang="ko-KR" sz="1200" b="0" i="0" u="none" strike="noStrike" baseline="0" dirty="0">
                <a:solidFill>
                  <a:schemeClr val="bg1"/>
                </a:solidFill>
                <a:latin typeface="+mj-lt"/>
              </a:rPr>
              <a:t>) </a:t>
            </a:r>
            <a:r>
              <a:rPr lang="ko-KR" altLang="en-US" sz="1200" b="0" i="0" u="none" strike="noStrike" baseline="0" dirty="0">
                <a:solidFill>
                  <a:schemeClr val="bg1"/>
                </a:solidFill>
                <a:latin typeface="+mj-lt"/>
              </a:rPr>
              <a:t>응할 수 있는</a:t>
            </a:r>
            <a:endParaRPr lang="ko-KR" altLang="en-US" sz="12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F30A5E61-A994-4D41-BEC4-BAB26D4C4AB9}"/>
              </a:ext>
            </a:extLst>
          </p:cNvPr>
          <p:cNvGrpSpPr/>
          <p:nvPr/>
        </p:nvGrpSpPr>
        <p:grpSpPr>
          <a:xfrm>
            <a:off x="5010911" y="2376205"/>
            <a:ext cx="5681473" cy="3273240"/>
            <a:chOff x="4631405" y="2384594"/>
            <a:chExt cx="5414616" cy="327324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DDF47B2-ABE4-4623-AD45-996550BB4C58}"/>
                </a:ext>
              </a:extLst>
            </p:cNvPr>
            <p:cNvSpPr txBox="1"/>
            <p:nvPr/>
          </p:nvSpPr>
          <p:spPr>
            <a:xfrm>
              <a:off x="4631405" y="2443877"/>
              <a:ext cx="5414616" cy="3213957"/>
            </a:xfrm>
            <a:prstGeom prst="rect">
              <a:avLst/>
            </a:prstGeom>
            <a:solidFill>
              <a:srgbClr val="D8EDEF"/>
            </a:solidFill>
          </p:spPr>
          <p:txBody>
            <a:bodyPr wrap="square" rtlCol="0">
              <a:spAutoFit/>
            </a:bodyPr>
            <a:lstStyle/>
            <a:p>
              <a:pPr algn="l"/>
              <a:endParaRPr lang="en-US" altLang="ko-KR" sz="1000" b="1" i="0" u="none" strike="noStrike" baseline="0" dirty="0">
                <a:solidFill>
                  <a:srgbClr val="4197A3"/>
                </a:solidFill>
              </a:endParaRP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u="none" strike="noStrike" baseline="0" dirty="0">
                  <a:solidFill>
                    <a:srgbClr val="4197A3"/>
                  </a:solidFill>
                </a:rPr>
                <a:t>A</a:t>
              </a:r>
              <a:r>
                <a:rPr lang="en-US" altLang="ko-KR" sz="1500" b="1" i="0" strike="noStrike" baseline="0" dirty="0">
                  <a:solidFill>
                    <a:srgbClr val="4197A3"/>
                  </a:solidFill>
                </a:rPr>
                <a:t>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Oh, Mr. </a:t>
              </a:r>
              <a:r>
                <a:rPr lang="en-US" altLang="ko-KR" sz="1500" b="0" i="0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Seo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.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 May I see you sometime this week? I have an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urgent matter to discuss with you.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strike="noStrike" dirty="0">
                  <a:solidFill>
                    <a:srgbClr val="4197A3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Yes, Ms.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Song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. The end of this week is okay. Which day is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good for you?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strike="noStrike" dirty="0">
                  <a:solidFill>
                    <a:srgbClr val="4197A3"/>
                  </a:solidFill>
                  <a:uFill>
                    <a:solidFill>
                      <a:schemeClr val="tx1"/>
                    </a:solidFill>
                  </a:uFill>
                </a:rPr>
                <a:t>A: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Are you available on Saturday?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strike="noStrike" dirty="0">
                  <a:solidFill>
                    <a:srgbClr val="4197A3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Yes. What time shall we meet?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strike="noStrike" dirty="0">
                  <a:solidFill>
                    <a:srgbClr val="4197A3"/>
                  </a:solidFill>
                  <a:uFill>
                    <a:solidFill>
                      <a:schemeClr val="tx1"/>
                    </a:solidFill>
                  </a:uFill>
                </a:rPr>
                <a:t>A: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How about 12:30 in the afternoon at our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hotel’s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conference room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?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b="1" i="0" strike="noStrike" dirty="0">
                  <a:solidFill>
                    <a:srgbClr val="4197A3"/>
                  </a:solidFill>
                  <a:uFill>
                    <a:solidFill>
                      <a:schemeClr val="tx1"/>
                    </a:solidFill>
                  </a:uFill>
                </a:rPr>
                <a:t>B: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Yes, that’s good. I’ll see you at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your hotel’s conference room </a:t>
              </a:r>
            </a:p>
            <a:p>
              <a:pPr algn="l">
                <a:lnSpc>
                  <a:spcPct val="130000"/>
                </a:lnSpc>
              </a:pPr>
              <a:r>
                <a:rPr lang="en-US" altLang="ko-KR" sz="1500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   </a:t>
              </a:r>
              <a:r>
                <a:rPr lang="en-US" altLang="ko-KR" sz="1500" b="0" i="0" strike="noStrike" dirty="0">
                  <a:uFill>
                    <a:solidFill>
                      <a:schemeClr val="tx1"/>
                    </a:solidFill>
                  </a:uFill>
                </a:rPr>
                <a:t>at 12:30 on Saturday, </a:t>
              </a:r>
              <a:r>
                <a:rPr lang="en-US" altLang="ko-KR" sz="1500" b="0" i="0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May 27</a:t>
              </a:r>
              <a:r>
                <a:rPr lang="en-US" altLang="ko-KR" sz="1500" b="0" i="0" strike="noStrike" baseline="0" dirty="0"/>
                <a:t>.</a:t>
              </a:r>
              <a:endParaRPr lang="en-US" altLang="ko-KR" sz="1500" b="1" i="0" strike="noStrike" baseline="0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566AAF9-1A16-4567-97CB-255C03C5E638}"/>
                </a:ext>
              </a:extLst>
            </p:cNvPr>
            <p:cNvSpPr txBox="1"/>
            <p:nvPr/>
          </p:nvSpPr>
          <p:spPr>
            <a:xfrm>
              <a:off x="4761044" y="2384594"/>
              <a:ext cx="21082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i="0" u="none" strike="noStrike" baseline="0" dirty="0">
                  <a:solidFill>
                    <a:srgbClr val="FF0000"/>
                  </a:solidFill>
                  <a:latin typeface="+mj-lt"/>
                </a:rPr>
                <a:t>&lt;</a:t>
              </a:r>
              <a:r>
                <a:rPr lang="ko-KR" altLang="en-US" sz="1200" b="1" i="0" u="none" strike="noStrike" baseline="0" dirty="0">
                  <a:solidFill>
                    <a:srgbClr val="FF0000"/>
                  </a:solidFill>
                  <a:latin typeface="+mj-lt"/>
                </a:rPr>
                <a:t>예시 정답</a:t>
              </a:r>
              <a:r>
                <a:rPr lang="en-US" altLang="ko-KR" sz="1200" b="1" i="0" u="none" strike="noStrike" baseline="0" dirty="0">
                  <a:solidFill>
                    <a:srgbClr val="FF0000"/>
                  </a:solidFill>
                  <a:latin typeface="+mj-lt"/>
                </a:rPr>
                <a:t>&gt;</a:t>
              </a:r>
            </a:p>
          </p:txBody>
        </p:sp>
      </p:grpSp>
      <p:sp>
        <p:nvSpPr>
          <p:cNvPr id="22" name="제목 1">
            <a:extLst>
              <a:ext uri="{FF2B5EF4-FFF2-40B4-BE49-F238E27FC236}">
                <a16:creationId xmlns:a16="http://schemas.microsoft.com/office/drawing/2014/main" id="{736DB166-E6BB-4F1C-BFBD-8C68DA66445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3883952-C492-442B-AC04-D157CDE77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893" y="966577"/>
            <a:ext cx="8346213" cy="5213482"/>
          </a:xfrm>
          <a:prstGeom prst="rect">
            <a:avLst/>
          </a:prstGeom>
        </p:spPr>
      </p:pic>
      <p:sp>
        <p:nvSpPr>
          <p:cNvPr id="7" name="제목 1">
            <a:extLst>
              <a:ext uri="{FF2B5EF4-FFF2-40B4-BE49-F238E27FC236}">
                <a16:creationId xmlns:a16="http://schemas.microsoft.com/office/drawing/2014/main" id="{1B9FC02E-F899-48BE-AA49-C792F272D20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5. Telephone Calls and Appointments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1150</Words>
  <Application>Microsoft Office PowerPoint</Application>
  <PresentationFormat>와이드스크린</PresentationFormat>
  <Paragraphs>147</Paragraphs>
  <Slides>19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19</vt:i4>
      </vt:variant>
    </vt:vector>
  </HeadingPairs>
  <TitlesOfParts>
    <vt:vector size="24" baseType="lpstr">
      <vt:lpstr>맑은 고딕</vt:lpstr>
      <vt:lpstr>Arial</vt:lpstr>
      <vt:lpstr>Calibri</vt:lpstr>
      <vt:lpstr>Impact</vt:lpstr>
      <vt:lpstr>Office 테마</vt:lpstr>
      <vt:lpstr>Lesson 5 Telephone Calls  and Appointments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311</cp:revision>
  <dcterms:created xsi:type="dcterms:W3CDTF">2021-02-16T02:29:27Z</dcterms:created>
  <dcterms:modified xsi:type="dcterms:W3CDTF">2026-08-19T02:47:59Z</dcterms:modified>
</cp:coreProperties>
</file>