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490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5</a:t>
            </a:r>
            <a:br>
              <a:rPr lang="en-US" altLang="ko-KR" sz="6000" b="1" dirty="0">
                <a:latin typeface="+mj-ea"/>
              </a:rPr>
            </a:br>
            <a:r>
              <a:rPr lang="en-US" altLang="ko-KR" sz="5500" b="1" i="0" u="none" strike="noStrike" baseline="0" dirty="0">
                <a:latin typeface="+mn-lt"/>
              </a:rPr>
              <a:t>Check-Out Service and </a:t>
            </a:r>
            <a:br>
              <a:rPr lang="en-US" altLang="ko-KR" sz="5500" b="1" i="0" u="none" strike="noStrike" baseline="0" dirty="0">
                <a:latin typeface="+mn-lt"/>
              </a:rPr>
            </a:br>
            <a:r>
              <a:rPr lang="en-US" altLang="ko-KR" sz="5500" b="1" i="0" u="none" strike="noStrike" baseline="0" dirty="0">
                <a:latin typeface="+mn-lt"/>
              </a:rPr>
              <a:t>Handling Guests’ Complaints</a:t>
            </a:r>
            <a:endParaRPr lang="ko-KR" altLang="en-US" sz="5500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6B90FD33-545C-C5AD-00A6-FAEE58A04864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함초롬바탕" panose="02030604000101010101" pitchFamily="18" charset="-127"/>
              </a:rPr>
              <a:t>Ⅲ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Hotel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634623-B723-BA64-BBED-76A98FDAD8FB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34696FA-37F7-4A5B-9862-9C25B4DE7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295" y="1095821"/>
            <a:ext cx="9757410" cy="5002890"/>
          </a:xfrm>
          <a:prstGeom prst="rect">
            <a:avLst/>
          </a:prstGeom>
        </p:spPr>
      </p:pic>
      <p:sp>
        <p:nvSpPr>
          <p:cNvPr id="12" name="제목 1">
            <a:extLst>
              <a:ext uri="{FF2B5EF4-FFF2-40B4-BE49-F238E27FC236}">
                <a16:creationId xmlns:a16="http://schemas.microsoft.com/office/drawing/2014/main" id="{BB518411-F157-4BB0-AC29-5DD94B7D51E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93079C8-F2BB-4F87-B214-CFA95898B4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420" y="895631"/>
            <a:ext cx="10043160" cy="506673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C3EB0-31D2-4963-A63E-87DB81116C16}"/>
              </a:ext>
            </a:extLst>
          </p:cNvPr>
          <p:cNvSpPr txBox="1"/>
          <p:nvPr/>
        </p:nvSpPr>
        <p:spPr>
          <a:xfrm>
            <a:off x="1634687" y="2193277"/>
            <a:ext cx="6045394" cy="24714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500" b="1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Front Desk. How may I help you?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I’m calling from Room 1205. I have a problem with my room.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Would you tell me what the problem is?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The air conditioner doesn’t work, so it’s very hot in the room.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We really apologize for that. We will take action immediately.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Okay. Thank you.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596488" y="153739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A94EBCA-39B8-4390-88C3-B854427A507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A72F32D-434F-4D80-B2B4-38B61BAA85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000250"/>
            <a:ext cx="10553700" cy="2857500"/>
          </a:xfrm>
          <a:prstGeom prst="rect">
            <a:avLst/>
          </a:prstGeom>
        </p:spPr>
      </p:pic>
      <p:sp>
        <p:nvSpPr>
          <p:cNvPr id="12" name="제목 1">
            <a:extLst>
              <a:ext uri="{FF2B5EF4-FFF2-40B4-BE49-F238E27FC236}">
                <a16:creationId xmlns:a16="http://schemas.microsoft.com/office/drawing/2014/main" id="{94CF75AB-9096-45E1-9CCC-0F3FA4F70552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D487BCA-CE6D-4EE1-9A5F-BC8D5E5F84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914" y="1876479"/>
            <a:ext cx="10842171" cy="268795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1617143" y="3045403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630055" y="4039520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9501351" y="255540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317896" y="254965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7238035" y="354652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8054580" y="354077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7" name="P3L5_113p_Check Up_A1">
            <a:hlinkClick r:id="" action="ppaction://media"/>
            <a:extLst>
              <a:ext uri="{FF2B5EF4-FFF2-40B4-BE49-F238E27FC236}">
                <a16:creationId xmlns:a16="http://schemas.microsoft.com/office/drawing/2014/main" id="{74D8AA9F-CEDF-4F50-805A-505E12ABF8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907132" y="2497239"/>
            <a:ext cx="475200" cy="475200"/>
          </a:xfrm>
          <a:prstGeom prst="rect">
            <a:avLst/>
          </a:prstGeom>
        </p:spPr>
      </p:pic>
      <p:pic>
        <p:nvPicPr>
          <p:cNvPr id="19" name="P3L5_113p_Check Up_A2">
            <a:hlinkClick r:id="" action="ppaction://media"/>
            <a:extLst>
              <a:ext uri="{FF2B5EF4-FFF2-40B4-BE49-F238E27FC236}">
                <a16:creationId xmlns:a16="http://schemas.microsoft.com/office/drawing/2014/main" id="{7858DA5D-F50C-48C6-823C-5618BD378FA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71219" y="3488359"/>
            <a:ext cx="475200" cy="475200"/>
          </a:xfrm>
          <a:prstGeom prst="rect">
            <a:avLst/>
          </a:prstGeom>
        </p:spPr>
      </p:pic>
      <p:sp>
        <p:nvSpPr>
          <p:cNvPr id="21" name="제목 1">
            <a:extLst>
              <a:ext uri="{FF2B5EF4-FFF2-40B4-BE49-F238E27FC236}">
                <a16:creationId xmlns:a16="http://schemas.microsoft.com/office/drawing/2014/main" id="{E57915A3-FF38-46BD-98C5-7F2E7654A51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60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070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C245022-6095-4793-AFDA-52CA16A04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57362"/>
            <a:ext cx="10829925" cy="33432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713333" y="183014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6711173" y="2259962"/>
            <a:ext cx="360996" cy="1670948"/>
            <a:chOff x="6711173" y="2259962"/>
            <a:chExt cx="360996" cy="167094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711173" y="3118351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733615" y="3469245"/>
              <a:ext cx="3353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c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733615" y="2666305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711173" y="2259962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C9586F73-747E-4FC9-A672-022AEFD3914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6BF8EEB-7B29-4E90-8897-9E0E9F28C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408" y="811063"/>
            <a:ext cx="9751920" cy="523587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844197" y="85704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13F438C-30D6-467C-A554-65864887DD56}"/>
              </a:ext>
            </a:extLst>
          </p:cNvPr>
          <p:cNvGrpSpPr/>
          <p:nvPr/>
        </p:nvGrpSpPr>
        <p:grpSpPr>
          <a:xfrm>
            <a:off x="3473182" y="2277428"/>
            <a:ext cx="2860576" cy="1479084"/>
            <a:chOff x="3473182" y="2277428"/>
            <a:chExt cx="2860576" cy="147908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5484FB-C401-4206-9D44-9317495B0613}"/>
                </a:ext>
              </a:extLst>
            </p:cNvPr>
            <p:cNvSpPr txBox="1"/>
            <p:nvPr/>
          </p:nvSpPr>
          <p:spPr>
            <a:xfrm>
              <a:off x="4345632" y="2277428"/>
              <a:ext cx="47551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500" b="1" dirty="0">
                  <a:solidFill>
                    <a:srgbClr val="FF0000"/>
                  </a:solidFill>
                  <a:latin typeface="+mj-lt"/>
                </a:rPr>
                <a:t>c</a:t>
              </a:r>
              <a:endParaRPr lang="ko-KR" altLang="en-US" sz="25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E00958-3631-4326-B4C8-6160616F3AD3}"/>
                </a:ext>
              </a:extLst>
            </p:cNvPr>
            <p:cNvSpPr txBox="1"/>
            <p:nvPr/>
          </p:nvSpPr>
          <p:spPr>
            <a:xfrm>
              <a:off x="5858242" y="2601278"/>
              <a:ext cx="47551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500" b="1" dirty="0">
                  <a:solidFill>
                    <a:srgbClr val="FF0000"/>
                  </a:solidFill>
                  <a:latin typeface="+mj-lt"/>
                </a:rPr>
                <a:t>a</a:t>
              </a:r>
              <a:endParaRPr lang="ko-KR" altLang="en-US" sz="25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ABC85E-12C8-4111-899C-8060094A0669}"/>
                </a:ext>
              </a:extLst>
            </p:cNvPr>
            <p:cNvSpPr txBox="1"/>
            <p:nvPr/>
          </p:nvSpPr>
          <p:spPr>
            <a:xfrm>
              <a:off x="3473182" y="3279458"/>
              <a:ext cx="47551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500" b="1" dirty="0">
                  <a:solidFill>
                    <a:srgbClr val="FF0000"/>
                  </a:solidFill>
                  <a:latin typeface="+mj-lt"/>
                </a:rPr>
                <a:t>b</a:t>
              </a:r>
              <a:endParaRPr lang="ko-KR" altLang="en-US" sz="25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769A08D0-2809-48DB-B632-35D3436CE5A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94564"/>
            <a:ext cx="11273388" cy="5544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/>
              <a:t>W: </a:t>
            </a:r>
            <a:r>
              <a:rPr lang="en-US" altLang="ko-KR" dirty="0"/>
              <a:t>Good afternoon, sir. How can I help you?</a:t>
            </a:r>
          </a:p>
          <a:p>
            <a:pPr>
              <a:lnSpc>
                <a:spcPct val="200000"/>
              </a:lnSpc>
            </a:pPr>
            <a:r>
              <a:rPr lang="en-US" altLang="ko-KR" b="1" dirty="0"/>
              <a:t>M: </a:t>
            </a:r>
            <a:r>
              <a:rPr lang="en-US" altLang="ko-KR" dirty="0"/>
              <a:t>I’m Andrew Stone from Room 618. I’m leaving today, so I’d like to settle my bill.</a:t>
            </a:r>
          </a:p>
          <a:p>
            <a:pPr>
              <a:lnSpc>
                <a:spcPct val="200000"/>
              </a:lnSpc>
            </a:pPr>
            <a:r>
              <a:rPr lang="en-US" altLang="ko-KR" b="1" dirty="0"/>
              <a:t>W: </a:t>
            </a:r>
            <a:r>
              <a:rPr lang="en-US" altLang="ko-KR" dirty="0"/>
              <a:t>Just a moment, sir. Here you are. Three nights for 225,000 won and you had three meals at the hotel,</a:t>
            </a:r>
          </a:p>
          <a:p>
            <a:pPr>
              <a:lnSpc>
                <a:spcPct val="200000"/>
              </a:lnSpc>
            </a:pPr>
            <a:r>
              <a:rPr lang="en-US" altLang="ko-KR" dirty="0"/>
              <a:t>     which adds 150,000 won. So, your total bill comes to 412,500 won with the 10 percent service charge.</a:t>
            </a:r>
          </a:p>
          <a:p>
            <a:pPr>
              <a:lnSpc>
                <a:spcPct val="200000"/>
              </a:lnSpc>
            </a:pPr>
            <a:r>
              <a:rPr lang="en-US" altLang="ko-KR" b="1" dirty="0"/>
              <a:t>M: </a:t>
            </a:r>
            <a:r>
              <a:rPr lang="en-US" altLang="ko-KR" dirty="0"/>
              <a:t>So, the service charge is included in that total?</a:t>
            </a:r>
          </a:p>
          <a:p>
            <a:pPr>
              <a:lnSpc>
                <a:spcPct val="200000"/>
              </a:lnSpc>
            </a:pPr>
            <a:r>
              <a:rPr lang="en-US" altLang="ko-KR" b="1" dirty="0"/>
              <a:t>W: </a:t>
            </a:r>
            <a:r>
              <a:rPr lang="en-US" altLang="ko-KR" dirty="0"/>
              <a:t>Yes, sir.</a:t>
            </a:r>
          </a:p>
          <a:p>
            <a:pPr>
              <a:lnSpc>
                <a:spcPct val="200000"/>
              </a:lnSpc>
            </a:pPr>
            <a:r>
              <a:rPr lang="en-US" altLang="ko-KR" b="1" dirty="0"/>
              <a:t>M: </a:t>
            </a:r>
            <a:r>
              <a:rPr lang="en-US" altLang="ko-KR" dirty="0"/>
              <a:t>Okay. Now, can I pay by credit card?</a:t>
            </a:r>
          </a:p>
          <a:p>
            <a:pPr>
              <a:lnSpc>
                <a:spcPct val="200000"/>
              </a:lnSpc>
            </a:pPr>
            <a:r>
              <a:rPr lang="en-US" altLang="ko-KR" b="1" dirty="0"/>
              <a:t>W: </a:t>
            </a:r>
            <a:r>
              <a:rPr lang="en-US" altLang="ko-KR" dirty="0"/>
              <a:t>Certainly, sir. May I have the card, please?</a:t>
            </a:r>
          </a:p>
          <a:p>
            <a:pPr>
              <a:lnSpc>
                <a:spcPct val="200000"/>
              </a:lnSpc>
            </a:pPr>
            <a:r>
              <a:rPr lang="en-US" altLang="ko-KR" b="1" dirty="0"/>
              <a:t>M: </a:t>
            </a:r>
            <a:r>
              <a:rPr lang="en-US" altLang="ko-KR" dirty="0"/>
              <a:t>Here you are.</a:t>
            </a:r>
          </a:p>
          <a:p>
            <a:pPr>
              <a:lnSpc>
                <a:spcPct val="200000"/>
              </a:lnSpc>
            </a:pPr>
            <a:r>
              <a:rPr lang="en-US" altLang="ko-KR" b="1" dirty="0"/>
              <a:t>W: </a:t>
            </a:r>
            <a:r>
              <a:rPr lang="en-US" altLang="ko-KR" dirty="0"/>
              <a:t>Would you sign here, please? [</a:t>
            </a:r>
            <a:r>
              <a:rPr lang="en-US" altLang="ko-KR" i="1" dirty="0"/>
              <a:t>Pause</a:t>
            </a:r>
            <a:r>
              <a:rPr lang="en-US" altLang="ko-KR" dirty="0"/>
              <a:t>] Thank you very much.</a:t>
            </a:r>
            <a:endParaRPr lang="ko-KR" altLang="en-US" sz="2000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3L5_110p_Situation 1_A">
            <a:hlinkClick r:id="" action="ppaction://media"/>
            <a:extLst>
              <a:ext uri="{FF2B5EF4-FFF2-40B4-BE49-F238E27FC236}">
                <a16:creationId xmlns:a16="http://schemas.microsoft.com/office/drawing/2014/main" id="{813C7796-97E3-494D-A9A7-C310A82677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708864"/>
            <a:ext cx="11144250" cy="5502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>
                <a:latin typeface="+mn-ea"/>
              </a:rPr>
              <a:t>W: </a:t>
            </a:r>
            <a:r>
              <a:rPr lang="en-US" altLang="ko-KR" sz="1800" b="0" i="0" u="none" strike="noStrike" baseline="0" dirty="0">
                <a:latin typeface="+mn-ea"/>
              </a:rPr>
              <a:t>Good morning.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>
                <a:latin typeface="+mn-ea"/>
              </a:rPr>
              <a:t>M: </a:t>
            </a:r>
            <a:r>
              <a:rPr lang="en-US" altLang="ko-KR" sz="1800" b="0" i="0" u="none" strike="noStrike" baseline="0" dirty="0">
                <a:latin typeface="+mn-ea"/>
              </a:rPr>
              <a:t>Good morning. May I help you?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>
                <a:latin typeface="+mn-ea"/>
              </a:rPr>
              <a:t>W: </a:t>
            </a:r>
            <a:r>
              <a:rPr lang="en-US" altLang="ko-KR" sz="1800" b="0" i="0" u="none" strike="noStrike" baseline="0" dirty="0">
                <a:latin typeface="+mn-ea"/>
              </a:rPr>
              <a:t>Yes. The people in the next room have loud parties every night. I can’t sleep very well.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>
                <a:latin typeface="+mn-ea"/>
              </a:rPr>
              <a:t>M: </a:t>
            </a:r>
            <a:r>
              <a:rPr lang="en-US" altLang="ko-KR" sz="1800" b="0" i="0" u="none" strike="noStrike" baseline="0" dirty="0">
                <a:latin typeface="+mn-ea"/>
              </a:rPr>
              <a:t>I’m so sorry. There are a lot of people in the hotel because there’s an international soccer </a:t>
            </a:r>
          </a:p>
          <a:p>
            <a:pPr algn="l">
              <a:lnSpc>
                <a:spcPct val="180000"/>
              </a:lnSpc>
            </a:pPr>
            <a:r>
              <a:rPr lang="en-US" altLang="ko-KR" dirty="0">
                <a:latin typeface="+mn-ea"/>
              </a:rPr>
              <a:t>     </a:t>
            </a:r>
            <a:r>
              <a:rPr lang="en-US" altLang="ko-KR" sz="1800" b="0" i="0" u="none" strike="noStrike" baseline="0" dirty="0">
                <a:latin typeface="+mn-ea"/>
              </a:rPr>
              <a:t>tournament in town. They are unfortunately quite noisy.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>
                <a:latin typeface="+mn-ea"/>
              </a:rPr>
              <a:t>W: </a:t>
            </a:r>
            <a:r>
              <a:rPr lang="en-US" altLang="ko-KR" sz="1800" b="0" i="0" u="none" strike="noStrike" baseline="0" dirty="0">
                <a:latin typeface="+mn-ea"/>
              </a:rPr>
              <a:t>I understand, but it is very annoying. Please do something about it.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>
                <a:latin typeface="+mn-ea"/>
              </a:rPr>
              <a:t>M: </a:t>
            </a:r>
            <a:r>
              <a:rPr lang="en-US" altLang="ko-KR" sz="1800" b="0" i="0" u="none" strike="noStrike" baseline="0" dirty="0">
                <a:latin typeface="+mn-ea"/>
              </a:rPr>
              <a:t>Don’t worry, ma’am. We’ll help you.</a:t>
            </a:r>
          </a:p>
          <a:p>
            <a:pPr algn="l">
              <a:lnSpc>
                <a:spcPct val="180000"/>
              </a:lnSpc>
            </a:pPr>
            <a:r>
              <a:rPr lang="nn-NO" altLang="ko-KR" sz="1800" b="1" i="0" u="none" strike="noStrike" baseline="0" dirty="0">
                <a:latin typeface="+mn-ea"/>
              </a:rPr>
              <a:t>W: </a:t>
            </a:r>
            <a:r>
              <a:rPr lang="nn-NO" altLang="ko-KR" sz="1800" b="0" i="0" u="none" strike="noStrike" baseline="0" dirty="0">
                <a:latin typeface="+mn-ea"/>
              </a:rPr>
              <a:t>Okay. I hope so.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>
                <a:latin typeface="+mn-ea"/>
              </a:rPr>
              <a:t>M: </a:t>
            </a:r>
            <a:r>
              <a:rPr lang="en-US" altLang="ko-KR" sz="1800" b="0" i="0" u="none" strike="noStrike" baseline="0" dirty="0">
                <a:latin typeface="+mn-ea"/>
              </a:rPr>
              <a:t>We’ll move you to a quieter and more comfortable room immediately. And, as a token of our </a:t>
            </a:r>
          </a:p>
          <a:p>
            <a:pPr algn="l">
              <a:lnSpc>
                <a:spcPct val="180000"/>
              </a:lnSpc>
            </a:pPr>
            <a:r>
              <a:rPr lang="en-US" altLang="ko-KR" dirty="0">
                <a:latin typeface="+mn-ea"/>
              </a:rPr>
              <a:t>     </a:t>
            </a:r>
            <a:r>
              <a:rPr lang="en-US" altLang="ko-KR" sz="1800" b="0" i="0" u="none" strike="noStrike" baseline="0" dirty="0">
                <a:latin typeface="+mn-ea"/>
              </a:rPr>
              <a:t>apology, we’ll give you a voucher. You can use it anytime you wish.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>
                <a:latin typeface="+mn-ea"/>
              </a:rPr>
              <a:t>W: </a:t>
            </a:r>
            <a:r>
              <a:rPr lang="en-US" altLang="ko-KR" sz="1800" b="0" i="0" u="none" strike="noStrike" baseline="0" dirty="0">
                <a:latin typeface="+mn-ea"/>
              </a:rPr>
              <a:t>Oh, that’s just great! I am so glad that we could work this out.</a:t>
            </a:r>
            <a:endParaRPr lang="en-US" altLang="ko-KR" dirty="0">
              <a:latin typeface="+mn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3L5_111p_Situation 2_A">
            <a:hlinkClick r:id="" action="ppaction://media"/>
            <a:extLst>
              <a:ext uri="{FF2B5EF4-FFF2-40B4-BE49-F238E27FC236}">
                <a16:creationId xmlns:a16="http://schemas.microsoft.com/office/drawing/2014/main" id="{C8D9D933-016B-4B5C-8282-1388A57E1A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4457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dirty="0">
                <a:latin typeface="+mj-lt"/>
              </a:rPr>
              <a:t>The bathroom in my room is dirty.</a:t>
            </a:r>
            <a:endParaRPr lang="en-US" altLang="ko-KR" sz="2000" b="1" i="0" u="none" strike="noStrike" baseline="0" dirty="0">
              <a:latin typeface="+mj-lt"/>
            </a:endParaRPr>
          </a:p>
          <a:p>
            <a:pPr algn="l">
              <a:lnSpc>
                <a:spcPct val="200000"/>
              </a:lnSpc>
            </a:pPr>
            <a:r>
              <a:rPr lang="en-US" altLang="ko-KR" sz="2000" b="1" dirty="0">
                <a:latin typeface="+mj-lt"/>
              </a:rPr>
              <a:t>M: </a:t>
            </a:r>
            <a:r>
              <a:rPr lang="en-US" altLang="ko-KR" sz="2000" b="1" u="sng" dirty="0">
                <a:latin typeface="+mj-lt"/>
              </a:rPr>
              <a:t>                                              </a:t>
            </a:r>
            <a:r>
              <a:rPr lang="en-US" altLang="ko-KR" sz="2000" u="sng" dirty="0">
                <a:latin typeface="+mj-lt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000" dirty="0">
                <a:latin typeface="+mj-lt"/>
              </a:rPr>
              <a:t>ⓐ I’m very sorry about that. I will send someone up to check and clean your bathroom right </a:t>
            </a:r>
          </a:p>
          <a:p>
            <a:pPr>
              <a:lnSpc>
                <a:spcPct val="200000"/>
              </a:lnSpc>
            </a:pPr>
            <a:r>
              <a:rPr lang="en-US" altLang="ko-KR" sz="2000" dirty="0">
                <a:latin typeface="+mj-lt"/>
              </a:rPr>
              <a:t>   away.</a:t>
            </a:r>
          </a:p>
          <a:p>
            <a:pPr>
              <a:lnSpc>
                <a:spcPct val="200000"/>
              </a:lnSpc>
            </a:pPr>
            <a:r>
              <a:rPr lang="en-US" altLang="ko-KR" sz="2000" dirty="0">
                <a:latin typeface="+mj-lt"/>
              </a:rPr>
              <a:t>ⓑ I’m sorry, ma’am. I’ll bring an unsweetened tea immediately.</a:t>
            </a:r>
          </a:p>
          <a:p>
            <a:pPr>
              <a:lnSpc>
                <a:spcPct val="200000"/>
              </a:lnSpc>
            </a:pPr>
            <a:r>
              <a:rPr lang="en-US" altLang="ko-KR" sz="2000" dirty="0">
                <a:latin typeface="+mj-lt"/>
              </a:rPr>
              <a:t>ⓒ I’m afraid there are no double rooms available.</a:t>
            </a:r>
            <a:endParaRPr lang="en-US" altLang="ko-KR" sz="2000" b="1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3L5_113p_Check Up_A1">
            <a:hlinkClick r:id="" action="ppaction://media"/>
            <a:extLst>
              <a:ext uri="{FF2B5EF4-FFF2-40B4-BE49-F238E27FC236}">
                <a16:creationId xmlns:a16="http://schemas.microsoft.com/office/drawing/2014/main" id="{3D3D5FF5-0437-4E0D-839A-A5289DA31F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826B6BB-1467-4E96-B56A-F13D02128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50" y="809625"/>
            <a:ext cx="9639300" cy="523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41346"/>
            <a:ext cx="11144250" cy="5495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Good morning. May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Hello. We’re checking out now. Could we have the bill for Room 212, please? I asked for it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</a:t>
            </a:r>
            <a:r>
              <a:rPr lang="en-US" altLang="ko-KR" sz="2000" b="0" i="0" u="none" strike="noStrike" baseline="0" dirty="0"/>
              <a:t>to be prepared.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Yes, your bill’s ready for you. Your total bill comes to 70,000 won. Would you like to pay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</a:t>
            </a:r>
            <a:r>
              <a:rPr lang="en-US" altLang="ko-KR" sz="2000" b="0" i="0" u="none" strike="noStrike" baseline="0" dirty="0"/>
              <a:t>with cash or credit card?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Here’s my card.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Could you sign here, please? [</a:t>
            </a:r>
            <a:r>
              <a:rPr lang="en-US" altLang="ko-KR" sz="2000" b="0" i="1" u="none" strike="noStrike" baseline="0" dirty="0"/>
              <a:t>Pause</a:t>
            </a:r>
            <a:r>
              <a:rPr lang="en-US" altLang="ko-KR" sz="2000" b="0" i="0" u="none" strike="noStrike" baseline="0" dirty="0"/>
              <a:t>] Thank you. Here’s your receipt.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Thank you.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3L5_113p_Check Up_A2">
            <a:hlinkClick r:id="" action="ppaction://media"/>
            <a:extLst>
              <a:ext uri="{FF2B5EF4-FFF2-40B4-BE49-F238E27FC236}">
                <a16:creationId xmlns:a16="http://schemas.microsoft.com/office/drawing/2014/main" id="{36984EE8-D2D0-4CB0-99C6-409F2A6A1E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4908BF78-97CF-47B1-8E9E-72DC166BC4CD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98AC766-1D65-47B0-9E49-0BFCFBE55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35" y="1342335"/>
            <a:ext cx="10717530" cy="417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47505E1-4A26-430E-A575-17F996B5E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032" y="1499575"/>
            <a:ext cx="10909935" cy="38588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339690" y="215875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027DE2CC-3DBA-4BA5-BE34-7B79002A05A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24D5F09-6F0D-4B9F-A26A-36B9A25DBF4C}"/>
              </a:ext>
            </a:extLst>
          </p:cNvPr>
          <p:cNvGrpSpPr/>
          <p:nvPr/>
        </p:nvGrpSpPr>
        <p:grpSpPr>
          <a:xfrm>
            <a:off x="3314700" y="2937510"/>
            <a:ext cx="4652010" cy="1851660"/>
            <a:chOff x="3314700" y="2937510"/>
            <a:chExt cx="4652010" cy="1851660"/>
          </a:xfrm>
        </p:grpSpPr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E2A28ECB-1279-4B98-9AC6-7A25758DE658}"/>
                </a:ext>
              </a:extLst>
            </p:cNvPr>
            <p:cNvCxnSpPr/>
            <p:nvPr/>
          </p:nvCxnSpPr>
          <p:spPr>
            <a:xfrm>
              <a:off x="3314700" y="2937510"/>
              <a:ext cx="4652010" cy="122301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ADDB8C7E-8318-4051-88DD-434F15EF64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14700" y="2937510"/>
              <a:ext cx="4652010" cy="61150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7E738798-B2CD-4B21-8761-B5528015EC64}"/>
                </a:ext>
              </a:extLst>
            </p:cNvPr>
            <p:cNvCxnSpPr>
              <a:cxnSpLocks/>
            </p:cNvCxnSpPr>
            <p:nvPr/>
          </p:nvCxnSpPr>
          <p:spPr>
            <a:xfrm>
              <a:off x="3314700" y="4160521"/>
              <a:ext cx="4652010" cy="62864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670605E6-C261-48D9-A043-F8B0873418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14700" y="3549015"/>
              <a:ext cx="4652010" cy="12104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0A398B1-C35F-4613-85E0-37FA98C8E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263" y="831440"/>
            <a:ext cx="9733474" cy="537250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362888" y="122959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861E09A-FE0D-45DD-84D8-F06B2DFAEDCF}"/>
              </a:ext>
            </a:extLst>
          </p:cNvPr>
          <p:cNvGrpSpPr/>
          <p:nvPr/>
        </p:nvGrpSpPr>
        <p:grpSpPr>
          <a:xfrm>
            <a:off x="2251710" y="3189357"/>
            <a:ext cx="6088620" cy="707886"/>
            <a:chOff x="2946400" y="2614350"/>
            <a:chExt cx="6088620" cy="70788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5CD8C9-B935-4CBE-AE2E-942BBA04D800}"/>
                </a:ext>
              </a:extLst>
            </p:cNvPr>
            <p:cNvSpPr txBox="1"/>
            <p:nvPr/>
          </p:nvSpPr>
          <p:spPr>
            <a:xfrm>
              <a:off x="2946400" y="261435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10DB56-4131-4F4A-9624-4A0B4E3F3848}"/>
                </a:ext>
              </a:extLst>
            </p:cNvPr>
            <p:cNvSpPr txBox="1"/>
            <p:nvPr/>
          </p:nvSpPr>
          <p:spPr>
            <a:xfrm>
              <a:off x="7739620" y="261435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c 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f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FA1D8F06-C280-45F6-894B-1F0EBCD5971F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FC43B67-1BF1-4A1E-AD60-92EBD073E5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349" b="6736"/>
          <a:stretch/>
        </p:blipFill>
        <p:spPr>
          <a:xfrm>
            <a:off x="1018812" y="834389"/>
            <a:ext cx="10363200" cy="518922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Check-Out Service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890531" y="1381288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54066" y="138697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1725312" y="2296236"/>
            <a:ext cx="6782584" cy="3727374"/>
            <a:chOff x="1725312" y="2296236"/>
            <a:chExt cx="6782584" cy="3727374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1725312" y="5663610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4939604" y="2296236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8147896" y="4713361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5" name="P3L5_110p_Situation 1_A">
            <a:hlinkClick r:id="" action="ppaction://media"/>
            <a:extLst>
              <a:ext uri="{FF2B5EF4-FFF2-40B4-BE49-F238E27FC236}">
                <a16:creationId xmlns:a16="http://schemas.microsoft.com/office/drawing/2014/main" id="{F7030FEB-3B0C-469F-8AF2-F1F57C81D7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46751" y="1326617"/>
            <a:ext cx="475200" cy="475200"/>
          </a:xfrm>
          <a:prstGeom prst="rect">
            <a:avLst/>
          </a:prstGeom>
        </p:spPr>
      </p:pic>
      <p:sp>
        <p:nvSpPr>
          <p:cNvPr id="19" name="제목 1">
            <a:extLst>
              <a:ext uri="{FF2B5EF4-FFF2-40B4-BE49-F238E27FC236}">
                <a16:creationId xmlns:a16="http://schemas.microsoft.com/office/drawing/2014/main" id="{E0B0A636-F7EC-494D-B6B2-1836A7D76DBD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6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0D4A1CF-A2F7-4340-99BE-93F5CA103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663" y="917051"/>
            <a:ext cx="8035259" cy="496793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569914" y="134751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6305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•settle one’s bill: </a:t>
            </a:r>
            <a:r>
              <a:rPr lang="ko-KR" altLang="en-US" sz="1200" dirty="0">
                <a:solidFill>
                  <a:schemeClr val="bg1"/>
                </a:solidFill>
              </a:rPr>
              <a:t>정산하다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계산하다 </a:t>
            </a:r>
            <a:r>
              <a:rPr lang="en-US" altLang="ko-KR" sz="1200" dirty="0">
                <a:solidFill>
                  <a:schemeClr val="bg1"/>
                </a:solidFill>
              </a:rPr>
              <a:t>•service charge: </a:t>
            </a:r>
            <a:r>
              <a:rPr lang="ko-KR" altLang="en-US" sz="1200" dirty="0">
                <a:solidFill>
                  <a:schemeClr val="bg1"/>
                </a:solidFill>
              </a:rPr>
              <a:t>봉사료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061938" y="762396"/>
            <a:ext cx="308132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Good morning. I’d like to settle my bill and check out of the hotel.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Certainly. May I have your name and room number?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Here is the key to my room. My name is </a:t>
            </a:r>
            <a:r>
              <a:rPr lang="en-US" altLang="ko-KR" sz="1400" b="1" u="sng" dirty="0">
                <a:solidFill>
                  <a:srgbClr val="FF0000"/>
                </a:solidFill>
              </a:rPr>
              <a:t>William </a:t>
            </a:r>
            <a:r>
              <a:rPr lang="en-US" altLang="ko-KR" sz="1400" b="1" u="sng" dirty="0" err="1">
                <a:solidFill>
                  <a:srgbClr val="FF0000"/>
                </a:solidFill>
              </a:rPr>
              <a:t>Crowly</a:t>
            </a:r>
            <a:r>
              <a:rPr lang="en-US" altLang="ko-KR" sz="1400" b="1" dirty="0">
                <a:solidFill>
                  <a:srgbClr val="FF0000"/>
                </a:solidFill>
              </a:rPr>
              <a:t>, and my room number is </a:t>
            </a:r>
            <a:r>
              <a:rPr lang="en-US" altLang="ko-KR" sz="1400" b="1" u="sng" dirty="0">
                <a:solidFill>
                  <a:srgbClr val="FF0000"/>
                </a:solidFill>
              </a:rPr>
              <a:t>1205.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Thank you, </a:t>
            </a:r>
            <a:r>
              <a:rPr lang="en-US" altLang="ko-KR" sz="1400" b="1" u="sng" dirty="0">
                <a:solidFill>
                  <a:srgbClr val="FF0000"/>
                </a:solidFill>
              </a:rPr>
              <a:t>Mr. </a:t>
            </a:r>
            <a:r>
              <a:rPr lang="en-US" altLang="ko-KR" sz="1400" b="1" u="sng" dirty="0" err="1">
                <a:solidFill>
                  <a:srgbClr val="FF0000"/>
                </a:solidFill>
              </a:rPr>
              <a:t>Crowly</a:t>
            </a:r>
            <a:r>
              <a:rPr lang="en-US" altLang="ko-KR" sz="1400" b="1" dirty="0">
                <a:solidFill>
                  <a:srgbClr val="FF0000"/>
                </a:solidFill>
              </a:rPr>
              <a:t>. Here’s your receipt. Did you enjoy your stay?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Yes, for the most part. This all looks okay. Are </a:t>
            </a:r>
            <a:r>
              <a:rPr lang="en-US" altLang="ko-KR" sz="1400" b="1" u="sng" dirty="0">
                <a:solidFill>
                  <a:srgbClr val="FF0000"/>
                </a:solidFill>
              </a:rPr>
              <a:t>the meals </a:t>
            </a:r>
            <a:r>
              <a:rPr lang="en-US" altLang="ko-KR" sz="1400" b="1" dirty="0">
                <a:solidFill>
                  <a:srgbClr val="FF0000"/>
                </a:solidFill>
              </a:rPr>
              <a:t>included?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Yes, they are included in the total. How will you be paying for this?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I’d like to pay by </a:t>
            </a:r>
            <a:r>
              <a:rPr lang="en-US" altLang="ko-KR" sz="1400" b="1" u="sng" dirty="0">
                <a:solidFill>
                  <a:srgbClr val="FF0000"/>
                </a:solidFill>
              </a:rPr>
              <a:t>cash</a:t>
            </a:r>
            <a:r>
              <a:rPr lang="en-US" altLang="ko-KR" sz="1400" b="1" dirty="0">
                <a:solidFill>
                  <a:srgbClr val="FF0000"/>
                </a:solidFill>
              </a:rPr>
              <a:t>. Is that okay?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Of course.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Here you are.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Thank you.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D7EDB7C2-1DA4-421F-8272-D46CBCA6C1BD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Check-Out Service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F6D7874D-A9FE-44A7-A9D1-13D05B3B403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EF1084C-5B66-4BCB-B881-05600F6B71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99" b="9501"/>
          <a:stretch/>
        </p:blipFill>
        <p:spPr>
          <a:xfrm>
            <a:off x="939165" y="763651"/>
            <a:ext cx="10313669" cy="553187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Guests’ Complaints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477676" y="127539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659940" y="1274848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1769339" y="2038565"/>
            <a:ext cx="6245848" cy="2878494"/>
            <a:chOff x="4552499" y="2058898"/>
            <a:chExt cx="5851463" cy="2878494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4552499" y="2942057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7297436" y="2058898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10066695" y="4577392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" name="P3L5_111p_Situation 2_A">
            <a:hlinkClick r:id="" action="ppaction://media"/>
            <a:extLst>
              <a:ext uri="{FF2B5EF4-FFF2-40B4-BE49-F238E27FC236}">
                <a16:creationId xmlns:a16="http://schemas.microsoft.com/office/drawing/2014/main" id="{1A5286CD-3B36-4E65-987F-BE97A230C4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76709" y="1197317"/>
            <a:ext cx="475200" cy="475200"/>
          </a:xfrm>
          <a:prstGeom prst="rect">
            <a:avLst/>
          </a:prstGeom>
        </p:spPr>
      </p:pic>
      <p:sp>
        <p:nvSpPr>
          <p:cNvPr id="23" name="제목 1">
            <a:extLst>
              <a:ext uri="{FF2B5EF4-FFF2-40B4-BE49-F238E27FC236}">
                <a16:creationId xmlns:a16="http://schemas.microsoft.com/office/drawing/2014/main" id="{676DA99D-9236-44DC-AF71-8BB77376BE70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6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9DDB488-2CF6-422D-8200-A97DF08BE5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020" y="831206"/>
            <a:ext cx="9144000" cy="518746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964038" y="130888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7611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•international soccer tournament: </a:t>
            </a:r>
            <a:r>
              <a:rPr lang="ko-KR" altLang="en-US" sz="1200" dirty="0">
                <a:solidFill>
                  <a:schemeClr val="bg1"/>
                </a:solidFill>
              </a:rPr>
              <a:t>국제 축구 대회 </a:t>
            </a:r>
            <a:r>
              <a:rPr lang="en-US" altLang="ko-KR" sz="1200" dirty="0">
                <a:solidFill>
                  <a:schemeClr val="bg1"/>
                </a:solidFill>
              </a:rPr>
              <a:t>•voucher: </a:t>
            </a:r>
            <a:r>
              <a:rPr lang="ko-KR" altLang="en-US" sz="1200" dirty="0">
                <a:solidFill>
                  <a:schemeClr val="bg1"/>
                </a:solidFill>
              </a:rPr>
              <a:t>무료 숙박권 </a:t>
            </a:r>
            <a:r>
              <a:rPr lang="en-US" altLang="ko-KR" sz="1200" dirty="0">
                <a:solidFill>
                  <a:schemeClr val="bg1"/>
                </a:solidFill>
              </a:rPr>
              <a:t>•work out: (</a:t>
            </a:r>
            <a:r>
              <a:rPr lang="ko-KR" altLang="en-US" sz="1200" dirty="0">
                <a:solidFill>
                  <a:schemeClr val="bg1"/>
                </a:solidFill>
              </a:rPr>
              <a:t>문제를</a:t>
            </a:r>
            <a:r>
              <a:rPr lang="en-US" altLang="ko-KR" sz="1200" dirty="0">
                <a:solidFill>
                  <a:schemeClr val="bg1"/>
                </a:solidFill>
              </a:rPr>
              <a:t>) </a:t>
            </a:r>
            <a:r>
              <a:rPr lang="ko-KR" altLang="en-US" sz="1200" dirty="0">
                <a:solidFill>
                  <a:schemeClr val="bg1"/>
                </a:solidFill>
              </a:rPr>
              <a:t>해결하다</a:t>
            </a: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4C97FACE-FF3B-4B2F-AC51-77791E8BCBB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Guests’ Complaints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CD812603-608D-4869-A93A-C3581D86779E}"/>
              </a:ext>
            </a:extLst>
          </p:cNvPr>
          <p:cNvGrpSpPr/>
          <p:nvPr/>
        </p:nvGrpSpPr>
        <p:grpSpPr>
          <a:xfrm>
            <a:off x="2865120" y="2140892"/>
            <a:ext cx="449580" cy="2476260"/>
            <a:chOff x="2865120" y="2140892"/>
            <a:chExt cx="449580" cy="247626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7094CAC-FBE5-41C0-96F4-13DAB51DDC1B}"/>
                </a:ext>
              </a:extLst>
            </p:cNvPr>
            <p:cNvSpPr txBox="1"/>
            <p:nvPr/>
          </p:nvSpPr>
          <p:spPr>
            <a:xfrm>
              <a:off x="2880360" y="2140892"/>
              <a:ext cx="42291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2F2C010-3863-45A1-8C5E-64F5DF13B958}"/>
                </a:ext>
              </a:extLst>
            </p:cNvPr>
            <p:cNvSpPr txBox="1"/>
            <p:nvPr/>
          </p:nvSpPr>
          <p:spPr>
            <a:xfrm>
              <a:off x="2865120" y="2823331"/>
              <a:ext cx="42291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989BF5E-5DF7-4F3A-8271-2A80634FCEB6}"/>
                </a:ext>
              </a:extLst>
            </p:cNvPr>
            <p:cNvSpPr txBox="1"/>
            <p:nvPr/>
          </p:nvSpPr>
          <p:spPr>
            <a:xfrm>
              <a:off x="2891790" y="3539486"/>
              <a:ext cx="42291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378D658-0D06-4473-AC13-A17A615FD35F}"/>
                </a:ext>
              </a:extLst>
            </p:cNvPr>
            <p:cNvSpPr txBox="1"/>
            <p:nvPr/>
          </p:nvSpPr>
          <p:spPr>
            <a:xfrm>
              <a:off x="2891790" y="4186265"/>
              <a:ext cx="42291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제목 1">
            <a:extLst>
              <a:ext uri="{FF2B5EF4-FFF2-40B4-BE49-F238E27FC236}">
                <a16:creationId xmlns:a16="http://schemas.microsoft.com/office/drawing/2014/main" id="{CEB9570E-F25C-4A5B-B0C5-7E6265189682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Check-Out Service and 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1194</TotalTime>
  <Words>1069</Words>
  <Application>Microsoft Office PowerPoint</Application>
  <PresentationFormat>와이드스크린</PresentationFormat>
  <Paragraphs>141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5" baseType="lpstr">
      <vt:lpstr>맑은 고딕</vt:lpstr>
      <vt:lpstr>Arial</vt:lpstr>
      <vt:lpstr>Calibri</vt:lpstr>
      <vt:lpstr>Impact</vt:lpstr>
      <vt:lpstr>Office 테마</vt:lpstr>
      <vt:lpstr>Lesson 5 Check-Out Service and  Handling Guests’ Complaints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221</cp:revision>
  <dcterms:created xsi:type="dcterms:W3CDTF">2021-02-16T02:29:27Z</dcterms:created>
  <dcterms:modified xsi:type="dcterms:W3CDTF">2026-08-19T02:55:40Z</dcterms:modified>
</cp:coreProperties>
</file>