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5" r:id="rId19"/>
    <p:sldId id="276" r:id="rId2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0D9"/>
    <a:srgbClr val="2B66B0"/>
    <a:srgbClr val="4C80BD"/>
    <a:srgbClr val="FDFDF6"/>
    <a:srgbClr val="F26963"/>
    <a:srgbClr val="B8E6FB"/>
    <a:srgbClr val="2AA738"/>
    <a:srgbClr val="F4F8D8"/>
    <a:srgbClr val="FEF1D8"/>
    <a:srgbClr val="ADAF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83858" y="4978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microsoft.com/office/2007/relationships/media" Target="../media/media3.mp3"/><Relationship Id="rId7" Type="http://schemas.openxmlformats.org/officeDocument/2006/relationships/slide" Target="slide1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1" y="2849034"/>
            <a:ext cx="10032121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n-lt"/>
              </a:rPr>
              <a:t>Lesson 3</a:t>
            </a:r>
            <a:br>
              <a:rPr lang="en-US" altLang="ko-KR" sz="6000" b="1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Contemporary </a:t>
            </a:r>
            <a:br>
              <a:rPr lang="en-US" altLang="ko-KR" b="1" i="0" u="none" strike="noStrike" baseline="0" dirty="0">
                <a:latin typeface="+mn-lt"/>
              </a:rPr>
            </a:br>
            <a:r>
              <a:rPr lang="en-US" altLang="ko-KR" b="1" i="0" u="none" strike="noStrike" baseline="0" dirty="0">
                <a:latin typeface="+mn-lt"/>
              </a:rPr>
              <a:t>Korean Culture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DA239DEF-CB6C-4486-EF6A-1DBE97781194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Ⅵ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Tour Guide Service</a:t>
            </a:r>
            <a:endParaRPr lang="ko-KR" altLang="en-US" sz="2400" b="1" kern="0" spc="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900D7E-9922-593C-C0DC-832E38EB8D32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8E5A822-F22C-4DE2-BBC0-B610D2D720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627" y="928390"/>
            <a:ext cx="10690745" cy="500121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F5989A70-42D0-4F0F-A53D-6AE42B0338D9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1362C9F-E4CC-4CA5-A236-1F8349FF83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268" y="912422"/>
            <a:ext cx="10895463" cy="534120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446047" y="156834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86F4C3BC-35CC-463F-AABF-17F0422B29A0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6C541EA1-FD7C-40DA-A96F-58F9D9F228DF}"/>
              </a:ext>
            </a:extLst>
          </p:cNvPr>
          <p:cNvGrpSpPr/>
          <p:nvPr/>
        </p:nvGrpSpPr>
        <p:grpSpPr>
          <a:xfrm>
            <a:off x="1576975" y="1895948"/>
            <a:ext cx="9710150" cy="4229769"/>
            <a:chOff x="1576975" y="1895948"/>
            <a:chExt cx="9710150" cy="422976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E512EA-A511-4441-9E5B-E6B50A7B5F06}"/>
                </a:ext>
              </a:extLst>
            </p:cNvPr>
            <p:cNvSpPr txBox="1"/>
            <p:nvPr/>
          </p:nvSpPr>
          <p:spPr>
            <a:xfrm>
              <a:off x="2729775" y="1895948"/>
              <a:ext cx="1211827" cy="3537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ko-KR" sz="1300" b="1" dirty="0">
                  <a:solidFill>
                    <a:srgbClr val="FF0000"/>
                  </a:solidFill>
                </a:rPr>
                <a:t>&lt;</a:t>
              </a:r>
              <a:r>
                <a:rPr lang="ko-KR" altLang="en-US" sz="1300" b="1" dirty="0">
                  <a:solidFill>
                    <a:srgbClr val="FF0000"/>
                  </a:solidFill>
                </a:rPr>
                <a:t>예시 정답</a:t>
              </a:r>
              <a:r>
                <a:rPr lang="en-US" altLang="ko-KR" sz="1300" b="1" dirty="0">
                  <a:solidFill>
                    <a:srgbClr val="FF0000"/>
                  </a:solidFill>
                </a:rPr>
                <a:t>&gt;</a:t>
              </a:r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B7AFD1D9-0D45-4224-9845-A3698D87FF43}"/>
                </a:ext>
              </a:extLst>
            </p:cNvPr>
            <p:cNvGrpSpPr/>
            <p:nvPr/>
          </p:nvGrpSpPr>
          <p:grpSpPr>
            <a:xfrm>
              <a:off x="1576975" y="2123870"/>
              <a:ext cx="9710150" cy="4001847"/>
              <a:chOff x="1576975" y="2123870"/>
              <a:chExt cx="9710150" cy="4001847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9E7680D-50DC-42EC-AFCB-8A0A931A8520}"/>
                  </a:ext>
                </a:extLst>
              </p:cNvPr>
              <p:cNvSpPr txBox="1"/>
              <p:nvPr/>
            </p:nvSpPr>
            <p:spPr>
              <a:xfrm>
                <a:off x="6010514" y="3767393"/>
                <a:ext cx="5276611" cy="2316770"/>
              </a:xfrm>
              <a:prstGeom prst="rect">
                <a:avLst/>
              </a:prstGeom>
              <a:solidFill>
                <a:srgbClr val="FDFDF6"/>
              </a:solidFill>
            </p:spPr>
            <p:txBody>
              <a:bodyPr wrap="square" lIns="72000" tIns="72000" rIns="72000" bIns="72000" rtlCol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endParaRPr lang="en-US" altLang="ko-KR" sz="1500" b="1" i="0" u="none" strike="noStrike" baseline="0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500" b="1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600" b="1" i="0" u="none" strike="noStrike" baseline="0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500" b="1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500" b="1" i="0" u="none" strike="noStrike" baseline="0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500" b="1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500" b="1" i="0" u="none" strike="noStrike" baseline="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FB3829D-39B9-4B23-96AE-82FB7660F848}"/>
                  </a:ext>
                </a:extLst>
              </p:cNvPr>
              <p:cNvSpPr txBox="1"/>
              <p:nvPr/>
            </p:nvSpPr>
            <p:spPr>
              <a:xfrm>
                <a:off x="5981939" y="3429000"/>
                <a:ext cx="2127251" cy="2316770"/>
              </a:xfrm>
              <a:prstGeom prst="rect">
                <a:avLst/>
              </a:prstGeom>
              <a:solidFill>
                <a:srgbClr val="FDFDF6"/>
              </a:solidFill>
              <a:effectLst>
                <a:softEdge rad="31750"/>
              </a:effectLst>
            </p:spPr>
            <p:txBody>
              <a:bodyPr wrap="square" lIns="72000" tIns="72000" rIns="72000" bIns="72000" rtlCol="0">
                <a:spAutoFit/>
              </a:bodyPr>
              <a:lstStyle/>
              <a:p>
                <a:pPr algn="l">
                  <a:lnSpc>
                    <a:spcPct val="150000"/>
                  </a:lnSpc>
                </a:pPr>
                <a:endParaRPr lang="en-US" altLang="ko-KR" sz="1500" b="1" i="0" u="none" strike="noStrike" baseline="0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500" b="1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600" b="1" i="0" u="none" strike="noStrike" baseline="0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500" b="1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500" b="1" i="0" u="none" strike="noStrike" baseline="0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500" b="1" dirty="0">
                  <a:solidFill>
                    <a:srgbClr val="FF0000"/>
                  </a:solidFill>
                </a:endParaRPr>
              </a:p>
              <a:p>
                <a:pPr algn="l">
                  <a:lnSpc>
                    <a:spcPct val="150000"/>
                  </a:lnSpc>
                </a:pPr>
                <a:endParaRPr lang="en-US" altLang="ko-KR" sz="1500" b="1" i="0" u="none" strike="noStrike" baseline="0" dirty="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6" name="그룹 5">
                <a:extLst>
                  <a:ext uri="{FF2B5EF4-FFF2-40B4-BE49-F238E27FC236}">
                    <a16:creationId xmlns:a16="http://schemas.microsoft.com/office/drawing/2014/main" id="{715F8504-CD39-4D70-B7A4-C20946A58D51}"/>
                  </a:ext>
                </a:extLst>
              </p:cNvPr>
              <p:cNvGrpSpPr/>
              <p:nvPr/>
            </p:nvGrpSpPr>
            <p:grpSpPr>
              <a:xfrm>
                <a:off x="1576975" y="2123870"/>
                <a:ext cx="9692481" cy="4001847"/>
                <a:chOff x="1576975" y="2123870"/>
                <a:chExt cx="9692481" cy="4001847"/>
              </a:xfrm>
            </p:grpSpPr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3B5E36F6-0F6F-4E14-9FBF-ABBD6AFF9D68}"/>
                    </a:ext>
                  </a:extLst>
                </p:cNvPr>
                <p:cNvSpPr txBox="1"/>
                <p:nvPr/>
              </p:nvSpPr>
              <p:spPr>
                <a:xfrm>
                  <a:off x="2273355" y="2386512"/>
                  <a:ext cx="1958676" cy="55399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r>
                    <a:rPr lang="en-US" altLang="ko-KR" sz="1800" b="1" i="0" u="none" strike="noStrike" baseline="0" dirty="0">
                      <a:solidFill>
                        <a:srgbClr val="FF0000"/>
                      </a:solidFill>
                    </a:rPr>
                    <a:t>Academy Winner </a:t>
                  </a:r>
                </a:p>
                <a:p>
                  <a:r>
                    <a:rPr lang="en-US" altLang="ko-KR" sz="1800" b="1" i="1" u="none" strike="noStrike" baseline="0" dirty="0">
                      <a:solidFill>
                        <a:srgbClr val="FF0000"/>
                      </a:solidFill>
                    </a:rPr>
                    <a:t>Parasite </a:t>
                  </a:r>
                  <a:r>
                    <a:rPr lang="en-US" altLang="ko-KR" sz="1800" b="1" i="0" u="none" strike="noStrike" baseline="0" dirty="0">
                      <a:solidFill>
                        <a:srgbClr val="FF0000"/>
                      </a:solidFill>
                    </a:rPr>
                    <a:t>Half-Day</a:t>
                  </a:r>
                  <a:endParaRPr lang="en-US" altLang="ko-KR" sz="1300" b="1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B9171A3E-6882-4F94-A951-B7E3795B79F6}"/>
                    </a:ext>
                  </a:extLst>
                </p:cNvPr>
                <p:cNvSpPr txBox="1"/>
                <p:nvPr/>
              </p:nvSpPr>
              <p:spPr>
                <a:xfrm>
                  <a:off x="1576975" y="3917491"/>
                  <a:ext cx="4159264" cy="1192955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r>
                    <a:rPr lang="en-US" altLang="ko-KR" sz="1800" b="1" i="0" u="none" strike="noStrike" baseline="0" dirty="0">
                      <a:solidFill>
                        <a:srgbClr val="FF0000"/>
                      </a:solidFill>
                    </a:rPr>
                    <a:t>Immerse yourself in the filming of  </a:t>
                  </a: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ko-KR" b="1" dirty="0">
                      <a:solidFill>
                        <a:srgbClr val="FF0000"/>
                      </a:solidFill>
                    </a:rPr>
                    <a:t>      </a:t>
                  </a:r>
                  <a:r>
                    <a:rPr lang="en-US" altLang="ko-KR" sz="1800" b="1" i="1" u="none" strike="noStrike" baseline="0" dirty="0">
                      <a:solidFill>
                        <a:srgbClr val="FF0000"/>
                      </a:solidFill>
                    </a:rPr>
                    <a:t>Parasite</a:t>
                  </a:r>
                  <a:r>
                    <a:rPr lang="en-US" altLang="ko-KR" sz="1800" b="1" i="0" u="none" strike="noStrike" baseline="0" dirty="0">
                      <a:solidFill>
                        <a:srgbClr val="FF0000"/>
                      </a:solidFill>
                    </a:rPr>
                    <a:t>, and discover where the </a:t>
                  </a: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ko-KR" b="1" dirty="0">
                      <a:solidFill>
                        <a:srgbClr val="FF0000"/>
                      </a:solidFill>
                    </a:rPr>
                    <a:t>         </a:t>
                  </a:r>
                  <a:r>
                    <a:rPr lang="en-US" altLang="ko-KR" sz="1800" b="1" i="0" u="none" strike="noStrike" baseline="0" dirty="0">
                      <a:solidFill>
                        <a:srgbClr val="FF0000"/>
                      </a:solidFill>
                    </a:rPr>
                    <a:t>legendary scenes were filmed.</a:t>
                  </a:r>
                  <a:endParaRPr lang="en-US" altLang="ko-KR" sz="1300" b="1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2E24B547-3136-4FDF-AC12-985BF5EE4675}"/>
                    </a:ext>
                  </a:extLst>
                </p:cNvPr>
                <p:cNvSpPr txBox="1"/>
                <p:nvPr/>
              </p:nvSpPr>
              <p:spPr>
                <a:xfrm>
                  <a:off x="6010514" y="2123870"/>
                  <a:ext cx="5258942" cy="400184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72000" tIns="72000" rIns="72000" bIns="72000" rtlCol="0">
                  <a:spAutoFit/>
                </a:bodyPr>
                <a:lstStyle/>
                <a:p>
                  <a:pPr algn="l">
                    <a:lnSpc>
                      <a:spcPct val="150000"/>
                    </a:lnSpc>
                  </a:pPr>
                  <a:endParaRPr lang="en-US" altLang="ko-KR" sz="500" b="1" i="0" u="none" strike="noStrike" baseline="0" dirty="0">
                    <a:solidFill>
                      <a:srgbClr val="2B66B0"/>
                    </a:solidFill>
                  </a:endParaRP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ko-KR" sz="1500" b="1" i="0" u="none" strike="noStrike" baseline="0" dirty="0">
                      <a:solidFill>
                        <a:srgbClr val="2B66B0"/>
                      </a:solidFill>
                    </a:rPr>
                    <a:t>Program Includes:</a:t>
                  </a: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ko-KR" sz="1500" b="1" i="0" u="none" strike="noStrike" baseline="0" dirty="0">
                      <a:solidFill>
                        <a:srgbClr val="FF0000"/>
                      </a:solidFill>
                    </a:rPr>
                    <a:t>• Watching </a:t>
                  </a:r>
                  <a:r>
                    <a:rPr lang="en-US" altLang="ko-KR" sz="1500" b="1" i="1" u="none" strike="noStrike" baseline="0" dirty="0">
                      <a:solidFill>
                        <a:srgbClr val="FF0000"/>
                      </a:solidFill>
                    </a:rPr>
                    <a:t>Parasite </a:t>
                  </a:r>
                  <a:r>
                    <a:rPr lang="en-US" altLang="ko-KR" sz="1500" b="1" i="0" u="none" strike="noStrike" baseline="0" dirty="0">
                      <a:solidFill>
                        <a:srgbClr val="FF0000"/>
                      </a:solidFill>
                    </a:rPr>
                    <a:t>Director’s Cut in </a:t>
                  </a: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ko-KR" sz="1500" b="1" i="0" u="none" strike="noStrike" baseline="0" dirty="0">
                      <a:solidFill>
                        <a:srgbClr val="FF0000"/>
                      </a:solidFill>
                    </a:rPr>
                    <a:t>multi-plex theater• Visiting </a:t>
                  </a:r>
                  <a:r>
                    <a:rPr lang="en-US" altLang="ko-KR" sz="1500" b="1" i="0" u="none" strike="noStrike" baseline="0" dirty="0" err="1">
                      <a:solidFill>
                        <a:srgbClr val="FF0000"/>
                      </a:solidFill>
                    </a:rPr>
                    <a:t>Gitaek’s</a:t>
                  </a:r>
                  <a:r>
                    <a:rPr lang="en-US" altLang="ko-KR" sz="1500" b="1" i="0" u="none" strike="noStrike" baseline="0" dirty="0">
                      <a:solidFill>
                        <a:srgbClr val="FF0000"/>
                      </a:solidFill>
                    </a:rPr>
                    <a:t> Village </a:t>
                  </a: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ko-KR" sz="1500" b="1" i="0" u="none" strike="noStrike" baseline="0" dirty="0">
                      <a:solidFill>
                        <a:srgbClr val="FF0000"/>
                      </a:solidFill>
                    </a:rPr>
                    <a:t>and House of CEO Park</a:t>
                  </a: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ko-KR" sz="1500" b="1" i="0" u="none" strike="noStrike" baseline="0" dirty="0">
                      <a:solidFill>
                        <a:srgbClr val="FF0000"/>
                      </a:solidFill>
                    </a:rPr>
                    <a:t>• English-speaking tour guide</a:t>
                  </a: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ko-KR" sz="1400" b="1" i="0" u="none" strike="noStrike" baseline="0" dirty="0">
                      <a:solidFill>
                        <a:srgbClr val="FF0000"/>
                      </a:solidFill>
                    </a:rPr>
                    <a:t>• Moving around the locations on an air-conditioned bus</a:t>
                  </a: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ko-KR" sz="1500" b="1" i="0" u="none" strike="noStrike" baseline="0" dirty="0">
                      <a:solidFill>
                        <a:srgbClr val="2B66B0"/>
                      </a:solidFill>
                    </a:rPr>
                    <a:t>When: </a:t>
                  </a:r>
                  <a:r>
                    <a:rPr lang="en-US" altLang="ko-KR" sz="1500" b="1" i="0" u="none" strike="noStrike" baseline="0" dirty="0">
                      <a:solidFill>
                        <a:srgbClr val="FF0000"/>
                      </a:solidFill>
                    </a:rPr>
                    <a:t>Saturday, September 6, 1:00 p.m. – 6:00 p.m.</a:t>
                  </a: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ko-KR" sz="1500" b="1" i="0" u="none" strike="noStrike" baseline="0" dirty="0">
                      <a:solidFill>
                        <a:srgbClr val="2B66B0"/>
                      </a:solidFill>
                    </a:rPr>
                    <a:t>Where: </a:t>
                  </a:r>
                  <a:r>
                    <a:rPr lang="en-US" altLang="ko-KR" sz="1500" b="1" i="0" u="none" strike="noStrike" baseline="0" dirty="0">
                      <a:solidFill>
                        <a:srgbClr val="FF0000"/>
                      </a:solidFill>
                    </a:rPr>
                    <a:t>BJH Hotel outdoor parking lot</a:t>
                  </a:r>
                </a:p>
                <a:p>
                  <a:pPr algn="l">
                    <a:lnSpc>
                      <a:spcPct val="150000"/>
                    </a:lnSpc>
                  </a:pPr>
                  <a:r>
                    <a:rPr lang="en-US" altLang="ko-KR" sz="1500" b="1" i="0" u="none" strike="noStrike" baseline="0" dirty="0">
                      <a:solidFill>
                        <a:srgbClr val="2B66B0"/>
                      </a:solidFill>
                    </a:rPr>
                    <a:t>Participation Fee: </a:t>
                  </a:r>
                  <a:r>
                    <a:rPr lang="en-US" altLang="ko-KR" sz="1500" b="1" i="0" u="none" strike="noStrike" baseline="0" dirty="0">
                      <a:solidFill>
                        <a:srgbClr val="FF0000"/>
                      </a:solidFill>
                    </a:rPr>
                    <a:t>$70 per person (movie ticket price included) Reservations should be made online at least one day before your visit.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052919F1-1191-4AB6-BA83-EA588F48A77B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A7E8100-03CF-4D51-A594-86DE47282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904296"/>
            <a:ext cx="11176000" cy="304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2AB4ABAF-85BC-47B0-A4C6-CD966B433B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684" y="1453442"/>
            <a:ext cx="10813143" cy="394877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4896565" y="2517898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8365096" y="4637979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499852" y="2084511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316397" y="207876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8567267" y="4221815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9383812" y="421606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0AF1F4E2-EF2C-48EC-861B-A868631E333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P6L3_203p_Check Up_A1">
            <a:hlinkClick r:id="" action="ppaction://media"/>
            <a:extLst>
              <a:ext uri="{FF2B5EF4-FFF2-40B4-BE49-F238E27FC236}">
                <a16:creationId xmlns:a16="http://schemas.microsoft.com/office/drawing/2014/main" id="{860EEB07-B6B2-4E69-BFBA-8F2D1FA2EF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58988" y="2011423"/>
            <a:ext cx="475200" cy="475200"/>
          </a:xfrm>
          <a:prstGeom prst="rect">
            <a:avLst/>
          </a:prstGeom>
        </p:spPr>
      </p:pic>
      <p:pic>
        <p:nvPicPr>
          <p:cNvPr id="19" name="P6L3_203p_Check Up_A2">
            <a:hlinkClick r:id="" action="ppaction://media"/>
            <a:extLst>
              <a:ext uri="{FF2B5EF4-FFF2-40B4-BE49-F238E27FC236}">
                <a16:creationId xmlns:a16="http://schemas.microsoft.com/office/drawing/2014/main" id="{9BD3A523-F386-489D-AD1B-52AFE5BDA66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020876" y="4174127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321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423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D2574C00-9030-4C29-8F4D-0E308C65B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143" y="2081707"/>
            <a:ext cx="11195713" cy="269458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039847" y="211648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62B9CE30-03BB-4CA3-9FFC-FAF073F4865A}"/>
              </a:ext>
            </a:extLst>
          </p:cNvPr>
          <p:cNvGrpSpPr/>
          <p:nvPr/>
        </p:nvGrpSpPr>
        <p:grpSpPr>
          <a:xfrm>
            <a:off x="1262934" y="2585929"/>
            <a:ext cx="6709551" cy="1197014"/>
            <a:chOff x="-1908664" y="3321104"/>
            <a:chExt cx="6709551" cy="119701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-1724094" y="4164175"/>
              <a:ext cx="1343638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700" b="1" i="0" u="none" strike="noStrike" baseline="0" dirty="0">
                  <a:solidFill>
                    <a:srgbClr val="FF0000"/>
                  </a:solidFill>
                </a:rPr>
                <a:t>How about</a:t>
              </a:r>
              <a:endParaRPr lang="ko-KR" altLang="en-US" sz="17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-1908664" y="3749559"/>
              <a:ext cx="1738809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700" b="1" i="0" u="none" strike="noStrike" baseline="0" dirty="0">
                  <a:solidFill>
                    <a:srgbClr val="FF0000"/>
                  </a:solidFill>
                </a:rPr>
                <a:t>Why don’t you</a:t>
              </a:r>
              <a:endParaRPr lang="ko-KR" altLang="en-US" sz="17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3053806" y="3321104"/>
              <a:ext cx="1747081" cy="3539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700" b="1" i="0" u="none" strike="noStrike" baseline="0" dirty="0">
                  <a:solidFill>
                    <a:srgbClr val="FF0000"/>
                  </a:solidFill>
                </a:rPr>
                <a:t>I’d recommend</a:t>
              </a:r>
              <a:endParaRPr lang="ko-KR" altLang="en-US" sz="17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2261DC3E-8196-4FC3-8228-B9DAEEA6F080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71C7398-7CE4-4605-9EE9-F36F8C99B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639" y="858588"/>
            <a:ext cx="10226722" cy="535009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096000" y="86896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0DB879C5-DA68-4078-81D2-C58E5E96F6FF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010C2CC5-A94E-4718-B548-51B57FD5B3FE}"/>
              </a:ext>
            </a:extLst>
          </p:cNvPr>
          <p:cNvGrpSpPr/>
          <p:nvPr/>
        </p:nvGrpSpPr>
        <p:grpSpPr>
          <a:xfrm>
            <a:off x="2732213" y="3502858"/>
            <a:ext cx="6969951" cy="2337888"/>
            <a:chOff x="2732213" y="3502858"/>
            <a:chExt cx="6969951" cy="2337888"/>
          </a:xfrm>
        </p:grpSpPr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73293A7E-EF98-45F9-9FD7-C3445C25801A}"/>
                </a:ext>
              </a:extLst>
            </p:cNvPr>
            <p:cNvGrpSpPr/>
            <p:nvPr/>
          </p:nvGrpSpPr>
          <p:grpSpPr>
            <a:xfrm>
              <a:off x="2732213" y="3502858"/>
              <a:ext cx="4582988" cy="2107632"/>
              <a:chOff x="2732213" y="3502858"/>
              <a:chExt cx="4582988" cy="2107632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25484FB-C401-4206-9D44-9317495B0613}"/>
                  </a:ext>
                </a:extLst>
              </p:cNvPr>
              <p:cNvSpPr txBox="1"/>
              <p:nvPr/>
            </p:nvSpPr>
            <p:spPr>
              <a:xfrm>
                <a:off x="2732213" y="5287325"/>
                <a:ext cx="304779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500" b="1" i="0" u="none" strike="noStrike" baseline="0" dirty="0">
                    <a:solidFill>
                      <a:srgbClr val="FF0000"/>
                    </a:solidFill>
                  </a:rPr>
                  <a:t>55,000 won per person</a:t>
                </a:r>
                <a:endParaRPr lang="ko-KR" altLang="en-US" sz="15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DE00958-3631-4326-B4C8-6160616F3AD3}"/>
                  </a:ext>
                </a:extLst>
              </p:cNvPr>
              <p:cNvSpPr txBox="1"/>
              <p:nvPr/>
            </p:nvSpPr>
            <p:spPr>
              <a:xfrm>
                <a:off x="4970767" y="4509385"/>
                <a:ext cx="2344434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altLang="ko-KR" sz="1500" b="1" i="0" u="sng" strike="noStrike" baseline="0" dirty="0">
                    <a:solidFill>
                      <a:srgbClr val="FF0000"/>
                    </a:solidFill>
                    <a:uFill>
                      <a:solidFill>
                        <a:schemeClr val="tx1"/>
                      </a:solidFill>
                    </a:uFill>
                  </a:rPr>
                  <a:t>two-person transparent </a:t>
                </a:r>
              </a:p>
              <a:p>
                <a:r>
                  <a:rPr lang="en-US" altLang="ko-KR" sz="1500" b="1" u="sng" dirty="0">
                    <a:solidFill>
                      <a:srgbClr val="FF0000"/>
                    </a:solidFill>
                    <a:uFill>
                      <a:solidFill>
                        <a:schemeClr val="tx1"/>
                      </a:solidFill>
                    </a:uFill>
                  </a:rPr>
                  <a:t>p</a:t>
                </a:r>
                <a:r>
                  <a:rPr lang="en-US" altLang="ko-KR" sz="1500" b="1" i="0" u="sng" strike="noStrike" baseline="0" dirty="0">
                    <a:solidFill>
                      <a:srgbClr val="FF0000"/>
                    </a:solidFill>
                    <a:uFill>
                      <a:solidFill>
                        <a:schemeClr val="tx1"/>
                      </a:solidFill>
                    </a:uFill>
                  </a:rPr>
                  <a:t>addleboard.</a:t>
                </a:r>
                <a:endParaRPr lang="ko-KR" altLang="en-US" sz="1500" b="1" u="sng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D152EE7-6799-43D0-9558-55BDDF05DF23}"/>
                  </a:ext>
                </a:extLst>
              </p:cNvPr>
              <p:cNvSpPr txBox="1"/>
              <p:nvPr/>
            </p:nvSpPr>
            <p:spPr>
              <a:xfrm>
                <a:off x="3712949" y="3502858"/>
                <a:ext cx="215198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500" b="1" i="0" u="none" strike="noStrike" baseline="0" dirty="0">
                    <a:solidFill>
                      <a:srgbClr val="FF0000"/>
                    </a:solidFill>
                  </a:rPr>
                  <a:t>paddleboarding</a:t>
                </a:r>
                <a:endParaRPr lang="ko-KR" altLang="en-US" sz="15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789CBA5-819B-4EF2-8428-334187B9254E}"/>
                </a:ext>
              </a:extLst>
            </p:cNvPr>
            <p:cNvSpPr txBox="1"/>
            <p:nvPr/>
          </p:nvSpPr>
          <p:spPr>
            <a:xfrm>
              <a:off x="5187173" y="5286748"/>
              <a:ext cx="451499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Life jacket rental and </a:t>
              </a:r>
            </a:p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</a:rPr>
                <a:t>a brief safety course</a:t>
              </a:r>
              <a:endParaRPr lang="ko-KR" altLang="en-US" sz="15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06631"/>
            <a:ext cx="11273388" cy="5544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Hey, Amy! How did you like the K-pop concert yesterday?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Hi, Jimin. It was such a great experience! I watched my favorite K-pop boy band on stage. Their voices </a:t>
            </a:r>
          </a:p>
          <a:p>
            <a:pPr algn="l">
              <a:lnSpc>
                <a:spcPct val="200000"/>
              </a:lnSpc>
            </a:pPr>
            <a:r>
              <a:rPr lang="en-US" altLang="ko-KR" dirty="0"/>
              <a:t>    </a:t>
            </a:r>
            <a:r>
              <a:rPr lang="en-US" altLang="ko-KR" sz="1800" b="0" i="0" u="none" strike="noStrike" baseline="0" dirty="0"/>
              <a:t>and the catchy melody were great.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 guess you must like their dancing. It is so energetic and powerful, isn’t it?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Yes, I love it. That’s why I’ve attended K-pop dance classes every weekend since I came to Korea.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Sounds like you’re having fun. Is there anything else you want to do in Korea?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Oh, I’d love to go to a musical theater. But I’m wondering if the musical performances are in English.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I’ve heard that a popular performance of </a:t>
            </a:r>
            <a:r>
              <a:rPr lang="en-US" altLang="ko-KR" sz="1800" b="0" i="1" u="none" strike="noStrike" baseline="0" dirty="0"/>
              <a:t>Hero </a:t>
            </a:r>
            <a:r>
              <a:rPr lang="en-US" altLang="ko-KR" sz="1800" b="0" i="0" u="none" strike="noStrike" baseline="0" dirty="0"/>
              <a:t>with English subtitles will be streamed online this </a:t>
            </a:r>
          </a:p>
          <a:p>
            <a:pPr algn="l">
              <a:lnSpc>
                <a:spcPct val="200000"/>
              </a:lnSpc>
            </a:pPr>
            <a:r>
              <a:rPr lang="en-US" altLang="ko-KR" dirty="0"/>
              <a:t>    </a:t>
            </a:r>
            <a:r>
              <a:rPr lang="en-US" altLang="ko-KR" sz="1800" b="0" i="0" u="none" strike="noStrike" baseline="0" dirty="0"/>
              <a:t>Saturday.</a:t>
            </a:r>
          </a:p>
          <a:p>
            <a:pPr algn="l">
              <a:lnSpc>
                <a:spcPct val="20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That’s awesome! I definitely want to see it. Thanks a lot.</a:t>
            </a:r>
            <a:endParaRPr lang="ko-KR" altLang="en-US" sz="1600" dirty="0"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6L3_200p_Situation 1_A">
            <a:hlinkClick r:id="" action="ppaction://media"/>
            <a:extLst>
              <a:ext uri="{FF2B5EF4-FFF2-40B4-BE49-F238E27FC236}">
                <a16:creationId xmlns:a16="http://schemas.microsoft.com/office/drawing/2014/main" id="{B1409ABF-8AAD-4143-A286-C4D30618E2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06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765384"/>
            <a:ext cx="11144250" cy="5072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 want to try outdoor activities during my stay in Korea. Any suggestions?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Why don’t you try paragliding in Yeosu or surfing in </a:t>
            </a:r>
            <a:r>
              <a:rPr lang="en-US" altLang="ko-KR" sz="2000" b="0" i="0" u="none" strike="noStrike" baseline="0" dirty="0" err="1"/>
              <a:t>Yangyang</a:t>
            </a:r>
            <a:r>
              <a:rPr lang="en-US" altLang="ko-KR" sz="2000" b="0" i="0" u="none" strike="noStrike" baseline="0" dirty="0"/>
              <a:t>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I prefer paragliding to surfing.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 see. I’ve tried paragliding before. The ride up to the take-off point was bumpier than the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/>
              <a:t>    </a:t>
            </a:r>
            <a:r>
              <a:rPr lang="en-US" altLang="ko-KR" sz="2000" b="0" i="0" u="none" strike="noStrike" baseline="0" dirty="0"/>
              <a:t>flight itself!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Sounds scary, but I will give it a shot. Thank you.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My pleasure.</a:t>
            </a:r>
            <a:endParaRPr lang="en-US" altLang="ko-KR" sz="2000" b="1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6L3_203p_Check Up_A1">
            <a:hlinkClick r:id="" action="ppaction://media"/>
            <a:extLst>
              <a:ext uri="{FF2B5EF4-FFF2-40B4-BE49-F238E27FC236}">
                <a16:creationId xmlns:a16="http://schemas.microsoft.com/office/drawing/2014/main" id="{9CF997C3-5982-40C0-9733-4C6F8A1303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1433263"/>
            <a:ext cx="11144250" cy="322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Hi, Kevin. How did you like the hiking and rock-climbing tour last Saturday?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Hey, </a:t>
            </a:r>
            <a:r>
              <a:rPr lang="en-US" altLang="ko-KR" sz="2000" b="0" i="0" u="none" strike="noStrike" baseline="0" dirty="0" err="1"/>
              <a:t>Jisu</a:t>
            </a:r>
            <a:r>
              <a:rPr lang="en-US" altLang="ko-KR" sz="2000" b="0" i="0" u="none" strike="noStrike" baseline="0" dirty="0"/>
              <a:t>. My wife and I really enjoyed it. Our hiking guide was professional. He led us to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/>
              <a:t>    </a:t>
            </a:r>
            <a:r>
              <a:rPr lang="en-US" altLang="ko-KR" sz="2000" b="0" i="0" u="none" strike="noStrike" baseline="0" dirty="0"/>
              <a:t>the top of several peaks, and took photos for us.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Good for you. It sounds like you’re having an exciting time in Korea.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6L3_203p_Check Up_A2">
            <a:hlinkClick r:id="" action="ppaction://media"/>
            <a:extLst>
              <a:ext uri="{FF2B5EF4-FFF2-40B4-BE49-F238E27FC236}">
                <a16:creationId xmlns:a16="http://schemas.microsoft.com/office/drawing/2014/main" id="{F4239159-4C79-424E-A5B2-F7974B76A4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p.198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B352E91-9ED3-4F8D-9CB2-F8023841A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29" y="760134"/>
            <a:ext cx="10032741" cy="5337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p.199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5807DD0B-1AD3-483E-99AA-DE024B34606B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461A481-E0E4-41AD-8212-BF2EA2158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464" y="802192"/>
            <a:ext cx="9181072" cy="544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42F5EE3-B08C-496C-AE17-E4AD0F39F9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828" y="1338626"/>
            <a:ext cx="9686925" cy="342900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p.199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631504" y="190233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5" name="제목 1">
            <a:extLst>
              <a:ext uri="{FF2B5EF4-FFF2-40B4-BE49-F238E27FC236}">
                <a16:creationId xmlns:a16="http://schemas.microsoft.com/office/drawing/2014/main" id="{4FF4E952-5F1D-45BE-9FE5-B421FBF91717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27" name="그림 26">
            <a:extLst>
              <a:ext uri="{FF2B5EF4-FFF2-40B4-BE49-F238E27FC236}">
                <a16:creationId xmlns:a16="http://schemas.microsoft.com/office/drawing/2014/main" id="{649622ED-10F9-4CC1-B9D9-645F386A9A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7" t="19752" b="40525"/>
          <a:stretch/>
        </p:blipFill>
        <p:spPr>
          <a:xfrm>
            <a:off x="1389240" y="4698385"/>
            <a:ext cx="5743446" cy="1401192"/>
          </a:xfrm>
          <a:prstGeom prst="rect">
            <a:avLst/>
          </a:prstGeom>
        </p:spPr>
      </p:pic>
      <p:pic>
        <p:nvPicPr>
          <p:cNvPr id="28" name="그림 27">
            <a:extLst>
              <a:ext uri="{FF2B5EF4-FFF2-40B4-BE49-F238E27FC236}">
                <a16:creationId xmlns:a16="http://schemas.microsoft.com/office/drawing/2014/main" id="{20B297DE-7CE1-439D-9B10-7806122E54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43" t="60278" r="32189"/>
          <a:stretch/>
        </p:blipFill>
        <p:spPr>
          <a:xfrm>
            <a:off x="6965791" y="4698385"/>
            <a:ext cx="3921029" cy="1433551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13140811-B9EA-40F0-9CDA-B690D4121623}"/>
              </a:ext>
            </a:extLst>
          </p:cNvPr>
          <p:cNvGrpSpPr/>
          <p:nvPr/>
        </p:nvGrpSpPr>
        <p:grpSpPr>
          <a:xfrm>
            <a:off x="9879687" y="2463201"/>
            <a:ext cx="416273" cy="2033098"/>
            <a:chOff x="9879687" y="2463201"/>
            <a:chExt cx="416273" cy="2033098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DFC68FD-D4DB-4983-82FC-86D388585522}"/>
                </a:ext>
              </a:extLst>
            </p:cNvPr>
            <p:cNvSpPr txBox="1"/>
            <p:nvPr/>
          </p:nvSpPr>
          <p:spPr>
            <a:xfrm>
              <a:off x="9879687" y="2463201"/>
              <a:ext cx="397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8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ⓐ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B463793-6F2B-4408-A004-2DC46E4823AB}"/>
                </a:ext>
              </a:extLst>
            </p:cNvPr>
            <p:cNvSpPr txBox="1"/>
            <p:nvPr/>
          </p:nvSpPr>
          <p:spPr>
            <a:xfrm>
              <a:off x="9879688" y="2875002"/>
              <a:ext cx="397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8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ⓔ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1E28983-526F-40D5-BC19-4D6302566F58}"/>
                </a:ext>
              </a:extLst>
            </p:cNvPr>
            <p:cNvSpPr txBox="1"/>
            <p:nvPr/>
          </p:nvSpPr>
          <p:spPr>
            <a:xfrm>
              <a:off x="9882067" y="3301243"/>
              <a:ext cx="397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8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ⓑ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FF798617-9C4D-443F-82BE-93D7ACFBEF9E}"/>
                </a:ext>
              </a:extLst>
            </p:cNvPr>
            <p:cNvSpPr txBox="1"/>
            <p:nvPr/>
          </p:nvSpPr>
          <p:spPr>
            <a:xfrm>
              <a:off x="9891305" y="3700726"/>
              <a:ext cx="397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8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ⓓ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341340B-A7DC-45D3-B794-3FAEF4DECE75}"/>
                </a:ext>
              </a:extLst>
            </p:cNvPr>
            <p:cNvSpPr txBox="1"/>
            <p:nvPr/>
          </p:nvSpPr>
          <p:spPr>
            <a:xfrm>
              <a:off x="9898449" y="4126967"/>
              <a:ext cx="3975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8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ⓒ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C5BB735-D782-4A53-8A34-33DAF1077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78" y="1508581"/>
            <a:ext cx="11379200" cy="384083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p.199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598435" y="209251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D18E475C-B896-4F78-8E49-8734694D4C94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68D89BFD-3501-46BA-9A39-80D2DA4ECFD7}"/>
              </a:ext>
            </a:extLst>
          </p:cNvPr>
          <p:cNvGrpSpPr/>
          <p:nvPr/>
        </p:nvGrpSpPr>
        <p:grpSpPr>
          <a:xfrm>
            <a:off x="907498" y="4548048"/>
            <a:ext cx="10971166" cy="1590471"/>
            <a:chOff x="907498" y="4548048"/>
            <a:chExt cx="10971166" cy="159047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CD75586-5013-4455-9744-26E059D54F46}"/>
                </a:ext>
              </a:extLst>
            </p:cNvPr>
            <p:cNvSpPr txBox="1"/>
            <p:nvPr/>
          </p:nvSpPr>
          <p:spPr>
            <a:xfrm>
              <a:off x="907498" y="4548048"/>
              <a:ext cx="229802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&lt;</a:t>
              </a:r>
              <a:r>
                <a:rPr lang="ko-KR" altLang="en-US" sz="1600" b="1" dirty="0">
                  <a:solidFill>
                    <a:srgbClr val="FF0000"/>
                  </a:solidFill>
                </a:rPr>
                <a:t>예시 정답</a:t>
              </a:r>
              <a:r>
                <a:rPr lang="en-US" altLang="ko-KR" sz="1600" b="1" dirty="0">
                  <a:solidFill>
                    <a:srgbClr val="FF0000"/>
                  </a:solidFill>
                </a:rPr>
                <a:t>&gt;</a:t>
              </a:r>
            </a:p>
            <a:p>
              <a:r>
                <a:rPr lang="en-US" altLang="ko-KR" sz="1600" b="1" dirty="0">
                  <a:solidFill>
                    <a:srgbClr val="FF0000"/>
                  </a:solidFill>
                </a:rPr>
                <a:t>How about </a:t>
              </a:r>
              <a:r>
                <a:rPr lang="en-US" altLang="ko-KR" sz="1600" b="1" u="sng" dirty="0">
                  <a:solidFill>
                    <a:srgbClr val="FF0000"/>
                  </a:solidFill>
                </a:rPr>
                <a:t>enjoying street food like locals on a private Korean food tour?</a:t>
              </a:r>
              <a:endParaRPr lang="en-US" altLang="ko-KR" b="1" u="sng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03C5DC6-E15D-4A93-ACE6-A0D258BD3E0B}"/>
                </a:ext>
              </a:extLst>
            </p:cNvPr>
            <p:cNvSpPr txBox="1"/>
            <p:nvPr/>
          </p:nvSpPr>
          <p:spPr>
            <a:xfrm>
              <a:off x="9580640" y="5061301"/>
              <a:ext cx="22980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How about </a:t>
              </a:r>
              <a:r>
                <a:rPr lang="en-US" altLang="ko-KR" sz="1600" b="1" u="sng" dirty="0">
                  <a:solidFill>
                    <a:srgbClr val="FF0000"/>
                  </a:solidFill>
                </a:rPr>
                <a:t>looking around the filming locations of popular dramas and movies?</a:t>
              </a:r>
              <a:endParaRPr lang="en-US" altLang="ko-KR" b="1" u="sng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A5B7E56-B11D-4881-9729-64AA0FB8DA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735" y="828345"/>
            <a:ext cx="10536591" cy="541335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200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Suggesting Tour Programs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905011" y="1356394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83060" y="136207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BCFD26AD-67F1-41AA-BC1C-65B58CBC1ECA}"/>
              </a:ext>
            </a:extLst>
          </p:cNvPr>
          <p:cNvGrpSpPr/>
          <p:nvPr/>
        </p:nvGrpSpPr>
        <p:grpSpPr>
          <a:xfrm>
            <a:off x="1776647" y="2241259"/>
            <a:ext cx="6685259" cy="3846452"/>
            <a:chOff x="1776647" y="2241259"/>
            <a:chExt cx="6685259" cy="3846452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8101906" y="2241259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07607852-D77A-419E-9EFC-F3A80AB372C2}"/>
                </a:ext>
              </a:extLst>
            </p:cNvPr>
            <p:cNvSpPr/>
            <p:nvPr/>
          </p:nvSpPr>
          <p:spPr>
            <a:xfrm>
              <a:off x="1776647" y="5727711"/>
              <a:ext cx="360000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6" name="제목 1">
            <a:extLst>
              <a:ext uri="{FF2B5EF4-FFF2-40B4-BE49-F238E27FC236}">
                <a16:creationId xmlns:a16="http://schemas.microsoft.com/office/drawing/2014/main" id="{FF1A1D6E-A343-4672-A3E0-49A0E5E8CB4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7" name="P6L3_200p_Situation 1_A">
            <a:hlinkClick r:id="" action="ppaction://media"/>
            <a:extLst>
              <a:ext uri="{FF2B5EF4-FFF2-40B4-BE49-F238E27FC236}">
                <a16:creationId xmlns:a16="http://schemas.microsoft.com/office/drawing/2014/main" id="{EF1FBC9C-19C5-4523-94D3-B8C88A4FAA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38544" y="1296230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80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50C8389-009C-4912-B0B5-D50C76D7ED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829" y="751127"/>
            <a:ext cx="8475489" cy="556687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749379" y="112642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7206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•catchy: </a:t>
            </a:r>
            <a:r>
              <a:rPr lang="ko-KR" altLang="en-US" sz="1200" dirty="0">
                <a:solidFill>
                  <a:schemeClr val="bg1"/>
                </a:solidFill>
              </a:rPr>
              <a:t>기억하기 쉬운 </a:t>
            </a:r>
            <a:r>
              <a:rPr lang="en-US" altLang="ko-KR" sz="1200" dirty="0">
                <a:solidFill>
                  <a:schemeClr val="bg1"/>
                </a:solidFill>
              </a:rPr>
              <a:t>•subtitle: </a:t>
            </a:r>
            <a:r>
              <a:rPr lang="ko-KR" altLang="en-US" sz="1200" dirty="0">
                <a:solidFill>
                  <a:schemeClr val="bg1"/>
                </a:solidFill>
              </a:rPr>
              <a:t>자막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3046EA-619F-45B0-86B1-062E3E3F8488}"/>
              </a:ext>
            </a:extLst>
          </p:cNvPr>
          <p:cNvSpPr txBox="1"/>
          <p:nvPr/>
        </p:nvSpPr>
        <p:spPr>
          <a:xfrm>
            <a:off x="9387753" y="1643163"/>
            <a:ext cx="26294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I don’t know what to do on the last day of my trip. Any suggestions?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Why don’t you sign up for </a:t>
            </a:r>
            <a:r>
              <a:rPr lang="en-US" altLang="ko-KR" sz="1400" b="1" u="sng" dirty="0">
                <a:solidFill>
                  <a:srgbClr val="FF0000"/>
                </a:solidFill>
              </a:rPr>
              <a:t>a K-drama locations trip</a:t>
            </a:r>
            <a:r>
              <a:rPr lang="en-US" altLang="ko-KR" sz="1400" b="1" dirty="0">
                <a:solidFill>
                  <a:srgbClr val="FF0000"/>
                </a:solidFill>
              </a:rPr>
              <a:t>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Oh, that sounds interesting. Can you tell me more about it?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This program helps you to </a:t>
            </a:r>
            <a:r>
              <a:rPr lang="en-US" altLang="ko-KR" sz="1400" b="1" u="sng" dirty="0">
                <a:solidFill>
                  <a:srgbClr val="FF0000"/>
                </a:solidFill>
              </a:rPr>
              <a:t>take photos in the same spots as the characters in drama scenes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That would be great! Thank you.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It’s my pleasure.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6F5FF0E5-B66A-4F56-A775-C667BE93976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A560D3BF-4B52-4674-BD6C-B05D367D4A3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Suggesting Tour Programs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34BBBB9-D86F-4243-8E6C-DBC1EA2EF6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9" b="10455"/>
          <a:stretch/>
        </p:blipFill>
        <p:spPr>
          <a:xfrm>
            <a:off x="3019245" y="727719"/>
            <a:ext cx="6553130" cy="560261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Explaining About Contemporary Korean Culture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456577" y="96075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B990E4CC-B90C-49FB-8C73-432092189C19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62AFA2-7FD2-49CD-9F65-FB337AABEB0D}"/>
              </a:ext>
            </a:extLst>
          </p:cNvPr>
          <p:cNvSpPr txBox="1"/>
          <p:nvPr/>
        </p:nvSpPr>
        <p:spPr>
          <a:xfrm>
            <a:off x="7935309" y="5033432"/>
            <a:ext cx="3492500" cy="1123712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B8E6FB"/>
            </a:solidFill>
          </a:ln>
        </p:spPr>
        <p:txBody>
          <a:bodyPr wrap="square" rtlCol="0">
            <a:spAutoFit/>
          </a:bodyPr>
          <a:lstStyle/>
          <a:p>
            <a:pPr marL="342900" indent="-342900" algn="l">
              <a:buAutoNum type="alphaLcPeriod"/>
            </a:pPr>
            <a:r>
              <a:rPr lang="en-US" altLang="ko-KR" sz="1500" b="0" i="0" u="none" strike="noStrike" baseline="0" dirty="0"/>
              <a:t>K-pop idol sightings </a:t>
            </a:r>
          </a:p>
          <a:p>
            <a:pPr marL="342900" indent="-342900" algn="l">
              <a:buAutoNum type="alphaLcPeriod"/>
            </a:pPr>
            <a:r>
              <a:rPr lang="en-US" altLang="ko-KR" sz="1500" b="0" i="0" u="none" strike="noStrike" baseline="0" dirty="0"/>
              <a:t>a one-hour dance class</a:t>
            </a:r>
          </a:p>
          <a:p>
            <a:pPr marL="342900" indent="-342900" algn="l">
              <a:buAutoNum type="alphaLcPeriod"/>
            </a:pPr>
            <a:r>
              <a:rPr lang="en-US" altLang="ko-KR" sz="1500" b="0" i="0" u="none" strike="noStrike" baseline="0" dirty="0"/>
              <a:t>Lowest Price Guarantee </a:t>
            </a:r>
          </a:p>
          <a:p>
            <a:pPr marL="342900" indent="-342900" algn="l">
              <a:buAutoNum type="alphaLcPeriod"/>
            </a:pPr>
            <a:r>
              <a:rPr lang="en-US" altLang="ko-KR" sz="1500" b="0" i="0" u="none" strike="noStrike" baseline="0" dirty="0"/>
              <a:t>a maximum of 30 travelers</a:t>
            </a:r>
            <a:endParaRPr lang="ko-KR" altLang="en-US" sz="1500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6DEC38E7-5637-45DB-8EB2-519C135B3A56}"/>
              </a:ext>
            </a:extLst>
          </p:cNvPr>
          <p:cNvGrpSpPr/>
          <p:nvPr/>
        </p:nvGrpSpPr>
        <p:grpSpPr>
          <a:xfrm>
            <a:off x="5352016" y="1530838"/>
            <a:ext cx="3908390" cy="4808124"/>
            <a:chOff x="5352016" y="1530838"/>
            <a:chExt cx="3908390" cy="480812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1B605E2-324F-40BF-BE46-7376A5677C78}"/>
                </a:ext>
              </a:extLst>
            </p:cNvPr>
            <p:cNvSpPr txBox="1"/>
            <p:nvPr/>
          </p:nvSpPr>
          <p:spPr>
            <a:xfrm>
              <a:off x="8176468" y="1530838"/>
              <a:ext cx="9962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c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CC04A44-B402-4681-864D-F13DC09140E2}"/>
                </a:ext>
              </a:extLst>
            </p:cNvPr>
            <p:cNvSpPr txBox="1"/>
            <p:nvPr/>
          </p:nvSpPr>
          <p:spPr>
            <a:xfrm>
              <a:off x="5352016" y="4565145"/>
              <a:ext cx="9962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b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A7B3ECA-6E9D-4C02-91B2-F872C4475A61}"/>
                </a:ext>
              </a:extLst>
            </p:cNvPr>
            <p:cNvSpPr txBox="1"/>
            <p:nvPr/>
          </p:nvSpPr>
          <p:spPr>
            <a:xfrm>
              <a:off x="5691894" y="5938852"/>
              <a:ext cx="4210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d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FC9D65E-FE55-44F1-AA16-9EE2B5701651}"/>
                </a:ext>
              </a:extLst>
            </p:cNvPr>
            <p:cNvSpPr txBox="1"/>
            <p:nvPr/>
          </p:nvSpPr>
          <p:spPr>
            <a:xfrm>
              <a:off x="8264119" y="3472160"/>
              <a:ext cx="99628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a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CB877004-B8C2-43BA-9CF1-5BDDA3AA47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928" y="1946471"/>
            <a:ext cx="10663451" cy="255811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392548" y="250331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3662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•cancellation: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취소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•in advance: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미리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,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사전에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•recognizable: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알 수 있는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•confirmation: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확인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•guarantee: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보장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7094CAC-FBE5-41C0-96F4-13DAB51DDC1B}"/>
              </a:ext>
            </a:extLst>
          </p:cNvPr>
          <p:cNvSpPr txBox="1"/>
          <p:nvPr/>
        </p:nvSpPr>
        <p:spPr>
          <a:xfrm>
            <a:off x="834928" y="4422699"/>
            <a:ext cx="10920343" cy="1432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&lt;</a:t>
            </a:r>
            <a:r>
              <a:rPr lang="ko-KR" altLang="en-US" sz="15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500" b="1" dirty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A1. You’re going to visit the KBC building, a K-pop theme park, and the dance studio.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A2. You can take photos and videos with a K-Pop Stage, Subway Theme, Spaceship Theme, and Coin Laundry Theme.</a:t>
            </a:r>
          </a:p>
          <a:p>
            <a:pPr>
              <a:lnSpc>
                <a:spcPct val="15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A3. No, it is not recommended for travelers with back or heart problems.</a:t>
            </a: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61279AE0-F0F8-4068-B17B-B8D7EF6E9960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  <a:ea typeface="함초롬바탕" panose="02030604000101010101" pitchFamily="18" charset="-127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3.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Contemporary Korean Culture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81A87AB2-488B-4B28-9C67-89CAE0DEFFD0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Explaining About Contemporary Korean Culture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</TotalTime>
  <Words>971</Words>
  <Application>Microsoft Office PowerPoint</Application>
  <PresentationFormat>와이드스크린</PresentationFormat>
  <Paragraphs>153</Paragraphs>
  <Slides>19</Slides>
  <Notes>0</Notes>
  <HiddenSlides>0</HiddenSlides>
  <MMClips>6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6" baseType="lpstr">
      <vt:lpstr>NanumSquareOTFL</vt:lpstr>
      <vt:lpstr>맑은 고딕</vt:lpstr>
      <vt:lpstr>함초롬바탕</vt:lpstr>
      <vt:lpstr>Arial</vt:lpstr>
      <vt:lpstr>Calibri</vt:lpstr>
      <vt:lpstr>Impact</vt:lpstr>
      <vt:lpstr>Office 테마</vt:lpstr>
      <vt:lpstr>Lesson 3 Contemporary  Korean Culture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285</cp:revision>
  <dcterms:created xsi:type="dcterms:W3CDTF">2021-02-16T02:29:27Z</dcterms:created>
  <dcterms:modified xsi:type="dcterms:W3CDTF">2026-08-19T03:03:38Z</dcterms:modified>
</cp:coreProperties>
</file>