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1D8"/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8490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2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>
                <a:latin typeface="+mn-lt"/>
              </a:rPr>
              <a:t>Welcoming and</a:t>
            </a:r>
            <a:br>
              <a:rPr lang="en-US" altLang="ko-KR" b="1" i="0" u="none" strike="noStrike" baseline="0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Seating Guests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DAFA1D2E-463E-8B33-F297-A99B5D6EC075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Food and Drink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96A3D6-5079-CA46-0FDE-2C8DFF21D2BB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E2D308F2-0C47-409F-95AE-D313CFE8DEC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F7A1FE1-40BE-4AD0-9058-7ED6183C9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17" y="1077802"/>
            <a:ext cx="10743166" cy="470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97BECAD-4641-47F5-A331-4CF6FD17B7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341"/>
          <a:stretch/>
        </p:blipFill>
        <p:spPr>
          <a:xfrm>
            <a:off x="790687" y="824504"/>
            <a:ext cx="10610626" cy="520899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2C3EB0-31D2-4963-A63E-87DB81116C16}"/>
              </a:ext>
            </a:extLst>
          </p:cNvPr>
          <p:cNvSpPr txBox="1"/>
          <p:nvPr/>
        </p:nvSpPr>
        <p:spPr>
          <a:xfrm>
            <a:off x="1312986" y="2313294"/>
            <a:ext cx="9718994" cy="3528338"/>
          </a:xfrm>
          <a:prstGeom prst="rect">
            <a:avLst/>
          </a:prstGeom>
          <a:solidFill>
            <a:srgbClr val="FEF1D8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Good evening, ma’am! How may I help you?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We’d like to have dinner.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I’m sorry, but we are fully booked at the moment. If you don’t mind waiting, it will be about 20 minutes.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No problem. We can wait.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Thank you for your understanding.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[</a:t>
            </a:r>
            <a:r>
              <a:rPr lang="en-US" altLang="ko-KR" sz="1200" b="1" i="1" dirty="0">
                <a:solidFill>
                  <a:srgbClr val="FF0000"/>
                </a:solidFill>
              </a:rPr>
              <a:t>After 30 minutes</a:t>
            </a:r>
            <a:r>
              <a:rPr lang="en-US" altLang="ko-KR" sz="1200" b="1" dirty="0">
                <a:solidFill>
                  <a:srgbClr val="FF0000"/>
                </a:solidFill>
              </a:rPr>
              <a:t>]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We’ve been waiting for over 30 minutes! This wait is ridiculous!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I sincerely apologize for the extended wait. Please allow me to find you the next available table.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All right, but we’re hungry.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I completely understand. While you wait, can I offer you some complimentary appetizers or drinks on the house as a token of 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    our apology?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That would be nice. Thank you.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You’re welcome. I’ll make sure your table is ready shortly, and your drinks and appetizers will be brought to you right away.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[</a:t>
            </a:r>
            <a:r>
              <a:rPr lang="en-US" altLang="ko-KR" sz="1200" b="1" i="1" dirty="0">
                <a:solidFill>
                  <a:srgbClr val="FF0000"/>
                </a:solidFill>
              </a:rPr>
              <a:t>After five minutes</a:t>
            </a:r>
            <a:r>
              <a:rPr lang="en-US" altLang="ko-KR" sz="1200" b="1" dirty="0">
                <a:solidFill>
                  <a:srgbClr val="FF0000"/>
                </a:solidFill>
              </a:rPr>
              <a:t>]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Thank you for waiting. Your table is ready now. Please follow me.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Finally! Thank you for your efforts.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You’re welcome, and I truly apologize for the delay. I hope you enjoy your meal. If there’s anything you need, just let me know.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5821015" y="175424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14AC951B-691C-436A-A400-21A181DD8DC0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ED4CE3-3AF9-42D1-B6E6-2A21EA3D8D0D}"/>
              </a:ext>
            </a:extLst>
          </p:cNvPr>
          <p:cNvSpPr txBox="1"/>
          <p:nvPr/>
        </p:nvSpPr>
        <p:spPr>
          <a:xfrm>
            <a:off x="1312986" y="2012849"/>
            <a:ext cx="11270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FF0000"/>
                </a:solidFill>
              </a:rPr>
              <a:t>&lt;</a:t>
            </a:r>
            <a:r>
              <a:rPr lang="ko-KR" altLang="en-US" sz="12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200" b="1" dirty="0">
                <a:solidFill>
                  <a:srgbClr val="FF0000"/>
                </a:solidFill>
              </a:rPr>
              <a:t>&gt;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F7F5FFD-7E99-485E-88D3-93A1604EB165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95247EB-84B9-42D1-BCAF-711F4242E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868" y="2003741"/>
            <a:ext cx="10804264" cy="2850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79700A3-57BC-4654-BF18-A13BA185A8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285" y="2133915"/>
            <a:ext cx="10863430" cy="281372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9351233" y="3231487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1569407" y="4405281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9038773" y="2780628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855318" y="277488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8139511" y="3953517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8956056" y="394777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75C7E817-0509-4754-8F80-D88A104ABF4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P4L2_129p_Check Up_A1">
            <a:hlinkClick r:id="" action="ppaction://media"/>
            <a:extLst>
              <a:ext uri="{FF2B5EF4-FFF2-40B4-BE49-F238E27FC236}">
                <a16:creationId xmlns:a16="http://schemas.microsoft.com/office/drawing/2014/main" id="{86566777-C820-4AB7-A3F8-730FECFB2F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80856" y="2699407"/>
            <a:ext cx="475200" cy="475200"/>
          </a:xfrm>
          <a:prstGeom prst="rect">
            <a:avLst/>
          </a:prstGeom>
        </p:spPr>
      </p:pic>
      <p:pic>
        <p:nvPicPr>
          <p:cNvPr id="6" name="P4L2_129p_Check Up_A2">
            <a:hlinkClick r:id="" action="ppaction://media"/>
            <a:extLst>
              <a:ext uri="{FF2B5EF4-FFF2-40B4-BE49-F238E27FC236}">
                <a16:creationId xmlns:a16="http://schemas.microsoft.com/office/drawing/2014/main" id="{C68FC4AE-FB2E-457D-B546-77E5324FE5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72695" y="3893980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79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090461A-E99B-4596-82DB-2C2ECE1867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67" y="1465733"/>
            <a:ext cx="11159266" cy="400702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776686" y="148975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2B9CE30-03BB-4CA3-9FFC-FAF073F4865A}"/>
              </a:ext>
            </a:extLst>
          </p:cNvPr>
          <p:cNvGrpSpPr/>
          <p:nvPr/>
        </p:nvGrpSpPr>
        <p:grpSpPr>
          <a:xfrm>
            <a:off x="10864550" y="1958748"/>
            <a:ext cx="371754" cy="1715476"/>
            <a:chOff x="6701341" y="2259962"/>
            <a:chExt cx="371754" cy="171547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721931" y="3086077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712099" y="3544551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701341" y="2666305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711173" y="2259962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974D37DC-011E-4DF9-9732-4EF6207C081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A766FA1-384E-4BE6-A5B6-38AB21B8D0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701" y="1181007"/>
            <a:ext cx="10922598" cy="467395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637957" y="118100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13F438C-30D6-467C-A554-65864887DD56}"/>
              </a:ext>
            </a:extLst>
          </p:cNvPr>
          <p:cNvGrpSpPr/>
          <p:nvPr/>
        </p:nvGrpSpPr>
        <p:grpSpPr>
          <a:xfrm>
            <a:off x="2118798" y="2567885"/>
            <a:ext cx="7390962" cy="2251546"/>
            <a:chOff x="2118798" y="2567885"/>
            <a:chExt cx="7390962" cy="225154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5484FB-C401-4206-9D44-9317495B0613}"/>
                </a:ext>
              </a:extLst>
            </p:cNvPr>
            <p:cNvSpPr txBox="1"/>
            <p:nvPr/>
          </p:nvSpPr>
          <p:spPr>
            <a:xfrm>
              <a:off x="2118798" y="2567885"/>
              <a:ext cx="21519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How       many</a:t>
              </a:r>
              <a:endParaRPr lang="ko-KR" altLang="en-US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E00958-3631-4326-B4C8-6160616F3AD3}"/>
                </a:ext>
              </a:extLst>
            </p:cNvPr>
            <p:cNvSpPr txBox="1"/>
            <p:nvPr/>
          </p:nvSpPr>
          <p:spPr>
            <a:xfrm>
              <a:off x="7490509" y="4419321"/>
              <a:ext cx="20192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this         way</a:t>
              </a:r>
              <a:endParaRPr lang="ko-KR" altLang="en-US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88ECC394-8CDA-4215-BBF5-DBF6AE4568A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94564"/>
            <a:ext cx="11273388" cy="5502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Good evening! Welcome to Tina’s Dining Room. Do you have a reservation?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Yes, I made a reservation for two under the name of Brown.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Thank you, Mr. Brown. Let me check our reservation list. [</a:t>
            </a:r>
            <a:r>
              <a:rPr lang="en-US" altLang="ko-KR" sz="1800" b="0" i="1" u="none" strike="noStrike" baseline="0" dirty="0"/>
              <a:t>Pause</a:t>
            </a:r>
            <a:r>
              <a:rPr lang="en-US" altLang="ko-KR" sz="1800" b="0" i="0" u="none" strike="noStrike" baseline="0" dirty="0"/>
              <a:t>] Ah, here it is. Now, there is a table   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near the window or one out on the terrace. Which one would you prefer?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It’s a little bit cold today, so I think we will stay inside.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Okay, I’ll show you to your table. Please come this way.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Thank you so much.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0" i="0" u="none" strike="noStrike" baseline="0" dirty="0"/>
              <a:t>[</a:t>
            </a:r>
            <a:r>
              <a:rPr lang="en-US" altLang="ko-KR" sz="1800" b="0" i="1" u="none" strike="noStrike" baseline="0" dirty="0"/>
              <a:t>After a while</a:t>
            </a:r>
            <a:r>
              <a:rPr lang="en-US" altLang="ko-KR" sz="1800" b="0" i="0" u="none" strike="noStrike" baseline="0" dirty="0"/>
              <a:t>]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Here is your table by the window. Please have a seat. Will this be all right?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Yes, this is fine.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Your waiter will be with you shortly. I hope you have a good dinner.</a:t>
            </a:r>
            <a:endParaRPr lang="ko-KR" altLang="en-US" sz="2000" dirty="0"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4L2_126p_Situation 1_A">
            <a:hlinkClick r:id="" action="ppaction://media"/>
            <a:extLst>
              <a:ext uri="{FF2B5EF4-FFF2-40B4-BE49-F238E27FC236}">
                <a16:creationId xmlns:a16="http://schemas.microsoft.com/office/drawing/2014/main" id="{CA2193E7-B842-47F1-901D-C71CBB3797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13328"/>
            <a:ext cx="11144250" cy="5675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Good evening! Welcome to our restaurant. Do you have a reservation?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No, we don’t.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How many are in your party?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There are four of us.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Hmm... I’m sorry, but currently, we don’t have any tables available. Would you mind waiting? It will </a:t>
            </a:r>
          </a:p>
          <a:p>
            <a:pPr algn="l">
              <a:lnSpc>
                <a:spcPct val="17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be about 30 minutes.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No problem. We’re in no rush.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All right. Can I have your name, please?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Mary Smith.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Thank you, Ms. Smith. Here is your call pager. Feel free to wait in our lounge area and it will alert </a:t>
            </a:r>
          </a:p>
          <a:p>
            <a:pPr algn="l">
              <a:lnSpc>
                <a:spcPct val="17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you as soon as your table is ready.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Thank you.</a:t>
            </a:r>
            <a:endParaRPr lang="en-US" altLang="ko-KR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4L2_127p_Situation 2_A">
            <a:hlinkClick r:id="" action="ppaction://media"/>
            <a:extLst>
              <a:ext uri="{FF2B5EF4-FFF2-40B4-BE49-F238E27FC236}">
                <a16:creationId xmlns:a16="http://schemas.microsoft.com/office/drawing/2014/main" id="{1CF271D3-6F47-4B58-8C4C-29EC9A6ECA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2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4457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If you’re willing to wait for about 30 minutes, we can accommodate you. Is that all right 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/>
              <a:t>    </a:t>
            </a:r>
            <a:r>
              <a:rPr lang="en-US" altLang="ko-KR" sz="1000" dirty="0"/>
              <a:t> </a:t>
            </a:r>
            <a:r>
              <a:rPr lang="en-US" altLang="ko-KR" sz="2000" b="0" i="0" u="none" strike="noStrike" baseline="0" dirty="0"/>
              <a:t>with you?</a:t>
            </a:r>
            <a:endParaRPr lang="en-US" altLang="ko-KR" sz="2000" b="1" i="0" u="none" strike="noStrike" baseline="0" dirty="0"/>
          </a:p>
          <a:p>
            <a:pPr algn="l"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ⓐ No, I don’t.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ⓑ Yes, I am.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ⓒ Yes, we can wait.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4L2_129p_Check Up_A1">
            <a:hlinkClick r:id="" action="ppaction://media"/>
            <a:extLst>
              <a:ext uri="{FF2B5EF4-FFF2-40B4-BE49-F238E27FC236}">
                <a16:creationId xmlns:a16="http://schemas.microsoft.com/office/drawing/2014/main" id="{9E2CFA08-BEC7-4073-9CA6-027B7AAA36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D2EE48C-C039-4D33-95BB-CD6D1D9633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738" y="832548"/>
            <a:ext cx="9760523" cy="5192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41346"/>
            <a:ext cx="11144250" cy="5495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Good evening, sir. Do you have a reservation?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No, I don’t.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How many are in your party?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Just two of us.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Please wait to be seated. It will be about 15 minutes.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That’s fine. We don’t mind waiting.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Thanks. Here is your call pager. We will alert you when your table is ready.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Great. Thanks.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4L2_129p_Check Up_A2">
            <a:hlinkClick r:id="" action="ppaction://media"/>
            <a:extLst>
              <a:ext uri="{FF2B5EF4-FFF2-40B4-BE49-F238E27FC236}">
                <a16:creationId xmlns:a16="http://schemas.microsoft.com/office/drawing/2014/main" id="{8923DE17-034D-47A3-9146-1314C53A9E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2BE32556-BE3F-4FC0-8BDD-AD6B51B7AFA7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FE81524-E881-4C98-AF30-5015E73CF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3" y="1235111"/>
            <a:ext cx="11149013" cy="438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1E22D8D-C472-4B77-8264-F85CDC62D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8" y="793416"/>
            <a:ext cx="10220324" cy="527116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377540" y="127292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65B2B80E-E182-438B-8703-C00088F9F895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A55C9C-FCCE-446E-8564-BDE5A4208A9D}"/>
              </a:ext>
            </a:extLst>
          </p:cNvPr>
          <p:cNvSpPr txBox="1"/>
          <p:nvPr/>
        </p:nvSpPr>
        <p:spPr>
          <a:xfrm>
            <a:off x="10299885" y="1942762"/>
            <a:ext cx="238125" cy="1902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d </a:t>
            </a:r>
          </a:p>
          <a:p>
            <a:pPr>
              <a:lnSpc>
                <a:spcPct val="12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a</a:t>
            </a:r>
          </a:p>
          <a:p>
            <a:pPr>
              <a:lnSpc>
                <a:spcPct val="12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e</a:t>
            </a:r>
          </a:p>
          <a:p>
            <a:pPr>
              <a:lnSpc>
                <a:spcPct val="12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b</a:t>
            </a:r>
          </a:p>
          <a:p>
            <a:pPr>
              <a:lnSpc>
                <a:spcPct val="12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4C34FD4-BD6E-4863-B9B2-FE6A1D4D1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928" y="1637270"/>
            <a:ext cx="10915650" cy="358345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002083" y="215632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798B4EC7-ECC9-4ACB-AD1B-1F4FA4FB19C7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D57EE917-62E2-4A09-8508-0724812D95FD}"/>
              </a:ext>
            </a:extLst>
          </p:cNvPr>
          <p:cNvGrpSpPr/>
          <p:nvPr/>
        </p:nvGrpSpPr>
        <p:grpSpPr>
          <a:xfrm>
            <a:off x="6096000" y="2883049"/>
            <a:ext cx="1036320" cy="1704394"/>
            <a:chOff x="6096000" y="2883049"/>
            <a:chExt cx="1036320" cy="1704394"/>
          </a:xfrm>
        </p:grpSpPr>
        <p:cxnSp>
          <p:nvCxnSpPr>
            <p:cNvPr id="10" name="직선 연결선 9">
              <a:extLst>
                <a:ext uri="{FF2B5EF4-FFF2-40B4-BE49-F238E27FC236}">
                  <a16:creationId xmlns:a16="http://schemas.microsoft.com/office/drawing/2014/main" id="{478D3F4A-A566-4AD0-BAE8-4FC26648D692}"/>
                </a:ext>
              </a:extLst>
            </p:cNvPr>
            <p:cNvCxnSpPr/>
            <p:nvPr/>
          </p:nvCxnSpPr>
          <p:spPr>
            <a:xfrm>
              <a:off x="6096000" y="2883049"/>
              <a:ext cx="1036320" cy="83909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267A5164-D1AB-45E2-9E2D-2DBF9D2C864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2883049"/>
              <a:ext cx="1036320" cy="41954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5BB7BD16-AF58-4A64-AF71-D6D01932AF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3302597"/>
              <a:ext cx="1036320" cy="41954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11C9A762-CC88-4D32-B597-6F14178113EF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4141693"/>
              <a:ext cx="1036320" cy="40668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A6AD0F1D-78FD-43B1-A8ED-EC3D94C33AE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4141692"/>
              <a:ext cx="1036320" cy="44575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ED4D7F6-0AC0-4FFF-9058-03EA003709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777" r="3776" b="7570"/>
          <a:stretch/>
        </p:blipFill>
        <p:spPr>
          <a:xfrm>
            <a:off x="972727" y="777980"/>
            <a:ext cx="10667048" cy="530203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Welcoming and Seating Guests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7250531" y="1271468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114066" y="126639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CFD26AD-67F1-41AA-BC1C-65B58CBC1ECA}"/>
              </a:ext>
            </a:extLst>
          </p:cNvPr>
          <p:cNvGrpSpPr/>
          <p:nvPr/>
        </p:nvGrpSpPr>
        <p:grpSpPr>
          <a:xfrm>
            <a:off x="1851522" y="2177902"/>
            <a:ext cx="7061306" cy="2405077"/>
            <a:chOff x="1851522" y="2177902"/>
            <a:chExt cx="7061306" cy="2405077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1885004" y="4222979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1851522" y="2177902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7607852-D77A-419E-9EFC-F3A80AB372C2}"/>
                </a:ext>
              </a:extLst>
            </p:cNvPr>
            <p:cNvSpPr/>
            <p:nvPr/>
          </p:nvSpPr>
          <p:spPr>
            <a:xfrm>
              <a:off x="8552828" y="3195209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6" name="제목 1">
            <a:extLst>
              <a:ext uri="{FF2B5EF4-FFF2-40B4-BE49-F238E27FC236}">
                <a16:creationId xmlns:a16="http://schemas.microsoft.com/office/drawing/2014/main" id="{627EC822-020A-4FE6-ADF8-C9CB4728EBB5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7" name="P4L2_126p_Situation 1_A">
            <a:hlinkClick r:id="" action="ppaction://media"/>
            <a:extLst>
              <a:ext uri="{FF2B5EF4-FFF2-40B4-BE49-F238E27FC236}">
                <a16:creationId xmlns:a16="http://schemas.microsoft.com/office/drawing/2014/main" id="{535DEB6E-F7BC-4212-B088-7A9EC677A0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99556" y="1199052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904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88888E2-226F-4EBC-BABD-52764DFDE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020" y="746308"/>
            <a:ext cx="8309420" cy="553234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462337" y="112160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66751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•reservation list: </a:t>
            </a:r>
            <a:r>
              <a:rPr lang="ko-KR" altLang="en-US" sz="1200" dirty="0">
                <a:solidFill>
                  <a:schemeClr val="bg1"/>
                </a:solidFill>
              </a:rPr>
              <a:t>예약자 명단 </a:t>
            </a:r>
            <a:r>
              <a:rPr lang="en-US" altLang="ko-KR" sz="1200" dirty="0">
                <a:solidFill>
                  <a:schemeClr val="bg1"/>
                </a:solidFill>
              </a:rPr>
              <a:t>•have a seat: </a:t>
            </a:r>
            <a:r>
              <a:rPr lang="ko-KR" altLang="en-US" sz="1200" dirty="0">
                <a:solidFill>
                  <a:schemeClr val="bg1"/>
                </a:solidFill>
              </a:rPr>
              <a:t>자리에 앉다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착석하다 </a:t>
            </a:r>
            <a:r>
              <a:rPr lang="en-US" altLang="ko-KR" sz="1200" dirty="0">
                <a:solidFill>
                  <a:schemeClr val="bg1"/>
                </a:solidFill>
              </a:rPr>
              <a:t>•shortly: </a:t>
            </a:r>
            <a:r>
              <a:rPr lang="ko-KR" altLang="en-US" sz="1200" dirty="0">
                <a:solidFill>
                  <a:schemeClr val="bg1"/>
                </a:solidFill>
              </a:rPr>
              <a:t>곧 </a:t>
            </a:r>
            <a:r>
              <a:rPr lang="en-US" altLang="ko-KR" sz="1200" dirty="0">
                <a:solidFill>
                  <a:schemeClr val="bg1"/>
                </a:solidFill>
              </a:rPr>
              <a:t>•spot: </a:t>
            </a:r>
            <a:r>
              <a:rPr lang="ko-KR" altLang="en-US" sz="1200" dirty="0">
                <a:solidFill>
                  <a:schemeClr val="bg1"/>
                </a:solidFill>
              </a:rPr>
              <a:t>장소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3046EA-619F-45B0-86B1-062E3E3F8488}"/>
              </a:ext>
            </a:extLst>
          </p:cNvPr>
          <p:cNvSpPr txBox="1"/>
          <p:nvPr/>
        </p:nvSpPr>
        <p:spPr>
          <a:xfrm>
            <a:off x="9235440" y="1535575"/>
            <a:ext cx="272209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</a:rPr>
              <a:t>예시 </a:t>
            </a:r>
            <a:r>
              <a:rPr lang="ko-KR" altLang="en-US" sz="1400" b="1" dirty="0">
                <a:solidFill>
                  <a:srgbClr val="FF0000"/>
                </a:solidFill>
              </a:rPr>
              <a:t>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Good evening! Welcome to </a:t>
            </a:r>
            <a:r>
              <a:rPr lang="en-US" altLang="ko-KR" sz="1400" b="1" u="sng" dirty="0" err="1">
                <a:solidFill>
                  <a:srgbClr val="FF0000"/>
                </a:solidFill>
              </a:rPr>
              <a:t>Samda</a:t>
            </a:r>
            <a:r>
              <a:rPr lang="en-US" altLang="ko-KR" sz="1400" b="1" u="sng" dirty="0">
                <a:solidFill>
                  <a:srgbClr val="FF0000"/>
                </a:solidFill>
              </a:rPr>
              <a:t> Restaurant</a:t>
            </a:r>
            <a:r>
              <a:rPr lang="en-US" altLang="ko-KR" sz="1400" b="1" dirty="0">
                <a:solidFill>
                  <a:srgbClr val="FF0000"/>
                </a:solidFill>
              </a:rPr>
              <a:t>. </a:t>
            </a:r>
            <a:br>
              <a:rPr lang="en-US" altLang="ko-KR" sz="1400" b="1" dirty="0">
                <a:solidFill>
                  <a:srgbClr val="FF0000"/>
                </a:solidFill>
              </a:rPr>
            </a:br>
            <a:r>
              <a:rPr lang="en-US" altLang="ko-KR" sz="1400" b="1" dirty="0">
                <a:solidFill>
                  <a:srgbClr val="FF0000"/>
                </a:solidFill>
              </a:rPr>
              <a:t>Do you have a reservation?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Yes, I made a reservation </a:t>
            </a:r>
            <a:r>
              <a:rPr lang="en-US" altLang="ko-KR" sz="1400" b="1" u="sng" dirty="0">
                <a:solidFill>
                  <a:srgbClr val="FF0000"/>
                </a:solidFill>
              </a:rPr>
              <a:t>for two under the name of Jessica Lee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Thank you. </a:t>
            </a:r>
            <a:r>
              <a:rPr lang="en-US" altLang="ko-KR" sz="1400" b="1" u="sng" dirty="0">
                <a:solidFill>
                  <a:srgbClr val="FF0000"/>
                </a:solidFill>
              </a:rPr>
              <a:t>Let me find your reservation</a:t>
            </a:r>
            <a:r>
              <a:rPr lang="en-US" altLang="ko-KR" sz="1400" b="1" dirty="0">
                <a:solidFill>
                  <a:srgbClr val="FF0000"/>
                </a:solidFill>
              </a:rPr>
              <a:t>. Ah, here it is. </a:t>
            </a:r>
            <a:r>
              <a:rPr lang="en-US" altLang="ko-KR" sz="1400" b="1" u="sng" dirty="0">
                <a:solidFill>
                  <a:srgbClr val="FF0000"/>
                </a:solidFill>
              </a:rPr>
              <a:t>Your table is right over there. Please come this way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Thank you.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Here is your table. Please have a seat. </a:t>
            </a:r>
            <a:r>
              <a:rPr lang="en-US" altLang="ko-KR" sz="1400" b="1" u="sng" dirty="0">
                <a:solidFill>
                  <a:srgbClr val="FF0000"/>
                </a:solidFill>
              </a:rPr>
              <a:t>Are you happy with this spot?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Yes, this is fine.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Your waiter will be with you shortly. I hope you have a good dinner.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E9A151BE-0767-4943-BFFB-42F06F4C08D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D3297536-BE2C-4A11-9002-4969C8ACEEA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Welcoming and Seating Guests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9032C6E-79D2-4439-A251-C1E86123A2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43" t="3548" r="2909" b="7627"/>
          <a:stretch/>
        </p:blipFill>
        <p:spPr>
          <a:xfrm>
            <a:off x="1334791" y="840039"/>
            <a:ext cx="9483835" cy="544242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Welcoming and Seating Walk-In Guests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864951" y="131514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7047215" y="131460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5080573" y="2167217"/>
            <a:ext cx="3483438" cy="2986510"/>
            <a:chOff x="7654651" y="2187550"/>
            <a:chExt cx="3263482" cy="2986510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7654651" y="3146280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10580866" y="2187550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10580865" y="4814060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62DFBA07-A8A9-44C2-96B0-4613F60FF68A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5" name="P4L2_127p_Situation 2_A">
            <a:hlinkClick r:id="" action="ppaction://media"/>
            <a:extLst>
              <a:ext uri="{FF2B5EF4-FFF2-40B4-BE49-F238E27FC236}">
                <a16:creationId xmlns:a16="http://schemas.microsoft.com/office/drawing/2014/main" id="{C269B31E-94DA-4D7A-9FD8-BB1567BDC8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9208" y="1247261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2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1546D32-B244-4BFB-B5DE-1582293E9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410" y="836935"/>
            <a:ext cx="8219434" cy="518413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801289" y="115031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366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•currently: </a:t>
            </a:r>
            <a:r>
              <a:rPr lang="ko-KR" altLang="en-US" sz="1200" dirty="0">
                <a:solidFill>
                  <a:schemeClr val="bg1"/>
                </a:solidFill>
              </a:rPr>
              <a:t>현재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지금 </a:t>
            </a:r>
            <a:r>
              <a:rPr lang="en-US" altLang="ko-KR" sz="1200" dirty="0">
                <a:solidFill>
                  <a:schemeClr val="bg1"/>
                </a:solidFill>
              </a:rPr>
              <a:t>•approximately: </a:t>
            </a:r>
            <a:r>
              <a:rPr lang="ko-KR" altLang="en-US" sz="1200" dirty="0">
                <a:solidFill>
                  <a:schemeClr val="bg1"/>
                </a:solidFill>
              </a:rPr>
              <a:t>대략 </a:t>
            </a:r>
            <a:r>
              <a:rPr lang="en-US" altLang="ko-KR" sz="1200" dirty="0">
                <a:solidFill>
                  <a:schemeClr val="bg1"/>
                </a:solidFill>
              </a:rPr>
              <a:t>•accommodate: </a:t>
            </a:r>
            <a:r>
              <a:rPr lang="ko-KR" altLang="en-US" sz="1200" dirty="0">
                <a:solidFill>
                  <a:schemeClr val="bg1"/>
                </a:solidFill>
              </a:rPr>
              <a:t>자리를 마련하다 </a:t>
            </a:r>
            <a:r>
              <a:rPr lang="en-US" altLang="ko-KR" sz="1200" dirty="0">
                <a:solidFill>
                  <a:schemeClr val="bg1"/>
                </a:solidFill>
              </a:rPr>
              <a:t>•notify: </a:t>
            </a:r>
            <a:r>
              <a:rPr lang="ko-KR" altLang="en-US" sz="1200" dirty="0">
                <a:solidFill>
                  <a:schemeClr val="bg1"/>
                </a:solidFill>
              </a:rPr>
              <a:t>알리다 </a:t>
            </a:r>
            <a:r>
              <a:rPr lang="en-US" altLang="ko-KR" sz="1200" dirty="0">
                <a:solidFill>
                  <a:schemeClr val="bg1"/>
                </a:solidFill>
              </a:rPr>
              <a:t>•occupied: </a:t>
            </a:r>
            <a:r>
              <a:rPr lang="ko-KR" altLang="en-US" sz="1200" dirty="0">
                <a:solidFill>
                  <a:schemeClr val="bg1"/>
                </a:solidFill>
              </a:rPr>
              <a:t>사용 중인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094CAC-FBE5-41C0-96F4-13DAB51DDC1B}"/>
              </a:ext>
            </a:extLst>
          </p:cNvPr>
          <p:cNvSpPr txBox="1"/>
          <p:nvPr/>
        </p:nvSpPr>
        <p:spPr>
          <a:xfrm>
            <a:off x="9442656" y="1633394"/>
            <a:ext cx="25925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tabLst>
                <a:tab pos="180975" algn="l"/>
              </a:tabLst>
            </a:pPr>
            <a:r>
              <a:rPr lang="en-US" altLang="ko-KR" sz="1400" b="1" dirty="0">
                <a:solidFill>
                  <a:srgbClr val="FF0000"/>
                </a:solidFill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</a:rPr>
              <a:t>&gt;</a:t>
            </a:r>
          </a:p>
          <a:p>
            <a:pPr marL="180975" indent="-180975" algn="l">
              <a:tabLst>
                <a:tab pos="180975" algn="l"/>
              </a:tabLst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Good evening! Welcome to our restaurant. Do you have a reservation?</a:t>
            </a:r>
          </a:p>
          <a:p>
            <a:pPr marL="180975" indent="-180975" algn="l">
              <a:tabLst>
                <a:tab pos="180975" algn="l"/>
              </a:tabLst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No, we don’t.</a:t>
            </a:r>
          </a:p>
          <a:p>
            <a:pPr marL="180975" indent="-180975" algn="l">
              <a:tabLst>
                <a:tab pos="180975" algn="l"/>
              </a:tabLst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I’m sorry, but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there is no table free right now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.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Are you okay with waiting for about 20 minutes?</a:t>
            </a:r>
            <a:endParaRPr lang="en-US" altLang="ko-KR" sz="1400" b="1" i="0" u="none" strike="noStrike" baseline="0" dirty="0">
              <a:solidFill>
                <a:srgbClr val="FF0000"/>
              </a:solidFill>
            </a:endParaRPr>
          </a:p>
          <a:p>
            <a:pPr marL="180975" indent="-180975" algn="l">
              <a:tabLst>
                <a:tab pos="180975" algn="l"/>
              </a:tabLst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Yes, we’re willing to wait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.</a:t>
            </a:r>
          </a:p>
          <a:p>
            <a:pPr marL="180975" indent="-180975" algn="l">
              <a:tabLst>
                <a:tab pos="180975" algn="l"/>
              </a:tabLst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Can I have your name, please?</a:t>
            </a:r>
          </a:p>
          <a:p>
            <a:pPr marL="180975" indent="-180975" algn="l">
              <a:tabLst>
                <a:tab pos="180975" algn="l"/>
              </a:tabLst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Helen </a:t>
            </a:r>
            <a:r>
              <a:rPr lang="en-US" altLang="ko-KR" sz="1400" b="1" i="0" u="sng" strike="noStrike" baseline="0" dirty="0" err="1">
                <a:solidFill>
                  <a:srgbClr val="FF0000"/>
                </a:solidFill>
              </a:rPr>
              <a:t>Bankson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.</a:t>
            </a:r>
            <a:endParaRPr lang="en-US" altLang="ko-KR" sz="1400" b="1" i="0" u="none" strike="noStrike" baseline="0" dirty="0">
              <a:solidFill>
                <a:srgbClr val="FF0000"/>
              </a:solidFill>
            </a:endParaRPr>
          </a:p>
          <a:p>
            <a:pPr marL="180975" indent="-180975" algn="l">
              <a:tabLst>
                <a:tab pos="180975" algn="l"/>
              </a:tabLst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Please make yourselves comfortable in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our lounge area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, and we’ll notify you as soon as your table is ready.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1034E87B-E5D5-419E-BD40-E66022F07FCD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Welcoming and Seating Guests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24" name="제목 1">
            <a:extLst>
              <a:ext uri="{FF2B5EF4-FFF2-40B4-BE49-F238E27FC236}">
                <a16:creationId xmlns:a16="http://schemas.microsoft.com/office/drawing/2014/main" id="{8441F54A-1EC7-48FD-9DF0-FCA6CA6EB439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Welcoming and Seating Walk-In Guests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1262</Words>
  <Application>Microsoft Office PowerPoint</Application>
  <PresentationFormat>와이드스크린</PresentationFormat>
  <Paragraphs>155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맑은 고딕</vt:lpstr>
      <vt:lpstr>함초롬바탕</vt:lpstr>
      <vt:lpstr>Arial</vt:lpstr>
      <vt:lpstr>Calibri</vt:lpstr>
      <vt:lpstr>Impact</vt:lpstr>
      <vt:lpstr>Office 테마</vt:lpstr>
      <vt:lpstr>Lesson 2 Welcoming and Seating Guests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243</cp:revision>
  <dcterms:created xsi:type="dcterms:W3CDTF">2021-02-16T02:29:27Z</dcterms:created>
  <dcterms:modified xsi:type="dcterms:W3CDTF">2026-08-19T02:57:40Z</dcterms:modified>
</cp:coreProperties>
</file>