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AFB0"/>
    <a:srgbClr val="2AA738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slide" Target="slide1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openxmlformats.org/officeDocument/2006/relationships/slide" Target="slide18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1505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1</a:t>
            </a:r>
            <a:br>
              <a:rPr lang="en-US" altLang="ko-KR" sz="6000" b="1" dirty="0">
                <a:latin typeface="+mj-ea"/>
              </a:rPr>
            </a:br>
            <a:r>
              <a:rPr lang="en-US" altLang="ko-KR" sz="6000" b="1" dirty="0">
                <a:latin typeface="+mj-ea"/>
              </a:rPr>
              <a:t>Greeting and Introduction</a:t>
            </a:r>
            <a:endParaRPr lang="ko-KR" altLang="en-US" sz="6000" b="1" dirty="0">
              <a:latin typeface="+mj-ea"/>
            </a:endParaRPr>
          </a:p>
        </p:txBody>
      </p:sp>
      <p:sp>
        <p:nvSpPr>
          <p:cNvPr id="5" name="부제목 2">
            <a:extLst>
              <a:ext uri="{FF2B5EF4-FFF2-40B4-BE49-F238E27FC236}">
                <a16:creationId xmlns:a16="http://schemas.microsoft.com/office/drawing/2014/main" id="{622591A7-06E0-4500-8BAD-1EA976334BF6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442032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sz="2400" dirty="0"/>
              <a:t>PART Ⅰ </a:t>
            </a:r>
            <a:r>
              <a:rPr lang="en-US" altLang="ko-KR" sz="2400" b="1" dirty="0"/>
              <a:t>Basic Conversation</a:t>
            </a: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5EEADE-C643-07B5-1C87-D048ACF982BB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A351E14-FA7A-3BCC-E01F-BD364D1B4E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856" y="751127"/>
            <a:ext cx="8577263" cy="537154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FE203FFA-5801-423A-A71D-D6D659BBD1FA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1. Greeting and Introduction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92A8CE4-DC7A-5770-B70A-62C44E3755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256660"/>
            <a:ext cx="10563225" cy="437197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EBC37BC5-EFB2-4F1D-94DF-D66DA792B7B2}"/>
              </a:ext>
            </a:extLst>
          </p:cNvPr>
          <p:cNvGrpSpPr/>
          <p:nvPr/>
        </p:nvGrpSpPr>
        <p:grpSpPr>
          <a:xfrm>
            <a:off x="1070937" y="2226044"/>
            <a:ext cx="9918701" cy="2055244"/>
            <a:chOff x="2418619" y="1326260"/>
            <a:chExt cx="8173720" cy="1158485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2C3EB0-31D2-4963-A63E-87DB81116C16}"/>
                </a:ext>
              </a:extLst>
            </p:cNvPr>
            <p:cNvSpPr txBox="1"/>
            <p:nvPr/>
          </p:nvSpPr>
          <p:spPr>
            <a:xfrm>
              <a:off x="2418619" y="1467506"/>
              <a:ext cx="8173720" cy="1017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en-US" altLang="ko-KR" b="1" dirty="0">
                  <a:solidFill>
                    <a:srgbClr val="FF0000"/>
                  </a:solidFill>
                </a:rPr>
                <a:t>		 Let me introduce myself. I’m Kim, Jina, representing World Travel. </a:t>
              </a:r>
            </a:p>
            <a:p>
              <a:pPr>
                <a:lnSpc>
                  <a:spcPct val="160000"/>
                </a:lnSpc>
              </a:pPr>
              <a:r>
                <a:rPr lang="en-US" altLang="ko-KR" b="1" dirty="0">
                  <a:solidFill>
                    <a:srgbClr val="FF0000"/>
                  </a:solidFill>
                </a:rPr>
                <a:t>I’m pleased to be your tour guide, and I welcome you all to Korea. I sincerely hope you’ll have a wonderful stay here. If you need assistance during the tour, </a:t>
              </a:r>
            </a:p>
            <a:p>
              <a:pPr>
                <a:lnSpc>
                  <a:spcPct val="160000"/>
                </a:lnSpc>
              </a:pPr>
              <a:r>
                <a:rPr lang="en-US" altLang="ko-KR" b="1" dirty="0">
                  <a:solidFill>
                    <a:srgbClr val="FF0000"/>
                  </a:solidFill>
                </a:rPr>
                <a:t>please don’t hesitate to come to me at any time. Thank you.</a:t>
              </a:r>
              <a:endParaRPr lang="ko-KR" altLang="en-US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0C4AB69-EEC0-4A59-BB78-45551D81926A}"/>
                </a:ext>
              </a:extLst>
            </p:cNvPr>
            <p:cNvSpPr txBox="1"/>
            <p:nvPr/>
          </p:nvSpPr>
          <p:spPr>
            <a:xfrm>
              <a:off x="2418619" y="1326260"/>
              <a:ext cx="1068945" cy="1821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500" b="1" dirty="0">
                  <a:solidFill>
                    <a:srgbClr val="FF0000"/>
                  </a:solidFill>
                  <a:latin typeface="+mn-ea"/>
                </a:rPr>
                <a:t>&lt;</a:t>
              </a:r>
              <a:r>
                <a:rPr lang="ko-KR" altLang="en-US" sz="1500" b="1" dirty="0">
                  <a:solidFill>
                    <a:srgbClr val="FF0000"/>
                  </a:solidFill>
                  <a:latin typeface="+mn-ea"/>
                </a:rPr>
                <a:t>예시 정답</a:t>
              </a:r>
              <a:r>
                <a:rPr lang="en-US" altLang="ko-KR" sz="1500" b="1" dirty="0">
                  <a:solidFill>
                    <a:srgbClr val="FF0000"/>
                  </a:solidFill>
                  <a:latin typeface="+mn-ea"/>
                </a:rPr>
                <a:t>&gt;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666316" y="188552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C84FA940-E8B7-4482-BF2B-3464B55BC9E4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1. Greeting and Introduction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C6E6492-5D4F-EB44-9E22-DCED98854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761" y="1989000"/>
            <a:ext cx="10640478" cy="2880000"/>
          </a:xfrm>
          <a:prstGeom prst="rect">
            <a:avLst/>
          </a:prstGeom>
        </p:spPr>
      </p:pic>
      <p:sp>
        <p:nvSpPr>
          <p:cNvPr id="11" name="제목 1">
            <a:extLst>
              <a:ext uri="{FF2B5EF4-FFF2-40B4-BE49-F238E27FC236}">
                <a16:creationId xmlns:a16="http://schemas.microsoft.com/office/drawing/2014/main" id="{5645303D-ED41-4357-AF87-61EBD4C446E8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1. Greeting and Introduction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5F397DE2-9D69-3691-9BB6-E2A9CC95EA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500" y="1318277"/>
            <a:ext cx="10800000" cy="422144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7987677" y="2531332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1450979" y="5011610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643129" y="1995182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493964" y="198943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5673297" y="4600638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6524132" y="459489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18" name="P1L1_15p_Check Up_A1">
            <a:hlinkClick r:id="" action="ppaction://media"/>
            <a:extLst>
              <a:ext uri="{FF2B5EF4-FFF2-40B4-BE49-F238E27FC236}">
                <a16:creationId xmlns:a16="http://schemas.microsoft.com/office/drawing/2014/main" id="{29ECBEFC-C2DA-C536-4B99-9FB3DB8DEB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071629" y="1918394"/>
            <a:ext cx="475200" cy="475200"/>
          </a:xfrm>
          <a:prstGeom prst="rect">
            <a:avLst/>
          </a:prstGeom>
        </p:spPr>
      </p:pic>
      <p:pic>
        <p:nvPicPr>
          <p:cNvPr id="19" name="P1L1_15p_Check Up_A2">
            <a:hlinkClick r:id="" action="ppaction://media"/>
            <a:extLst>
              <a:ext uri="{FF2B5EF4-FFF2-40B4-BE49-F238E27FC236}">
                <a16:creationId xmlns:a16="http://schemas.microsoft.com/office/drawing/2014/main" id="{2710D927-CA2C-B0F3-A542-905114BE5F5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134371" y="4544721"/>
            <a:ext cx="475200" cy="475200"/>
          </a:xfrm>
          <a:prstGeom prst="rect">
            <a:avLst/>
          </a:prstGeom>
        </p:spPr>
      </p:pic>
      <p:sp>
        <p:nvSpPr>
          <p:cNvPr id="20" name="제목 1">
            <a:extLst>
              <a:ext uri="{FF2B5EF4-FFF2-40B4-BE49-F238E27FC236}">
                <a16:creationId xmlns:a16="http://schemas.microsoft.com/office/drawing/2014/main" id="{B62C5FA5-8150-4FA9-BD0E-0DA95F8A7918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1. Greeting and Introduction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804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941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7174E7C-AFF3-D429-E82C-10BF0D9114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167" y="1678724"/>
            <a:ext cx="11549063" cy="350055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2E335C0D-1039-4ECD-A173-1D9A9DE2D6AD}"/>
              </a:ext>
            </a:extLst>
          </p:cNvPr>
          <p:cNvGrpSpPr/>
          <p:nvPr/>
        </p:nvGrpSpPr>
        <p:grpSpPr>
          <a:xfrm>
            <a:off x="6076763" y="2362810"/>
            <a:ext cx="380232" cy="1777045"/>
            <a:chOff x="6076763" y="2362810"/>
            <a:chExt cx="380232" cy="177704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6095999" y="2362810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6108699" y="2813962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6095999" y="3249578"/>
              <a:ext cx="3225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6076763" y="3708968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916084" y="179169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19C1D52D-50B7-46FB-9865-8FCB09838052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1. Greeting and Introduction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855C3FE-8109-7BC7-5FCA-2F0606FAFE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174" y="1868578"/>
            <a:ext cx="10981651" cy="312084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2FE0D475-6D4D-4891-9687-902D7A1D1EA1}"/>
              </a:ext>
            </a:extLst>
          </p:cNvPr>
          <p:cNvGrpSpPr/>
          <p:nvPr/>
        </p:nvGrpSpPr>
        <p:grpSpPr>
          <a:xfrm>
            <a:off x="2399899" y="2803036"/>
            <a:ext cx="6197159" cy="1227928"/>
            <a:chOff x="2031599" y="3064788"/>
            <a:chExt cx="6197159" cy="1227928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B53AE1C-BF67-4610-8378-CBF5AA034BD2}"/>
                </a:ext>
              </a:extLst>
            </p:cNvPr>
            <p:cNvSpPr txBox="1"/>
            <p:nvPr/>
          </p:nvSpPr>
          <p:spPr>
            <a:xfrm>
              <a:off x="5279624" y="3064788"/>
              <a:ext cx="92685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name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A4D2E6F-7F9A-4907-84DF-8F50AEB159F1}"/>
                </a:ext>
              </a:extLst>
            </p:cNvPr>
            <p:cNvSpPr txBox="1"/>
            <p:nvPr/>
          </p:nvSpPr>
          <p:spPr>
            <a:xfrm>
              <a:off x="2031599" y="3452173"/>
              <a:ext cx="83574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from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C545E5B-C1A1-4145-9734-F5E0605A876B}"/>
                </a:ext>
              </a:extLst>
            </p:cNvPr>
            <p:cNvSpPr txBox="1"/>
            <p:nvPr/>
          </p:nvSpPr>
          <p:spPr>
            <a:xfrm>
              <a:off x="6630242" y="3448277"/>
              <a:ext cx="159851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2200" b="1" dirty="0" err="1">
                  <a:solidFill>
                    <a:srgbClr val="FF0000"/>
                  </a:solidFill>
                </a:rPr>
                <a:t>glad</a:t>
              </a:r>
              <a:r>
                <a:rPr lang="en-US" altLang="ko-KR" sz="1400" b="1" dirty="0" err="1">
                  <a:solidFill>
                    <a:srgbClr val="FF0000"/>
                  </a:solidFill>
                </a:rPr>
                <a:t>〔pleased</a:t>
              </a:r>
              <a:r>
                <a:rPr lang="en-US" altLang="ko-KR" sz="1400" b="1" dirty="0">
                  <a:solidFill>
                    <a:srgbClr val="FF0000"/>
                  </a:solidFill>
                </a:rPr>
                <a:t>〕</a:t>
              </a:r>
              <a:endParaRPr lang="ko-KR" altLang="en-US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767E1AF-85D0-4B31-8DC4-9A011C475194}"/>
                </a:ext>
              </a:extLst>
            </p:cNvPr>
            <p:cNvSpPr txBox="1"/>
            <p:nvPr/>
          </p:nvSpPr>
          <p:spPr>
            <a:xfrm>
              <a:off x="6657747" y="3861829"/>
              <a:ext cx="862737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hope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591057" y="214096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EF054C94-7777-463B-B409-4D465294FF2A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1. Greeting and Introduction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83956" y="707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</a:t>
            </a: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Number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1026077"/>
            <a:ext cx="11144250" cy="4586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1. M: </a:t>
            </a:r>
            <a:r>
              <a:rPr lang="en-US" altLang="ko-KR" sz="2500" dirty="0">
                <a:latin typeface="+mj-lt"/>
                <a:cs typeface="Calibri" panose="020F0502020204030204" pitchFamily="34" charset="0"/>
              </a:rPr>
              <a:t>Would you tell us about yourself?</a:t>
            </a:r>
          </a:p>
          <a:p>
            <a:pPr>
              <a:lnSpc>
                <a:spcPct val="200000"/>
              </a:lnSpc>
            </a:pPr>
            <a:r>
              <a:rPr lang="en-US" altLang="ko-KR" sz="2500" dirty="0">
                <a:latin typeface="+mj-lt"/>
                <a:cs typeface="Calibri" panose="020F0502020204030204" pitchFamily="34" charset="0"/>
              </a:rPr>
              <a:t>    </a:t>
            </a: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W: </a:t>
            </a:r>
            <a:r>
              <a:rPr lang="en-US" altLang="ko-KR" sz="2500" dirty="0">
                <a:latin typeface="+mj-lt"/>
                <a:cs typeface="Calibri" panose="020F0502020204030204" pitchFamily="34" charset="0"/>
              </a:rPr>
              <a:t>Sure. My name is Susan Baker.</a:t>
            </a:r>
          </a:p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2. M: </a:t>
            </a:r>
            <a:r>
              <a:rPr lang="en-US" altLang="ko-KR" sz="2500" dirty="0">
                <a:latin typeface="+mj-lt"/>
                <a:cs typeface="Calibri" panose="020F0502020204030204" pitchFamily="34" charset="0"/>
              </a:rPr>
              <a:t>Hi, I’m Doctor Luke. What’s the problem?</a:t>
            </a:r>
          </a:p>
          <a:p>
            <a:pPr>
              <a:lnSpc>
                <a:spcPct val="200000"/>
              </a:lnSpc>
            </a:pPr>
            <a:r>
              <a:rPr lang="en-US" altLang="ko-KR" sz="2500" dirty="0">
                <a:latin typeface="+mj-lt"/>
                <a:cs typeface="Calibri" panose="020F0502020204030204" pitchFamily="34" charset="0"/>
              </a:rPr>
              <a:t>    </a:t>
            </a: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W: </a:t>
            </a:r>
            <a:r>
              <a:rPr lang="en-US" altLang="ko-KR" sz="2500" dirty="0">
                <a:latin typeface="+mj-lt"/>
                <a:cs typeface="Calibri" panose="020F0502020204030204" pitchFamily="34" charset="0"/>
              </a:rPr>
              <a:t>Hi. I have a cold.</a:t>
            </a:r>
          </a:p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3. M: </a:t>
            </a:r>
            <a:r>
              <a:rPr lang="en-US" altLang="ko-KR" sz="2500" dirty="0">
                <a:latin typeface="+mj-lt"/>
                <a:cs typeface="Calibri" panose="020F0502020204030204" pitchFamily="34" charset="0"/>
              </a:rPr>
              <a:t>Mary, this is my friend </a:t>
            </a:r>
            <a:r>
              <a:rPr lang="en-US" altLang="ko-KR" sz="2500" dirty="0" err="1">
                <a:latin typeface="+mj-lt"/>
                <a:cs typeface="Calibri" panose="020F0502020204030204" pitchFamily="34" charset="0"/>
              </a:rPr>
              <a:t>Dongmin</a:t>
            </a:r>
            <a:r>
              <a:rPr lang="en-US" altLang="ko-KR" sz="2500" dirty="0">
                <a:latin typeface="+mj-lt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ko-KR" sz="2500" dirty="0">
                <a:latin typeface="+mj-lt"/>
                <a:cs typeface="Calibri" panose="020F0502020204030204" pitchFamily="34" charset="0"/>
              </a:rPr>
              <a:t>    </a:t>
            </a: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W: </a:t>
            </a:r>
            <a:r>
              <a:rPr lang="en-US" altLang="ko-KR" sz="2500" dirty="0">
                <a:latin typeface="+mj-lt"/>
                <a:cs typeface="Calibri" panose="020F0502020204030204" pitchFamily="34" charset="0"/>
              </a:rPr>
              <a:t>Nice to meet you, </a:t>
            </a:r>
            <a:r>
              <a:rPr lang="en-US" altLang="ko-KR" sz="2500" dirty="0" err="1">
                <a:latin typeface="+mj-lt"/>
                <a:cs typeface="Calibri" panose="020F0502020204030204" pitchFamily="34" charset="0"/>
              </a:rPr>
              <a:t>Dongmin</a:t>
            </a:r>
            <a:r>
              <a:rPr lang="en-US" altLang="ko-KR" sz="2500" dirty="0">
                <a:latin typeface="+mj-lt"/>
                <a:cs typeface="Calibri" panose="020F0502020204030204" pitchFamily="34" charset="0"/>
              </a:rPr>
              <a:t>.</a:t>
            </a:r>
            <a:endParaRPr lang="ko-KR" altLang="en-US" sz="25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pic>
        <p:nvPicPr>
          <p:cNvPr id="4" name="P1L1_11p_Get Ready_A">
            <a:hlinkClick r:id="" action="ppaction://media"/>
            <a:extLst>
              <a:ext uri="{FF2B5EF4-FFF2-40B4-BE49-F238E27FC236}">
                <a16:creationId xmlns:a16="http://schemas.microsoft.com/office/drawing/2014/main" id="{C2E3F41F-AFFA-7F26-C4BC-61F303EFE0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539000"/>
            <a:ext cx="11144250" cy="554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ko-KR" sz="2000" b="1" dirty="0">
                <a:cs typeface="Calibri" panose="020F0502020204030204" pitchFamily="34" charset="0"/>
              </a:rPr>
              <a:t>W: </a:t>
            </a:r>
            <a:r>
              <a:rPr lang="en-US" altLang="ko-KR" sz="2000" dirty="0">
                <a:cs typeface="Calibri" panose="020F0502020204030204" pitchFamily="34" charset="0"/>
              </a:rPr>
              <a:t>Excuse me. Are you Mr. Smith from LA?</a:t>
            </a:r>
          </a:p>
          <a:p>
            <a:pPr>
              <a:lnSpc>
                <a:spcPct val="180000"/>
              </a:lnSpc>
            </a:pPr>
            <a:r>
              <a:rPr lang="en-US" altLang="ko-KR" sz="2000" b="1" dirty="0">
                <a:cs typeface="Calibri" panose="020F0502020204030204" pitchFamily="34" charset="0"/>
              </a:rPr>
              <a:t>M1: </a:t>
            </a:r>
            <a:r>
              <a:rPr lang="en-US" altLang="ko-KR" sz="2000" dirty="0">
                <a:cs typeface="Calibri" panose="020F0502020204030204" pitchFamily="34" charset="0"/>
              </a:rPr>
              <a:t>Yes, I’m Bill Smith.</a:t>
            </a:r>
          </a:p>
          <a:p>
            <a:pPr>
              <a:lnSpc>
                <a:spcPct val="180000"/>
              </a:lnSpc>
            </a:pPr>
            <a:r>
              <a:rPr lang="en-US" altLang="ko-KR" sz="2000" b="1" dirty="0">
                <a:cs typeface="Calibri" panose="020F0502020204030204" pitchFamily="34" charset="0"/>
              </a:rPr>
              <a:t>W: </a:t>
            </a:r>
            <a:r>
              <a:rPr lang="en-US" altLang="ko-KR" sz="2000" dirty="0">
                <a:cs typeface="Calibri" panose="020F0502020204030204" pitchFamily="34" charset="0"/>
              </a:rPr>
              <a:t>Nice to meet you, Mr. Smith. I’m Park, Nari from Arirang Travel. This is my assistant Kim, </a:t>
            </a:r>
          </a:p>
          <a:p>
            <a:pPr>
              <a:lnSpc>
                <a:spcPct val="180000"/>
              </a:lnSpc>
            </a:pPr>
            <a:r>
              <a:rPr lang="en-US" altLang="ko-KR" sz="2000" dirty="0">
                <a:cs typeface="Calibri" panose="020F0502020204030204" pitchFamily="34" charset="0"/>
              </a:rPr>
              <a:t>     </a:t>
            </a:r>
            <a:r>
              <a:rPr lang="en-US" altLang="ko-KR" sz="2000" dirty="0" err="1">
                <a:cs typeface="Calibri" panose="020F0502020204030204" pitchFamily="34" charset="0"/>
              </a:rPr>
              <a:t>Sanghun</a:t>
            </a:r>
            <a:r>
              <a:rPr lang="en-US" altLang="ko-KR" sz="2000" dirty="0"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180000"/>
              </a:lnSpc>
            </a:pPr>
            <a:r>
              <a:rPr lang="en-US" altLang="ko-KR" sz="2000" b="1" dirty="0">
                <a:cs typeface="Calibri" panose="020F0502020204030204" pitchFamily="34" charset="0"/>
              </a:rPr>
              <a:t>M2: </a:t>
            </a:r>
            <a:r>
              <a:rPr lang="en-US" altLang="ko-KR" sz="2000" dirty="0">
                <a:cs typeface="Calibri" panose="020F0502020204030204" pitchFamily="34" charset="0"/>
              </a:rPr>
              <a:t>How do you do, Mr. Smith? I’m glad to meet you.</a:t>
            </a:r>
          </a:p>
          <a:p>
            <a:pPr>
              <a:lnSpc>
                <a:spcPct val="180000"/>
              </a:lnSpc>
            </a:pPr>
            <a:r>
              <a:rPr lang="en-US" altLang="ko-KR" sz="2000" b="1" dirty="0">
                <a:cs typeface="Calibri" panose="020F0502020204030204" pitchFamily="34" charset="0"/>
              </a:rPr>
              <a:t>M1: </a:t>
            </a:r>
            <a:r>
              <a:rPr lang="en-US" altLang="ko-KR" sz="2000" dirty="0">
                <a:cs typeface="Calibri" panose="020F0502020204030204" pitchFamily="34" charset="0"/>
              </a:rPr>
              <a:t>I’m glad to meet you, too. Now, what’s the name of the hotel, Ms. Park?</a:t>
            </a:r>
          </a:p>
          <a:p>
            <a:pPr>
              <a:lnSpc>
                <a:spcPct val="180000"/>
              </a:lnSpc>
            </a:pPr>
            <a:r>
              <a:rPr lang="en-US" altLang="ko-KR" sz="2000" b="1" dirty="0">
                <a:cs typeface="Calibri" panose="020F0502020204030204" pitchFamily="34" charset="0"/>
              </a:rPr>
              <a:t>W: </a:t>
            </a:r>
            <a:r>
              <a:rPr lang="en-US" altLang="ko-KR" sz="2000" dirty="0">
                <a:cs typeface="Calibri" panose="020F0502020204030204" pitchFamily="34" charset="0"/>
              </a:rPr>
              <a:t>It’s the Sun Beach Hotel. Mr. Kim will take you there. The car is over there.</a:t>
            </a:r>
          </a:p>
          <a:p>
            <a:pPr>
              <a:lnSpc>
                <a:spcPct val="180000"/>
              </a:lnSpc>
            </a:pPr>
            <a:r>
              <a:rPr lang="en-US" altLang="ko-KR" sz="2000" b="1" dirty="0">
                <a:cs typeface="Calibri" panose="020F0502020204030204" pitchFamily="34" charset="0"/>
              </a:rPr>
              <a:t>M1: </a:t>
            </a:r>
            <a:r>
              <a:rPr lang="en-US" altLang="ko-KR" sz="2000" dirty="0">
                <a:cs typeface="Calibri" panose="020F0502020204030204" pitchFamily="34" charset="0"/>
              </a:rPr>
              <a:t>Aren’t you coming along?</a:t>
            </a:r>
          </a:p>
          <a:p>
            <a:pPr>
              <a:lnSpc>
                <a:spcPct val="180000"/>
              </a:lnSpc>
            </a:pPr>
            <a:r>
              <a:rPr lang="en-US" altLang="ko-KR" sz="2000" b="1" dirty="0">
                <a:cs typeface="Calibri" panose="020F0502020204030204" pitchFamily="34" charset="0"/>
              </a:rPr>
              <a:t>W: </a:t>
            </a:r>
            <a:r>
              <a:rPr lang="en-US" altLang="ko-KR" sz="2000" dirty="0">
                <a:cs typeface="Calibri" panose="020F0502020204030204" pitchFamily="34" charset="0"/>
              </a:rPr>
              <a:t>No, sir. I’ll see you after lunch at the hotel.</a:t>
            </a:r>
          </a:p>
          <a:p>
            <a:pPr>
              <a:lnSpc>
                <a:spcPct val="180000"/>
              </a:lnSpc>
            </a:pPr>
            <a:r>
              <a:rPr lang="en-US" altLang="ko-KR" sz="2000" b="1" i="0" u="none" strike="noStrike" baseline="0" dirty="0"/>
              <a:t>M1</a:t>
            </a:r>
            <a:r>
              <a:rPr lang="en-US" altLang="ko-KR" sz="2000" b="1" i="0" strike="noStrike" baseline="0" dirty="0"/>
              <a:t>: </a:t>
            </a:r>
            <a:r>
              <a:rPr lang="en-US" altLang="ko-KR" sz="2000" b="1" i="0" u="sng" strike="noStrike" baseline="0" dirty="0">
                <a:cs typeface="Calibri" panose="020F0502020204030204" pitchFamily="34" charset="0"/>
              </a:rPr>
              <a:t>                                                             .</a:t>
            </a:r>
            <a:endParaRPr lang="en-US" altLang="ko-KR" sz="2000" u="sng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1L1_12p_Situation 1_A">
            <a:hlinkClick r:id="" action="ppaction://media"/>
            <a:extLst>
              <a:ext uri="{FF2B5EF4-FFF2-40B4-BE49-F238E27FC236}">
                <a16:creationId xmlns:a16="http://schemas.microsoft.com/office/drawing/2014/main" id="{A59DFA14-4C64-2D28-5C4B-5E20B265B0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925263"/>
            <a:ext cx="11144250" cy="4816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A-1</a:t>
            </a:r>
          </a:p>
          <a:p>
            <a:pPr>
              <a:lnSpc>
                <a:spcPct val="200000"/>
              </a:lnSpc>
            </a:pPr>
            <a:r>
              <a:rPr lang="en-US" altLang="ko-KR" sz="2200" b="1" dirty="0">
                <a:latin typeface="+mj-lt"/>
              </a:rPr>
              <a:t>W: </a:t>
            </a:r>
            <a:r>
              <a:rPr lang="en-US" altLang="ko-KR" sz="2200" dirty="0">
                <a:latin typeface="+mj-lt"/>
              </a:rPr>
              <a:t>Excuse me. Are you Mr. Taylor from New York?</a:t>
            </a:r>
          </a:p>
          <a:p>
            <a:pPr>
              <a:lnSpc>
                <a:spcPct val="200000"/>
              </a:lnSpc>
            </a:pPr>
            <a:r>
              <a:rPr lang="en-US" altLang="ko-KR" sz="2200" b="1" dirty="0">
                <a:latin typeface="+mj-lt"/>
              </a:rPr>
              <a:t>M: </a:t>
            </a:r>
            <a:r>
              <a:rPr lang="en-US" altLang="ko-KR" sz="2200" dirty="0">
                <a:latin typeface="+mj-lt"/>
              </a:rPr>
              <a:t>Yes, I’m John Taylor.</a:t>
            </a:r>
          </a:p>
          <a:p>
            <a:pPr>
              <a:lnSpc>
                <a:spcPct val="200000"/>
              </a:lnSpc>
            </a:pPr>
            <a:r>
              <a:rPr lang="en-US" altLang="ko-KR" sz="2200" b="1" dirty="0">
                <a:latin typeface="+mj-lt"/>
              </a:rPr>
              <a:t>W: </a:t>
            </a:r>
            <a:r>
              <a:rPr lang="en-US" altLang="ko-KR" sz="2200" dirty="0">
                <a:latin typeface="+mj-lt"/>
              </a:rPr>
              <a:t>Nice to meet you, Mr. Taylor. I’m Kim, Mina from Korea Travel.</a:t>
            </a:r>
          </a:p>
          <a:p>
            <a:pPr>
              <a:lnSpc>
                <a:spcPct val="200000"/>
              </a:lnSpc>
            </a:pPr>
            <a:r>
              <a:rPr lang="en-US" altLang="ko-KR" sz="2200" b="1" dirty="0">
                <a:latin typeface="+mj-lt"/>
              </a:rPr>
              <a:t>M: </a:t>
            </a:r>
            <a:r>
              <a:rPr lang="en-US" altLang="ko-KR" sz="2200" dirty="0">
                <a:latin typeface="+mj-lt"/>
              </a:rPr>
              <a:t>I’m glad to meet you, Ms. Kim.</a:t>
            </a:r>
          </a:p>
          <a:p>
            <a:pPr>
              <a:lnSpc>
                <a:spcPct val="200000"/>
              </a:lnSpc>
            </a:pPr>
            <a:r>
              <a:rPr lang="en-US" altLang="ko-KR" sz="2200" b="1" dirty="0">
                <a:latin typeface="+mj-lt"/>
              </a:rPr>
              <a:t>W: </a:t>
            </a:r>
            <a:r>
              <a:rPr lang="en-US" altLang="ko-KR" sz="2200" dirty="0">
                <a:latin typeface="+mj-lt"/>
              </a:rPr>
              <a:t>How was your flight?</a:t>
            </a:r>
          </a:p>
          <a:p>
            <a:pPr>
              <a:lnSpc>
                <a:spcPct val="200000"/>
              </a:lnSpc>
            </a:pPr>
            <a:r>
              <a:rPr lang="en-US" altLang="ko-KR" sz="2200" b="1" dirty="0">
                <a:latin typeface="+mj-lt"/>
              </a:rPr>
              <a:t>M: </a:t>
            </a:r>
            <a:r>
              <a:rPr lang="en-US" altLang="ko-KR" sz="2200" dirty="0">
                <a:latin typeface="+mj-lt"/>
              </a:rPr>
              <a:t>It was good. Thank you.</a:t>
            </a:r>
            <a:endParaRPr lang="en-US" altLang="ko-KR" sz="2200" b="1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1L1_15p_Check Up_A1">
            <a:hlinkClick r:id="" action="ppaction://media"/>
            <a:extLst>
              <a:ext uri="{FF2B5EF4-FFF2-40B4-BE49-F238E27FC236}">
                <a16:creationId xmlns:a16="http://schemas.microsoft.com/office/drawing/2014/main" id="{549307AE-4435-0092-3BF9-5E168FE06D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8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77E9551D-B5F9-488B-8CC6-CD7BF6D0274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1. Greeting and Introduction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4" name="그림 3" descr="텍스트, 스크린샷, 폰트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5AFFEC3F-853C-9A69-8F69-054CAD49EC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6200" y="866299"/>
            <a:ext cx="9677400" cy="5201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389045"/>
            <a:ext cx="11144250" cy="5697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A-2</a:t>
            </a:r>
          </a:p>
          <a:p>
            <a:pPr marL="0" lvl="1">
              <a:lnSpc>
                <a:spcPct val="200000"/>
              </a:lnSpc>
            </a:pPr>
            <a:r>
              <a:rPr lang="en-US" altLang="ko-KR" sz="2000" b="1" dirty="0"/>
              <a:t>W: </a:t>
            </a:r>
            <a:r>
              <a:rPr lang="en-US" altLang="ko-KR" sz="2000" dirty="0"/>
              <a:t>Would you like to have some more coffee?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/>
              <a:t>M: </a:t>
            </a:r>
            <a:r>
              <a:rPr lang="en-US" altLang="ko-KR" sz="2000" dirty="0"/>
              <a:t>No, thanks. Oh, it’s getting rather late. I’m afraid I have to go now.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/>
              <a:t>W: </a:t>
            </a:r>
            <a:r>
              <a:rPr lang="en-US" altLang="ko-KR" sz="2000" dirty="0"/>
              <a:t>Can’t you stay a little longer?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/>
              <a:t>M: </a:t>
            </a:r>
            <a:r>
              <a:rPr lang="en-US" altLang="ko-KR" sz="2000" dirty="0"/>
              <a:t>Well, I’m going to leave for London tomorrow, and I should pack my luggage today. </a:t>
            </a:r>
          </a:p>
          <a:p>
            <a:pPr>
              <a:lnSpc>
                <a:spcPct val="200000"/>
              </a:lnSpc>
            </a:pPr>
            <a:r>
              <a:rPr lang="en-US" altLang="ko-KR" sz="2000" dirty="0"/>
              <a:t>    Thank you for the wonderful dinner.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/>
              <a:t>W: </a:t>
            </a:r>
            <a:r>
              <a:rPr lang="en-US" altLang="ko-KR" sz="2000" dirty="0"/>
              <a:t>My pleasure. It’s been nice to have you with us.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/>
              <a:t>M: </a:t>
            </a:r>
            <a:r>
              <a:rPr lang="en-US" altLang="ko-KR" sz="2000" dirty="0"/>
              <a:t>Thank you. Goodbye.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/>
              <a:t>W: </a:t>
            </a:r>
            <a:r>
              <a:rPr lang="en-US" altLang="ko-KR" sz="2000" dirty="0"/>
              <a:t>Have a nice flight.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1L1_15p_Check Up_A2">
            <a:hlinkClick r:id="" action="ppaction://media"/>
            <a:extLst>
              <a:ext uri="{FF2B5EF4-FFF2-40B4-BE49-F238E27FC236}">
                <a16:creationId xmlns:a16="http://schemas.microsoft.com/office/drawing/2014/main" id="{DF4CF20D-00B0-42AE-2C7C-C83391FB88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62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D417757C-63A3-4CC3-C074-5C0E1CA4B9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288" y="1629000"/>
            <a:ext cx="10819424" cy="360000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8269846" y="2232025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107981" y="223897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F687AAD-1D16-43C5-B037-BF75825FE3A3}"/>
              </a:ext>
            </a:extLst>
          </p:cNvPr>
          <p:cNvSpPr/>
          <p:nvPr/>
        </p:nvSpPr>
        <p:spPr>
          <a:xfrm>
            <a:off x="7918765" y="2162778"/>
            <a:ext cx="339790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6C3490BF-4CB7-4146-8F9A-8032FE04BFEF}"/>
              </a:ext>
            </a:extLst>
          </p:cNvPr>
          <p:cNvGrpSpPr/>
          <p:nvPr/>
        </p:nvGrpSpPr>
        <p:grpSpPr>
          <a:xfrm>
            <a:off x="1298832" y="2915851"/>
            <a:ext cx="7383115" cy="430887"/>
            <a:chOff x="1082932" y="2776151"/>
            <a:chExt cx="6965394" cy="43088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F893E41-52A8-457D-BB4C-EF8428A18703}"/>
                </a:ext>
              </a:extLst>
            </p:cNvPr>
            <p:cNvSpPr txBox="1"/>
            <p:nvPr/>
          </p:nvSpPr>
          <p:spPr>
            <a:xfrm>
              <a:off x="1082932" y="2776151"/>
              <a:ext cx="34817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2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D14C7C8-ED83-4E03-A06B-543BABA2EE12}"/>
                </a:ext>
              </a:extLst>
            </p:cNvPr>
            <p:cNvSpPr txBox="1"/>
            <p:nvPr/>
          </p:nvSpPr>
          <p:spPr>
            <a:xfrm>
              <a:off x="4394817" y="2776151"/>
              <a:ext cx="34817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1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844B6D9-C101-4DF8-922A-CB9DBD4A9686}"/>
                </a:ext>
              </a:extLst>
            </p:cNvPr>
            <p:cNvSpPr txBox="1"/>
            <p:nvPr/>
          </p:nvSpPr>
          <p:spPr>
            <a:xfrm>
              <a:off x="7700154" y="2776151"/>
              <a:ext cx="34817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3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1L1_11p_Get Ready_A">
            <a:hlinkClick r:id="" action="ppaction://media"/>
            <a:extLst>
              <a:ext uri="{FF2B5EF4-FFF2-40B4-BE49-F238E27FC236}">
                <a16:creationId xmlns:a16="http://schemas.microsoft.com/office/drawing/2014/main" id="{5A0971BA-DB19-AE7D-ACA2-DB41A0BD07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23746" y="2155237"/>
            <a:ext cx="475200" cy="475200"/>
          </a:xfrm>
          <a:prstGeom prst="rect">
            <a:avLst/>
          </a:prstGeom>
        </p:spPr>
      </p:pic>
      <p:sp>
        <p:nvSpPr>
          <p:cNvPr id="20" name="제목 1">
            <a:extLst>
              <a:ext uri="{FF2B5EF4-FFF2-40B4-BE49-F238E27FC236}">
                <a16:creationId xmlns:a16="http://schemas.microsoft.com/office/drawing/2014/main" id="{1A42448F-C216-43C7-95CF-EAF980B3309F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1. Greeting and Introduction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827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DA3C975C-2F9D-8AD9-BD31-3844F35DB8C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472"/>
          <a:stretch>
            <a:fillRect/>
          </a:stretch>
        </p:blipFill>
        <p:spPr>
          <a:xfrm>
            <a:off x="516000" y="1927707"/>
            <a:ext cx="11160000" cy="305067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47A73BBB-F7F4-4576-A78D-3A902ACBF927}"/>
              </a:ext>
            </a:extLst>
          </p:cNvPr>
          <p:cNvGrpSpPr/>
          <p:nvPr/>
        </p:nvGrpSpPr>
        <p:grpSpPr>
          <a:xfrm>
            <a:off x="2466721" y="2934612"/>
            <a:ext cx="7546736" cy="894059"/>
            <a:chOff x="2415921" y="2998112"/>
            <a:chExt cx="7546736" cy="894059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7C58EC2-14FE-44AF-B693-1E94FB92F0F0}"/>
                </a:ext>
              </a:extLst>
            </p:cNvPr>
            <p:cNvSpPr txBox="1"/>
            <p:nvPr/>
          </p:nvSpPr>
          <p:spPr>
            <a:xfrm>
              <a:off x="2610184" y="2998113"/>
              <a:ext cx="223189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you         been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914091C-7AB7-47A8-864A-2CA839221986}"/>
                </a:ext>
              </a:extLst>
            </p:cNvPr>
            <p:cNvSpPr txBox="1"/>
            <p:nvPr/>
          </p:nvSpPr>
          <p:spPr>
            <a:xfrm>
              <a:off x="7997054" y="2998112"/>
              <a:ext cx="196560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no          see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99F85EB-7824-46D4-AAFF-3FFD7D35B980}"/>
                </a:ext>
              </a:extLst>
            </p:cNvPr>
            <p:cNvSpPr txBox="1"/>
            <p:nvPr/>
          </p:nvSpPr>
          <p:spPr>
            <a:xfrm>
              <a:off x="2415921" y="3461284"/>
              <a:ext cx="2023503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you          do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A6113C9-8016-4B84-A798-2393D4F033AA}"/>
                </a:ext>
              </a:extLst>
            </p:cNvPr>
            <p:cNvSpPr txBox="1"/>
            <p:nvPr/>
          </p:nvSpPr>
          <p:spPr>
            <a:xfrm>
              <a:off x="7751187" y="3453046"/>
              <a:ext cx="207140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next       time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993519" y="253161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4C48340E-D976-4B7C-BFC6-B2287BE630D8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1. Greeting and Introduction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773A92E-1A4F-ABFF-52E5-D11CFB18E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00" y="727719"/>
            <a:ext cx="9360000" cy="536442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7E04D2C0-8F80-4983-BB95-C2EFB9AE50D9}"/>
              </a:ext>
            </a:extLst>
          </p:cNvPr>
          <p:cNvGrpSpPr/>
          <p:nvPr/>
        </p:nvGrpSpPr>
        <p:grpSpPr>
          <a:xfrm>
            <a:off x="2014247" y="3970860"/>
            <a:ext cx="6384243" cy="783400"/>
            <a:chOff x="2209976" y="4053036"/>
            <a:chExt cx="6161499" cy="78340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E1F4627-1DD0-4031-B8FF-BD04CD8C4480}"/>
                </a:ext>
              </a:extLst>
            </p:cNvPr>
            <p:cNvSpPr txBox="1"/>
            <p:nvPr/>
          </p:nvSpPr>
          <p:spPr>
            <a:xfrm>
              <a:off x="2209976" y="4087360"/>
              <a:ext cx="3329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d</a:t>
              </a:r>
            </a:p>
            <a:p>
              <a:r>
                <a:rPr lang="en-US" altLang="ko-KR" sz="2000" b="1" dirty="0">
                  <a:solidFill>
                    <a:srgbClr val="FF0000"/>
                  </a:solidFill>
                </a:rPr>
                <a:t>h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95F4C4E-FAED-43F5-A8DE-304CB596EE56}"/>
                </a:ext>
              </a:extLst>
            </p:cNvPr>
            <p:cNvSpPr txBox="1"/>
            <p:nvPr/>
          </p:nvSpPr>
          <p:spPr>
            <a:xfrm>
              <a:off x="5134408" y="4128550"/>
              <a:ext cx="27104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f</a:t>
              </a:r>
            </a:p>
            <a:p>
              <a:r>
                <a:rPr lang="en-US" altLang="ko-KR" sz="2000" b="1" dirty="0" err="1">
                  <a:solidFill>
                    <a:srgbClr val="FF0000"/>
                  </a:solidFill>
                </a:rPr>
                <a:t>i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0036694-686B-477A-B872-94CC78DA4BD1}"/>
                </a:ext>
              </a:extLst>
            </p:cNvPr>
            <p:cNvSpPr txBox="1"/>
            <p:nvPr/>
          </p:nvSpPr>
          <p:spPr>
            <a:xfrm>
              <a:off x="8038545" y="4053036"/>
              <a:ext cx="33293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e</a:t>
              </a:r>
            </a:p>
            <a:p>
              <a:r>
                <a:rPr lang="en-US" altLang="ko-KR" sz="2000" b="1" dirty="0">
                  <a:solidFill>
                    <a:srgbClr val="FF0000"/>
                  </a:solidFill>
                </a:rPr>
                <a:t>g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699007" y="121345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32FA657A-A4F0-4600-9B37-DA50F4EA1FDB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1. Greeting and Introduction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F61A315-A97C-E894-B0F9-28CF8929C2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6000" y="931553"/>
            <a:ext cx="9720000" cy="499489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 | Meeting a Tourist at the Airport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03A5A01-A0BA-4D2F-B8A0-EBEB6B5E595F}"/>
              </a:ext>
            </a:extLst>
          </p:cNvPr>
          <p:cNvGrpSpPr/>
          <p:nvPr/>
        </p:nvGrpSpPr>
        <p:grpSpPr>
          <a:xfrm>
            <a:off x="1767852" y="2267806"/>
            <a:ext cx="6511540" cy="3724580"/>
            <a:chOff x="1959154" y="2331306"/>
            <a:chExt cx="6100358" cy="3724580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CE344761-3A5E-4034-A646-4778D2605EE0}"/>
                </a:ext>
              </a:extLst>
            </p:cNvPr>
            <p:cNvSpPr/>
            <p:nvPr/>
          </p:nvSpPr>
          <p:spPr>
            <a:xfrm>
              <a:off x="4844481" y="4765244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1959154" y="2331306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0D1CEC1C-E0A9-4595-A960-8E7FA3D0BF5A}"/>
                </a:ext>
              </a:extLst>
            </p:cNvPr>
            <p:cNvSpPr/>
            <p:nvPr/>
          </p:nvSpPr>
          <p:spPr>
            <a:xfrm>
              <a:off x="7722245" y="5695886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871384" y="1370506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709519" y="137745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FA2552DD-2295-416E-B44E-BF5C82CB9095}"/>
              </a:ext>
            </a:extLst>
          </p:cNvPr>
          <p:cNvSpPr/>
          <p:nvPr/>
        </p:nvSpPr>
        <p:spPr>
          <a:xfrm>
            <a:off x="6567488" y="1508727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P1L1_12p_Situation 1_A">
            <a:hlinkClick r:id="" action="ppaction://media"/>
            <a:extLst>
              <a:ext uri="{FF2B5EF4-FFF2-40B4-BE49-F238E27FC236}">
                <a16:creationId xmlns:a16="http://schemas.microsoft.com/office/drawing/2014/main" id="{E1FAE736-0F41-5B6F-507C-94AA80FE2A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56320" y="1304893"/>
            <a:ext cx="475200" cy="475200"/>
          </a:xfrm>
          <a:prstGeom prst="rect">
            <a:avLst/>
          </a:prstGeom>
        </p:spPr>
      </p:pic>
      <p:sp>
        <p:nvSpPr>
          <p:cNvPr id="16" name="제목 1">
            <a:extLst>
              <a:ext uri="{FF2B5EF4-FFF2-40B4-BE49-F238E27FC236}">
                <a16:creationId xmlns:a16="http://schemas.microsoft.com/office/drawing/2014/main" id="{714C59A6-E41D-473C-A4BB-E8AA707C53BD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1. Greeting and Introduction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20FE067E-DD09-5AD6-1750-FF816FD09D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85569"/>
          <a:stretch>
            <a:fillRect/>
          </a:stretch>
        </p:blipFill>
        <p:spPr>
          <a:xfrm>
            <a:off x="1824289" y="909852"/>
            <a:ext cx="9000000" cy="766053"/>
          </a:xfrm>
          <a:prstGeom prst="rect">
            <a:avLst/>
          </a:prstGeom>
        </p:spPr>
      </p:pic>
      <p:pic>
        <p:nvPicPr>
          <p:cNvPr id="10" name="그림 9" descr="텍스트, 인간의 얼굴, 스크린샷, 사람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29E07013-5CA5-79C2-F6E9-12C8EBD256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" t="17040"/>
          <a:stretch>
            <a:fillRect/>
          </a:stretch>
        </p:blipFill>
        <p:spPr>
          <a:xfrm>
            <a:off x="1596000" y="1659936"/>
            <a:ext cx="9000000" cy="450748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B200AB-5378-4270-B25A-84A9DCDC294D}"/>
              </a:ext>
            </a:extLst>
          </p:cNvPr>
          <p:cNvSpPr txBox="1"/>
          <p:nvPr/>
        </p:nvSpPr>
        <p:spPr>
          <a:xfrm>
            <a:off x="8532062" y="4339881"/>
            <a:ext cx="3165485" cy="14773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500" b="1" dirty="0">
                <a:solidFill>
                  <a:srgbClr val="FF0000"/>
                </a:solidFill>
                <a:latin typeface="+mj-lt"/>
              </a:rPr>
              <a:t>&lt;</a:t>
            </a:r>
            <a:r>
              <a:rPr lang="ko-KR" altLang="en-US" sz="1500" b="1" dirty="0">
                <a:solidFill>
                  <a:srgbClr val="FF0000"/>
                </a:solidFill>
                <a:latin typeface="+mj-lt"/>
              </a:rPr>
              <a:t>예시 정답</a:t>
            </a:r>
            <a:r>
              <a:rPr lang="en-US" altLang="ko-KR" sz="1500" b="1" dirty="0">
                <a:solidFill>
                  <a:srgbClr val="FF0000"/>
                </a:solidFill>
                <a:latin typeface="+mj-lt"/>
              </a:rPr>
              <a:t>&gt;</a:t>
            </a:r>
          </a:p>
          <a:p>
            <a:r>
              <a:rPr lang="en-US" altLang="ko-KR" b="1" dirty="0">
                <a:solidFill>
                  <a:srgbClr val="FF0000"/>
                </a:solidFill>
                <a:latin typeface="+mj-lt"/>
              </a:rPr>
              <a:t>• Let me introduce </a:t>
            </a:r>
            <a:r>
              <a:rPr lang="en-US" altLang="ko-KR" b="1" u="sng" dirty="0">
                <a:solidFill>
                  <a:srgbClr val="FF0000"/>
                </a:solidFill>
                <a:latin typeface="+mj-lt"/>
              </a:rPr>
              <a:t>myself</a:t>
            </a:r>
            <a:r>
              <a:rPr lang="en-US" altLang="ko-KR" b="1" dirty="0">
                <a:solidFill>
                  <a:srgbClr val="FF0000"/>
                </a:solidFill>
                <a:latin typeface="+mj-lt"/>
              </a:rPr>
              <a:t>. </a:t>
            </a:r>
          </a:p>
          <a:p>
            <a:r>
              <a:rPr lang="en-US" altLang="ko-KR" b="1" dirty="0">
                <a:solidFill>
                  <a:srgbClr val="FF0000"/>
                </a:solidFill>
                <a:latin typeface="+mj-lt"/>
              </a:rPr>
              <a:t>  My name is </a:t>
            </a:r>
            <a:r>
              <a:rPr lang="en-US" altLang="ko-KR" b="1" u="sng" dirty="0">
                <a:solidFill>
                  <a:srgbClr val="FF0000"/>
                </a:solidFill>
                <a:latin typeface="+mj-lt"/>
              </a:rPr>
              <a:t>Kim, Hana</a:t>
            </a:r>
            <a:r>
              <a:rPr lang="en-US" altLang="ko-KR" b="1" dirty="0">
                <a:solidFill>
                  <a:srgbClr val="FF0000"/>
                </a:solidFill>
                <a:latin typeface="+mj-lt"/>
              </a:rPr>
              <a:t>.</a:t>
            </a:r>
          </a:p>
          <a:p>
            <a:r>
              <a:rPr lang="en-US" altLang="ko-KR" b="1" dirty="0">
                <a:solidFill>
                  <a:srgbClr val="FF0000"/>
                </a:solidFill>
                <a:latin typeface="+mj-lt"/>
              </a:rPr>
              <a:t>• I’m </a:t>
            </a:r>
            <a:r>
              <a:rPr lang="en-US" altLang="ko-KR" b="1" u="sng" dirty="0">
                <a:solidFill>
                  <a:srgbClr val="FF0000"/>
                </a:solidFill>
                <a:latin typeface="+mj-lt"/>
              </a:rPr>
              <a:t>eighteen</a:t>
            </a:r>
            <a:r>
              <a:rPr lang="en-US" altLang="ko-KR" b="1" dirty="0">
                <a:solidFill>
                  <a:srgbClr val="FF0000"/>
                </a:solidFill>
                <a:latin typeface="+mj-lt"/>
              </a:rPr>
              <a:t> years old.</a:t>
            </a:r>
          </a:p>
          <a:p>
            <a:r>
              <a:rPr lang="en-US" altLang="ko-KR" b="1" dirty="0">
                <a:solidFill>
                  <a:srgbClr val="FF0000"/>
                </a:solidFill>
                <a:latin typeface="+mj-lt"/>
              </a:rPr>
              <a:t>• I’m a </a:t>
            </a:r>
            <a:r>
              <a:rPr lang="en-US" altLang="ko-KR" b="1" u="sng" dirty="0">
                <a:solidFill>
                  <a:srgbClr val="FF0000"/>
                </a:solidFill>
                <a:latin typeface="+mj-lt"/>
              </a:rPr>
              <a:t>student.</a:t>
            </a:r>
            <a:endParaRPr lang="ko-KR" altLang="en-US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1FAB230B-584B-418C-BE73-531CB13C980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 | Meeting a Tourist at the Airport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625982" y="131187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9" y="6497451"/>
            <a:ext cx="1968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•assistant: </a:t>
            </a:r>
            <a:r>
              <a:rPr lang="ko-KR" altLang="en-US" sz="1200" dirty="0">
                <a:solidFill>
                  <a:schemeClr val="bg1"/>
                </a:solidFill>
              </a:rPr>
              <a:t>조수</a:t>
            </a:r>
            <a:r>
              <a:rPr lang="en-US" altLang="ko-KR" sz="1200" dirty="0">
                <a:solidFill>
                  <a:schemeClr val="bg1"/>
                </a:solidFill>
              </a:rPr>
              <a:t>, </a:t>
            </a:r>
            <a:r>
              <a:rPr lang="ko-KR" altLang="en-US" sz="1200" dirty="0">
                <a:solidFill>
                  <a:schemeClr val="bg1"/>
                </a:solidFill>
              </a:rPr>
              <a:t>조력자</a:t>
            </a: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A703831F-510E-48B5-AC1C-144E02914A2A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1. Greeting and Introduction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F6BFA21B-4FC5-D061-8E4A-83EFC8A758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078" y="778799"/>
            <a:ext cx="7803765" cy="538275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 | Saying Goodbye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72339D6-ADE2-4C10-8BC9-E1859A0278A0}"/>
              </a:ext>
            </a:extLst>
          </p:cNvPr>
          <p:cNvSpPr txBox="1"/>
          <p:nvPr/>
        </p:nvSpPr>
        <p:spPr>
          <a:xfrm>
            <a:off x="5105620" y="5419114"/>
            <a:ext cx="27175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b="1" dirty="0">
                <a:solidFill>
                  <a:srgbClr val="FF0000"/>
                </a:solidFill>
              </a:rPr>
              <a:t>c     </a:t>
            </a:r>
            <a:r>
              <a:rPr lang="en-US" altLang="ko-KR" sz="1200" b="1" dirty="0">
                <a:solidFill>
                  <a:srgbClr val="FF0000"/>
                </a:solidFill>
              </a:rPr>
              <a:t> </a:t>
            </a:r>
            <a:r>
              <a:rPr lang="en-US" altLang="ko-KR" sz="2200" b="1" dirty="0">
                <a:solidFill>
                  <a:srgbClr val="FF0000"/>
                </a:solidFill>
              </a:rPr>
              <a:t> e   </a:t>
            </a:r>
            <a:r>
              <a:rPr lang="en-US" altLang="ko-KR" sz="1000" b="1" dirty="0">
                <a:solidFill>
                  <a:srgbClr val="FF0000"/>
                </a:solidFill>
              </a:rPr>
              <a:t>  </a:t>
            </a:r>
            <a:r>
              <a:rPr lang="en-US" altLang="ko-KR" sz="2200" b="1" dirty="0">
                <a:solidFill>
                  <a:srgbClr val="FF0000"/>
                </a:solidFill>
              </a:rPr>
              <a:t> </a:t>
            </a:r>
            <a:r>
              <a:rPr lang="en-US" altLang="ko-KR" sz="800" b="1" dirty="0">
                <a:solidFill>
                  <a:srgbClr val="FF0000"/>
                </a:solidFill>
              </a:rPr>
              <a:t> </a:t>
            </a:r>
            <a:r>
              <a:rPr lang="en-US" altLang="ko-KR" sz="2200" b="1" dirty="0">
                <a:solidFill>
                  <a:srgbClr val="FF0000"/>
                </a:solidFill>
              </a:rPr>
              <a:t> b   </a:t>
            </a:r>
            <a:r>
              <a:rPr lang="en-US" altLang="ko-KR" sz="1500" b="1" dirty="0">
                <a:solidFill>
                  <a:srgbClr val="FF0000"/>
                </a:solidFill>
              </a:rPr>
              <a:t> </a:t>
            </a:r>
            <a:r>
              <a:rPr lang="en-US" altLang="ko-KR" sz="2200" b="1" dirty="0">
                <a:solidFill>
                  <a:srgbClr val="FF0000"/>
                </a:solidFill>
              </a:rPr>
              <a:t>  d</a:t>
            </a:r>
            <a:endParaRPr lang="ko-KR" altLang="en-US" sz="2200" b="1" dirty="0">
              <a:solidFill>
                <a:srgbClr val="FF0000"/>
              </a:solidFill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435823E-D4BD-4ED8-B473-6F65DE59C02D}"/>
              </a:ext>
            </a:extLst>
          </p:cNvPr>
          <p:cNvSpPr/>
          <p:nvPr/>
        </p:nvSpPr>
        <p:spPr>
          <a:xfrm>
            <a:off x="7334250" y="1151540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002013" y="105736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9BE6024E-4BD1-49B1-8366-571A68C8C05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1. Greeting and Introduction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1B474F0B-A2EE-64BE-37AD-F15566D7D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325" y="860426"/>
            <a:ext cx="10080000" cy="503211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p.13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 | Saying Goodbye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AD47EA38-3071-4CC8-9BBE-8AC96BC47019}"/>
              </a:ext>
            </a:extLst>
          </p:cNvPr>
          <p:cNvGrpSpPr/>
          <p:nvPr/>
        </p:nvGrpSpPr>
        <p:grpSpPr>
          <a:xfrm>
            <a:off x="1368932" y="1972826"/>
            <a:ext cx="7178174" cy="2695247"/>
            <a:chOff x="1387366" y="1972826"/>
            <a:chExt cx="7425895" cy="269524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281D1CF-66AA-4C0B-9B78-86B91AF8FC4E}"/>
                </a:ext>
              </a:extLst>
            </p:cNvPr>
            <p:cNvSpPr txBox="1"/>
            <p:nvPr/>
          </p:nvSpPr>
          <p:spPr>
            <a:xfrm>
              <a:off x="1387366" y="1972826"/>
              <a:ext cx="1341915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500" b="1" dirty="0">
                  <a:solidFill>
                    <a:srgbClr val="FF0000"/>
                  </a:solidFill>
                  <a:latin typeface="+mn-ea"/>
                </a:rPr>
                <a:t>&lt;</a:t>
              </a:r>
              <a:r>
                <a:rPr lang="ko-KR" altLang="en-US" sz="1500" b="1" dirty="0">
                  <a:solidFill>
                    <a:srgbClr val="FF0000"/>
                  </a:solidFill>
                  <a:latin typeface="+mn-ea"/>
                </a:rPr>
                <a:t>예시 정답</a:t>
              </a:r>
              <a:r>
                <a:rPr lang="en-US" altLang="ko-KR" sz="1500" b="1" dirty="0">
                  <a:solidFill>
                    <a:srgbClr val="FF0000"/>
                  </a:solidFill>
                  <a:latin typeface="+mn-ea"/>
                </a:rPr>
                <a:t>&gt;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BDDD290-AD7D-470D-8812-075814D145DE}"/>
                </a:ext>
              </a:extLst>
            </p:cNvPr>
            <p:cNvSpPr txBox="1"/>
            <p:nvPr/>
          </p:nvSpPr>
          <p:spPr>
            <a:xfrm>
              <a:off x="4068568" y="2229370"/>
              <a:ext cx="32807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  <a:latin typeface="+mn-ea"/>
                </a:rPr>
                <a:t>I’m afraid I have to go now.</a:t>
              </a:r>
              <a:endParaRPr lang="ko-KR" altLang="en-US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E6D027A-BF18-467F-AE1C-C86ABAB50CB4}"/>
                </a:ext>
              </a:extLst>
            </p:cNvPr>
            <p:cNvSpPr txBox="1"/>
            <p:nvPr/>
          </p:nvSpPr>
          <p:spPr>
            <a:xfrm>
              <a:off x="4960853" y="2951596"/>
              <a:ext cx="38524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  <a:latin typeface="+mn-ea"/>
                </a:rPr>
                <a:t>I have another appointment.</a:t>
              </a:r>
              <a:endParaRPr lang="ko-KR" altLang="en-US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DF5BD09-709C-4A14-9C3C-B64513E08793}"/>
                </a:ext>
              </a:extLst>
            </p:cNvPr>
            <p:cNvSpPr txBox="1"/>
            <p:nvPr/>
          </p:nvSpPr>
          <p:spPr>
            <a:xfrm>
              <a:off x="2396896" y="3618623"/>
              <a:ext cx="20858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  <a:latin typeface="+mn-ea"/>
                </a:rPr>
                <a:t>Don’t mention it.</a:t>
              </a:r>
              <a:endParaRPr lang="ko-KR" altLang="en-US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5AF4387-BB09-44B6-9DA1-FA888BF28088}"/>
                </a:ext>
              </a:extLst>
            </p:cNvPr>
            <p:cNvSpPr txBox="1"/>
            <p:nvPr/>
          </p:nvSpPr>
          <p:spPr>
            <a:xfrm>
              <a:off x="3174747" y="4298741"/>
              <a:ext cx="25288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  <a:latin typeface="+mn-ea"/>
                </a:rPr>
                <a:t>Take care of yourself.</a:t>
              </a:r>
              <a:endParaRPr lang="ko-KR" altLang="en-US" b="1" dirty="0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645970" y="140226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6027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•besides: ~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외에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(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도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) •pack: (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짐을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)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싸다 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•luggage: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여행 가방</a:t>
            </a:r>
            <a:endParaRPr lang="ko-KR" alt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제목 1">
            <a:extLst>
              <a:ext uri="{FF2B5EF4-FFF2-40B4-BE49-F238E27FC236}">
                <a16:creationId xmlns:a16="http://schemas.microsoft.com/office/drawing/2014/main" id="{85CB5DAB-0617-4F73-BABC-E8657BDD96E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1. Greeting and Introduction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678</TotalTime>
  <Words>824</Words>
  <Application>Microsoft Office PowerPoint</Application>
  <PresentationFormat>와이드스크린</PresentationFormat>
  <Paragraphs>140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5" baseType="lpstr">
      <vt:lpstr>맑은 고딕</vt:lpstr>
      <vt:lpstr>Arial</vt:lpstr>
      <vt:lpstr>Calibri</vt:lpstr>
      <vt:lpstr>Impact</vt:lpstr>
      <vt:lpstr>Office 테마</vt:lpstr>
      <vt:lpstr>Lesson 1 Greeting and Introduction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170</cp:revision>
  <dcterms:created xsi:type="dcterms:W3CDTF">2021-02-16T02:29:27Z</dcterms:created>
  <dcterms:modified xsi:type="dcterms:W3CDTF">2026-08-19T02:47:35Z</dcterms:modified>
</cp:coreProperties>
</file>