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7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A738"/>
    <a:srgbClr val="EBF8FE"/>
    <a:srgbClr val="EDF8FD"/>
    <a:srgbClr val="D7E3EA"/>
    <a:srgbClr val="F4F8D8"/>
    <a:srgbClr val="FEF1D8"/>
    <a:srgbClr val="ADAFB0"/>
    <a:srgbClr val="48B3DD"/>
    <a:srgbClr val="5D9438"/>
    <a:srgbClr val="ADD4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0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8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94ABB0-4288-4322-A9EF-177AF8BE2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28B3CF4-0873-45EE-B5CF-E2BEE785BD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DAA0B4-1608-4499-817B-C412D3FDB6A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0F4CA1-C4FE-4A53-9A2A-1FEA8D2E265E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309DE28-B91C-4A79-9A73-BD9C3998DC1A}"/>
              </a:ext>
            </a:extLst>
          </p:cNvPr>
          <p:cNvCxnSpPr/>
          <p:nvPr userDrawn="1"/>
        </p:nvCxnSpPr>
        <p:spPr>
          <a:xfrm>
            <a:off x="1283858" y="4978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6341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29B8365-52A0-4649-A997-F044D9D67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E0A0958-73B3-4719-8326-730C753AEB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976A324-A24D-4BC1-925E-BF4E5D9BD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BEA173E-9B66-47CB-B39B-86FCF37F2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E45329C-39B7-480A-9250-13F1AFE9A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6AFD73-C2C7-44CD-AD5A-E0D642A502EE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36AFAF-A440-43A7-88C2-C9E45DCBC26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D5AE94-D1E4-4ED5-8325-1A30A4A8D6D8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20852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B6FD2E9-BA39-4D45-AF87-7437B7C49B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7E65789-ABBF-44D6-8C91-E616E0ED34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5125EDE-4273-478A-AD98-6DA89B161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B34CAD9-84BE-479E-B864-2A4BF8DD9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621144E-51B8-42B5-95CF-55A065F22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D5E1D1-045F-4525-B034-155DD9906180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F4AA42-25AD-4B6F-83B9-E6681F83253C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4EF704-6183-4E2A-9CAC-FF4ADBD8780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7747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3E793B8-2EB7-4F9F-8B2C-1DF5E7AA0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6BC4F4F-23C4-4AA8-90C4-9E13299A5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8964F72-331A-4D89-9A68-A24A80F47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93BF9DA-4B57-4AB0-ACD1-15B0CB7B8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567C096-D556-4C12-8276-5D9E4C749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ECBE639-5314-4455-BAE0-60F1C163A55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19136A8-422D-4E58-9399-7922C33B8139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pic>
        <p:nvPicPr>
          <p:cNvPr id="10" name="그림 9" descr="폰트, 텍스트, 그래픽, 로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B52DFE29-C703-010B-C6DB-8D0ADB21EF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4023" y="6493954"/>
            <a:ext cx="1228078" cy="31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079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BA060FD-5297-42D3-930E-18B8BBEA2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00E46F1-0A51-448A-B6D1-64AC5C24A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456A9AD-9DA8-4505-A7A1-E8E1C5EA1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74E1E65-B96D-4B95-86F4-EB29FEC26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2B43FEA-DA8A-43CD-A59E-42FE558E7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E5DF26-8ED6-4995-8906-F779F814489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4B030B7-19BE-41F7-B29C-7ED1F737E2F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76ABE1-C50A-41A4-8851-49B22ED2A6C6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7295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79B099-7D56-426E-9223-9DEA346B2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FEA6A95-FB85-4B45-BF12-E776BC5004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290A0CE-675D-4B51-877C-24E598966F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D2B6E04-09DD-4EEF-967E-9278485DF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569E242-95D7-46C1-B023-02FD53142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DBDC90C-24A1-4AD7-A95F-1F51809B6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A0D3F2C-C8CD-405A-8BFF-7B124F42501D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48E663E-E1C0-4557-9B60-6406D11F7A5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753595-0EBD-4A02-9351-EBC124DCCE8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00637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78FA81-B088-4B98-9B9C-D3303BDFB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E2CA9CC-B74F-4EA7-9DE7-9C48493927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3B29B6D-0861-4D3E-9A7A-068D567D59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09B1D72-093F-4E92-B0DE-370C5EA121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35432B99-257B-4686-9608-419E447DD1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EDAF204-40D0-4F3E-85DF-4F1BE1700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C857965-8C2F-4ADA-9D0F-356115216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388D7BF-3F2A-46D1-8E14-634ECD17B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1E545A26-88FB-479B-BB84-DB244AFEF604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A652DDB1-D30D-4C90-B9E7-00DD613C3177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C201AB-57F8-4BD4-9708-D9FF11E010E4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9156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60AE8E-C995-4066-8639-B7BF7E3EE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3969DB4-AEFA-4E7A-A884-0FA7DCD53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13741D7-0CE3-4F42-88F3-ABDE7E7EA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BE58BDD-585B-4D14-9F63-C4628241F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F794A56-CC3B-42AD-AAEF-F3DC9D12BEA9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91AF34AD-32B1-4BED-8813-0FE4B1675C65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85C11A-984C-413B-8751-0C964D51C502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61477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31D155F-38BF-47A5-AC46-C63C1CA9E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3D21C10-8090-4F20-A3FB-2458DAF31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407BAEE-054B-429A-938C-44C3A8247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EC5662B-AE83-4D24-8D66-548C5B8E10E6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6CE3C5F-9F51-4A7B-9200-82083604A6A6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AD1468-450A-444C-AF26-742B77563B3D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17581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15E498D-6CA6-4CB9-8F4B-50CD0B467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4D21AC9-D43C-4CEA-8D2C-F5CDCC40CE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1330EF1-45C1-4682-BD5E-FC73EAE618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40349A0-E319-4FDB-9640-23F19C644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D0768A3-5EA6-4335-B595-A9DCC174E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966404F-7DDA-40C3-B79F-6AA05C69D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5DA2A3B-A5C7-4767-9A46-465E900AA2A8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FB5FEA9-C57C-418D-B8A4-2D58728672E2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FE104D-9C0E-4F23-A905-0B07027D4550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2246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2688B84-2110-4AA6-BAE4-3A84AEAF5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212BA32-52C5-4D04-8259-7D4A741DEB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F515BE3-36EF-4245-9511-F1FDB5A03A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483500C-6B16-4E1C-8FF6-AF5D4B8C9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AC92444-A41B-46FA-9AA1-0645705E4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5FE36BB-5BA7-4918-BE4D-27FE47BBF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D25D7F5-3DBA-4BA7-9951-84CFAA68F7CB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349DE1A2-839E-485B-A610-8BD350B82E1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7110E1-F86C-4A86-86E2-25DE775941EE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2492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233EE5A-C1AC-4472-A61E-B6113D8E7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BF4650F-FB92-4A59-AE13-196F8ED41B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B18C753-313A-4FC2-AB2E-24622BF768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6D2B5EE-54BD-4E5D-8C7B-D9E157A11C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A8E5692-06BF-4D1D-854C-726D2A66A9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2577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microsoft.com/office/2007/relationships/media" Target="../media/media4.mp3"/><Relationship Id="rId7" Type="http://schemas.openxmlformats.org/officeDocument/2006/relationships/slide" Target="slide19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4.mp3"/><Relationship Id="rId9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slide" Target="slide1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png"/><Relationship Id="rId5" Type="http://schemas.openxmlformats.org/officeDocument/2006/relationships/slide" Target="slide18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0AFBD52B-04FC-4510-90AA-0F85A99B60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8471" y="2849034"/>
            <a:ext cx="10032121" cy="1976067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altLang="ko-KR" sz="4800" dirty="0">
                <a:latin typeface="+mn-lt"/>
              </a:rPr>
              <a:t>Lesson 4</a:t>
            </a:r>
            <a:br>
              <a:rPr lang="en-US" altLang="ko-KR" sz="6000" b="1" dirty="0">
                <a:latin typeface="+mn-lt"/>
              </a:rPr>
            </a:br>
            <a:r>
              <a:rPr lang="en-US" altLang="ko-KR" b="1" i="0" u="none" strike="noStrike" baseline="0" dirty="0">
                <a:latin typeface="+mn-lt"/>
              </a:rPr>
              <a:t>Duty-Free Shops and Department Stores</a:t>
            </a:r>
            <a:endParaRPr lang="ko-KR" altLang="en-US" b="1" dirty="0">
              <a:latin typeface="+mn-lt"/>
            </a:endParaRPr>
          </a:p>
        </p:txBody>
      </p:sp>
      <p:sp>
        <p:nvSpPr>
          <p:cNvPr id="7" name="부제목 2">
            <a:extLst>
              <a:ext uri="{FF2B5EF4-FFF2-40B4-BE49-F238E27FC236}">
                <a16:creationId xmlns:a16="http://schemas.microsoft.com/office/drawing/2014/main" id="{198C3FB0-4A62-48B9-9CF6-96B658E24053}"/>
              </a:ext>
            </a:extLst>
          </p:cNvPr>
          <p:cNvSpPr txBox="1">
            <a:spLocks/>
          </p:cNvSpPr>
          <p:nvPr/>
        </p:nvSpPr>
        <p:spPr>
          <a:xfrm>
            <a:off x="8533672" y="99477"/>
            <a:ext cx="3658328" cy="452973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ko-KR" dirty="0"/>
              <a:t>High School </a:t>
            </a:r>
            <a:r>
              <a:rPr lang="en-US" altLang="ko-KR" b="1" dirty="0"/>
              <a:t>Tourism English</a:t>
            </a:r>
          </a:p>
        </p:txBody>
      </p:sp>
      <p:sp>
        <p:nvSpPr>
          <p:cNvPr id="2" name="부제목 2">
            <a:extLst>
              <a:ext uri="{FF2B5EF4-FFF2-40B4-BE49-F238E27FC236}">
                <a16:creationId xmlns:a16="http://schemas.microsoft.com/office/drawing/2014/main" id="{BC32EF22-5A15-E002-7114-AC09794B639D}"/>
              </a:ext>
            </a:extLst>
          </p:cNvPr>
          <p:cNvSpPr txBox="1">
            <a:spLocks/>
          </p:cNvSpPr>
          <p:nvPr/>
        </p:nvSpPr>
        <p:spPr>
          <a:xfrm>
            <a:off x="1218472" y="1264176"/>
            <a:ext cx="5445218" cy="402699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PART </a:t>
            </a:r>
            <a:r>
              <a:rPr lang="en-US" altLang="ko-KR" sz="2400" kern="0" spc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함초롬바탕" panose="02030604000101010101" pitchFamily="18" charset="-127"/>
              </a:rPr>
              <a:t>Ⅴ</a:t>
            </a:r>
            <a:r>
              <a:rPr lang="en-US" altLang="ko-KR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ko-KR" sz="2400" b="1" i="0" u="none" strike="noStrike" baseline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Sales Service</a:t>
            </a:r>
            <a:endParaRPr lang="en-US" altLang="ko-KR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B2C460-774B-FF77-E64B-7E6B5CE3B7BC}"/>
              </a:ext>
            </a:extLst>
          </p:cNvPr>
          <p:cNvSpPr txBox="1"/>
          <p:nvPr/>
        </p:nvSpPr>
        <p:spPr>
          <a:xfrm>
            <a:off x="8827537" y="5843612"/>
            <a:ext cx="3264936" cy="373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+mn-ea"/>
                <a:cs typeface="Pretendard ExtraBold" panose="02000903000000020004" pitchFamily="50" charset="-127"/>
              </a:rPr>
              <a:t>* </a:t>
            </a:r>
            <a:r>
              <a:rPr lang="en-US" altLang="ko-KR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“</a:t>
            </a:r>
            <a:r>
              <a:rPr lang="ko-KR" altLang="en-US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슬라이드 쇼“ </a:t>
            </a:r>
            <a:r>
              <a:rPr lang="ko-KR" altLang="en-US" sz="1400" dirty="0">
                <a:latin typeface="+mn-ea"/>
                <a:cs typeface="Pretendard ExtraLight" panose="02000303000000020004" pitchFamily="50" charset="-127"/>
              </a:rPr>
              <a:t>모드</a:t>
            </a:r>
            <a:r>
              <a:rPr lang="ko-KR" altLang="en-US" sz="1400" dirty="0"/>
              <a:t>로 이용해 주세요</a:t>
            </a:r>
            <a:r>
              <a:rPr lang="en-US" altLang="ko-KR" sz="1400" dirty="0"/>
              <a:t>.</a:t>
            </a:r>
            <a:endParaRPr lang="en-US" altLang="ko-KR" sz="1400" dirty="0">
              <a:latin typeface="+mn-ea"/>
              <a:cs typeface="Pretendard ExtraLight" panose="020003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9930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p.174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BDF29D9D-DD3A-4AD9-AD46-BDC383676620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Duty-Free Shops and Department Stores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4A389478-8F5A-4DE2-8240-836C7554DA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360" y="825603"/>
            <a:ext cx="10147279" cy="5206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5444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6A17C263-8F69-4444-AC44-4F3AAD20E6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68" y="925470"/>
            <a:ext cx="10104664" cy="500706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p.174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9302851" y="1498688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EE76B504-02C0-4964-96AA-FAD0F729CE64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Duty-Free Shops and Department Stores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4412A67D-DEA6-4B40-BEF8-8D0487F95D91}"/>
              </a:ext>
            </a:extLst>
          </p:cNvPr>
          <p:cNvGrpSpPr/>
          <p:nvPr/>
        </p:nvGrpSpPr>
        <p:grpSpPr>
          <a:xfrm>
            <a:off x="4521967" y="3044823"/>
            <a:ext cx="4769009" cy="2283058"/>
            <a:chOff x="4521967" y="3044823"/>
            <a:chExt cx="4769009" cy="2283058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4B8E603-0C68-42F1-A287-2EF00AB9D186}"/>
                </a:ext>
              </a:extLst>
            </p:cNvPr>
            <p:cNvSpPr txBox="1"/>
            <p:nvPr/>
          </p:nvSpPr>
          <p:spPr>
            <a:xfrm>
              <a:off x="4536378" y="3044823"/>
              <a:ext cx="258882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i="0" u="none" strike="noStrike" baseline="0" dirty="0">
                  <a:solidFill>
                    <a:srgbClr val="FF0000"/>
                  </a:solidFill>
                </a:rPr>
                <a:t>Leather shoulder bag</a:t>
              </a:r>
              <a:endParaRPr lang="ko-KR" alt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E08B1E1-ADA4-41BD-8AC2-AD0F5C10ACAB}"/>
                </a:ext>
              </a:extLst>
            </p:cNvPr>
            <p:cNvSpPr txBox="1"/>
            <p:nvPr/>
          </p:nvSpPr>
          <p:spPr>
            <a:xfrm>
              <a:off x="4521967" y="3718993"/>
              <a:ext cx="4769009" cy="1077218"/>
            </a:xfrm>
            <a:prstGeom prst="rect">
              <a:avLst/>
            </a:prstGeom>
            <a:solidFill>
              <a:srgbClr val="EBF8FE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ko-KR" sz="1600" b="1" i="0" u="sng" strike="noStrike" dirty="0">
                  <a:solidFill>
                    <a:srgbClr val="FF0000"/>
                  </a:solidFill>
                  <a:uFill>
                    <a:solidFill>
                      <a:schemeClr val="accent5">
                        <a:lumMod val="75000"/>
                      </a:schemeClr>
                    </a:solidFill>
                  </a:uFill>
                </a:rPr>
                <a:t>    A bold and elegant silhouette characterizes this leather bag with fine details. The structured and rigid design contrasts with soft lines to complete a modern look for you.</a:t>
              </a:r>
              <a:endParaRPr lang="ko-KR" altLang="en-US" sz="1600" b="1" u="sng" dirty="0">
                <a:solidFill>
                  <a:srgbClr val="FF0000"/>
                </a:solidFill>
                <a:uFill>
                  <a:solidFill>
                    <a:schemeClr val="accent5">
                      <a:lumMod val="75000"/>
                    </a:schemeClr>
                  </a:solidFill>
                </a:u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F947614-149D-45F2-85DB-83AA1FB78777}"/>
                </a:ext>
              </a:extLst>
            </p:cNvPr>
            <p:cNvSpPr txBox="1"/>
            <p:nvPr/>
          </p:nvSpPr>
          <p:spPr>
            <a:xfrm>
              <a:off x="4533842" y="4989327"/>
              <a:ext cx="46570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ko-KR" sz="1600" b="1" i="0" u="none" strike="noStrike" baseline="0" dirty="0">
                  <a:solidFill>
                    <a:srgbClr val="FF0000"/>
                  </a:solidFill>
                </a:rPr>
                <a:t>$250 (regular price), 15% off this week only</a:t>
              </a:r>
              <a:endParaRPr lang="ko-KR" altLang="en-US" sz="16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3A865A8-D847-9596-D863-63BC199CA625}"/>
              </a:ext>
            </a:extLst>
          </p:cNvPr>
          <p:cNvSpPr txBox="1"/>
          <p:nvPr/>
        </p:nvSpPr>
        <p:spPr>
          <a:xfrm>
            <a:off x="3558717" y="3075600"/>
            <a:ext cx="109092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i="0" u="none" strike="noStrike" baseline="0" dirty="0">
                <a:solidFill>
                  <a:srgbClr val="FF0000"/>
                </a:solidFill>
              </a:rPr>
              <a:t>&lt;</a:t>
            </a:r>
            <a:r>
              <a:rPr lang="ko-KR" altLang="en-US" sz="1200" b="1" i="0" u="none" strike="noStrike" baseline="0" dirty="0">
                <a:solidFill>
                  <a:srgbClr val="FF0000"/>
                </a:solidFill>
              </a:rPr>
              <a:t>예시 정답</a:t>
            </a:r>
            <a:r>
              <a:rPr lang="en-US" altLang="ko-KR" sz="1200" b="1" i="0" u="none" strike="noStrike" baseline="0" dirty="0">
                <a:solidFill>
                  <a:srgbClr val="FF0000"/>
                </a:solidFill>
              </a:rPr>
              <a:t>&gt;</a:t>
            </a:r>
            <a:endParaRPr lang="ko-KR" altLang="en-US" sz="1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72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7364C-DBF3-51AD-81BC-CC80B871AF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506E2EB7-3C19-547C-8C39-3AB1544C0D27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p.174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D2854E7F-AFAF-01EB-A987-59384936F75E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2BA289B2-B390-060E-8B58-31FC397FD898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E0088558-5049-4CCF-8B2D-3C48D443AB2E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Duty-Free Shops and Department Stores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776A0816-5942-4E99-80FF-96ABDDA6D6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995487"/>
            <a:ext cx="1061085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4934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5CCF5008-8A7A-4B26-83D6-1F73E3BF2C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33487" y="1595437"/>
            <a:ext cx="9725025" cy="3667125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p.175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F625308B-3A52-4E15-B898-7DD8D0E601C9}"/>
              </a:ext>
            </a:extLst>
          </p:cNvPr>
          <p:cNvSpPr/>
          <p:nvPr/>
        </p:nvSpPr>
        <p:spPr>
          <a:xfrm>
            <a:off x="5467316" y="2575220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BFDA859C-87E9-4C9A-BBC8-7B23A6D6222A}"/>
              </a:ext>
            </a:extLst>
          </p:cNvPr>
          <p:cNvSpPr/>
          <p:nvPr/>
        </p:nvSpPr>
        <p:spPr>
          <a:xfrm>
            <a:off x="1884541" y="4558029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E73D3A5-89B1-4B1B-96E8-3B9213886962}"/>
              </a:ext>
            </a:extLst>
          </p:cNvPr>
          <p:cNvSpPr/>
          <p:nvPr/>
        </p:nvSpPr>
        <p:spPr>
          <a:xfrm>
            <a:off x="5479256" y="1061052"/>
            <a:ext cx="326231" cy="340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hlinkClick r:id="rId7" action="ppaction://hlinksldjump"/>
            <a:extLst>
              <a:ext uri="{FF2B5EF4-FFF2-40B4-BE49-F238E27FC236}">
                <a16:creationId xmlns:a16="http://schemas.microsoft.com/office/drawing/2014/main" id="{36175F6E-31AA-409E-A3C5-C3F76916BB7B}"/>
              </a:ext>
            </a:extLst>
          </p:cNvPr>
          <p:cNvSpPr txBox="1"/>
          <p:nvPr/>
        </p:nvSpPr>
        <p:spPr>
          <a:xfrm>
            <a:off x="7151438" y="2119350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967983" y="2113603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hlinkClick r:id="rId8" action="ppaction://hlinksldjump"/>
            <a:extLst>
              <a:ext uri="{FF2B5EF4-FFF2-40B4-BE49-F238E27FC236}">
                <a16:creationId xmlns:a16="http://schemas.microsoft.com/office/drawing/2014/main" id="{6944CDCA-01E3-4B3C-B73C-7B436C466822}"/>
              </a:ext>
            </a:extLst>
          </p:cNvPr>
          <p:cNvSpPr txBox="1"/>
          <p:nvPr/>
        </p:nvSpPr>
        <p:spPr>
          <a:xfrm>
            <a:off x="7909462" y="4104507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91B466-A19E-44CD-A627-457E8275B5BB}"/>
              </a:ext>
            </a:extLst>
          </p:cNvPr>
          <p:cNvSpPr txBox="1"/>
          <p:nvPr/>
        </p:nvSpPr>
        <p:spPr>
          <a:xfrm>
            <a:off x="8726007" y="4098760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9" name="제목 1">
            <a:extLst>
              <a:ext uri="{FF2B5EF4-FFF2-40B4-BE49-F238E27FC236}">
                <a16:creationId xmlns:a16="http://schemas.microsoft.com/office/drawing/2014/main" id="{7202DB07-864C-4968-A2A1-DB5504930386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Duty-Free Shops and Department Stores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4" name="P5L4_175p_Check Up_A1">
            <a:hlinkClick r:id="" action="ppaction://media"/>
            <a:extLst>
              <a:ext uri="{FF2B5EF4-FFF2-40B4-BE49-F238E27FC236}">
                <a16:creationId xmlns:a16="http://schemas.microsoft.com/office/drawing/2014/main" id="{8C36D2D9-941B-435E-95D5-AA43D285C31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584622" y="2046262"/>
            <a:ext cx="475200" cy="475200"/>
          </a:xfrm>
          <a:prstGeom prst="rect">
            <a:avLst/>
          </a:prstGeom>
        </p:spPr>
      </p:pic>
      <p:pic>
        <p:nvPicPr>
          <p:cNvPr id="18" name="P5L4_175p_Check Up_A2">
            <a:hlinkClick r:id="" action="ppaction://media"/>
            <a:extLst>
              <a:ext uri="{FF2B5EF4-FFF2-40B4-BE49-F238E27FC236}">
                <a16:creationId xmlns:a16="http://schemas.microsoft.com/office/drawing/2014/main" id="{9A05E994-C533-446F-B3BE-96D878139F0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346054" y="4076782"/>
            <a:ext cx="475200" cy="4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12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64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2048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0965C319-2D63-4D50-93D4-4CEA201A76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824037"/>
            <a:ext cx="10829925" cy="3209925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p.175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961682" y="1858813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62B9CE30-03BB-4CA3-9FFC-FAF073F4865A}"/>
              </a:ext>
            </a:extLst>
          </p:cNvPr>
          <p:cNvGrpSpPr/>
          <p:nvPr/>
        </p:nvGrpSpPr>
        <p:grpSpPr>
          <a:xfrm>
            <a:off x="5137995" y="2304959"/>
            <a:ext cx="4774674" cy="877248"/>
            <a:chOff x="1966397" y="3040134"/>
            <a:chExt cx="4774674" cy="877248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1974206-0918-4D3F-A51C-E912CC47618A}"/>
                </a:ext>
              </a:extLst>
            </p:cNvPr>
            <p:cNvSpPr txBox="1"/>
            <p:nvPr/>
          </p:nvSpPr>
          <p:spPr>
            <a:xfrm>
              <a:off x="6402517" y="3055608"/>
              <a:ext cx="32252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c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A4806E0-E28E-4B09-93C9-D789659DC3D5}"/>
                </a:ext>
              </a:extLst>
            </p:cNvPr>
            <p:cNvSpPr txBox="1"/>
            <p:nvPr/>
          </p:nvSpPr>
          <p:spPr>
            <a:xfrm>
              <a:off x="6402517" y="3441174"/>
              <a:ext cx="338554" cy="4585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2200" b="1" dirty="0">
                  <a:solidFill>
                    <a:srgbClr val="FF0000"/>
                  </a:solidFill>
                </a:rPr>
                <a:t>a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5C50DBE-1ACD-4B98-B58A-BD97F7071F84}"/>
                </a:ext>
              </a:extLst>
            </p:cNvPr>
            <p:cNvSpPr txBox="1"/>
            <p:nvPr/>
          </p:nvSpPr>
          <p:spPr>
            <a:xfrm>
              <a:off x="1966397" y="3486495"/>
              <a:ext cx="36099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d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E9674F4-CE96-4AC0-926D-C4A4540A3F9F}"/>
                </a:ext>
              </a:extLst>
            </p:cNvPr>
            <p:cNvSpPr txBox="1"/>
            <p:nvPr/>
          </p:nvSpPr>
          <p:spPr>
            <a:xfrm>
              <a:off x="1966397" y="3040134"/>
              <a:ext cx="36099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b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7" name="제목 1">
            <a:extLst>
              <a:ext uri="{FF2B5EF4-FFF2-40B4-BE49-F238E27FC236}">
                <a16:creationId xmlns:a16="http://schemas.microsoft.com/office/drawing/2014/main" id="{F8E57796-9B56-4518-A673-61399A1334F8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Duty-Free Shops and Department Stores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612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65F5D26C-8925-4961-A0E7-021ADFD031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059" y="1305729"/>
            <a:ext cx="10765881" cy="4246542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p.175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193506" y="1340505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73293A7E-EF98-45F9-9FD7-C3445C25801A}"/>
              </a:ext>
            </a:extLst>
          </p:cNvPr>
          <p:cNvGrpSpPr/>
          <p:nvPr/>
        </p:nvGrpSpPr>
        <p:grpSpPr>
          <a:xfrm>
            <a:off x="1523426" y="2114976"/>
            <a:ext cx="3048574" cy="2786091"/>
            <a:chOff x="1523426" y="2114976"/>
            <a:chExt cx="3048574" cy="2786091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25484FB-C401-4206-9D44-9317495B0613}"/>
                </a:ext>
              </a:extLst>
            </p:cNvPr>
            <p:cNvSpPr txBox="1"/>
            <p:nvPr/>
          </p:nvSpPr>
          <p:spPr>
            <a:xfrm>
              <a:off x="2051951" y="4070070"/>
              <a:ext cx="19381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i="0" u="none" strike="noStrike" baseline="0" dirty="0">
                  <a:solidFill>
                    <a:srgbClr val="FF0000"/>
                  </a:solidFill>
                </a:rPr>
                <a:t>   It’s 600 dollars.</a:t>
              </a:r>
            </a:p>
            <a:p>
              <a:r>
                <a:rPr lang="en-US" altLang="ko-KR" sz="1600" b="1" i="0" u="none" strike="noStrike" baseline="0" dirty="0">
                  <a:solidFill>
                    <a:srgbClr val="FF0000"/>
                  </a:solidFill>
                </a:rPr>
                <a:t>But it is on sale</a:t>
              </a:r>
            </a:p>
            <a:p>
              <a:r>
                <a:rPr lang="en-US" altLang="ko-KR" sz="1600" b="1" i="0" u="none" strike="noStrike" baseline="0" dirty="0">
                  <a:solidFill>
                    <a:srgbClr val="FF0000"/>
                  </a:solidFill>
                </a:rPr>
                <a:t>for 15% off.</a:t>
              </a:r>
              <a:endParaRPr lang="ko-KR" altLang="en-US" sz="28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DE00958-3631-4326-B4C8-6160616F3AD3}"/>
                </a:ext>
              </a:extLst>
            </p:cNvPr>
            <p:cNvSpPr txBox="1"/>
            <p:nvPr/>
          </p:nvSpPr>
          <p:spPr>
            <a:xfrm>
              <a:off x="2778826" y="2951403"/>
              <a:ext cx="179317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i="0" u="none" strike="noStrike" baseline="0" dirty="0">
                  <a:solidFill>
                    <a:srgbClr val="FF0000"/>
                  </a:solidFill>
                </a:rPr>
                <a:t>    Then, </a:t>
              </a:r>
            </a:p>
            <a:p>
              <a:r>
                <a:rPr lang="en-US" altLang="ko-KR" sz="1600" b="1" i="0" u="none" strike="noStrike" baseline="0" dirty="0">
                  <a:solidFill>
                    <a:srgbClr val="FF0000"/>
                  </a:solidFill>
                </a:rPr>
                <a:t>how do you like this one?</a:t>
              </a:r>
              <a:endParaRPr lang="ko-KR" altLang="en-US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D152EE7-6799-43D0-9558-55BDDF05DF23}"/>
                </a:ext>
              </a:extLst>
            </p:cNvPr>
            <p:cNvSpPr txBox="1"/>
            <p:nvPr/>
          </p:nvSpPr>
          <p:spPr>
            <a:xfrm>
              <a:off x="1523426" y="2114976"/>
              <a:ext cx="215198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i="0" u="none" strike="noStrike" baseline="0" dirty="0">
                  <a:solidFill>
                    <a:srgbClr val="FF0000"/>
                  </a:solidFill>
                </a:rPr>
                <a:t>    </a:t>
              </a:r>
              <a:r>
                <a:rPr lang="en-US" altLang="ko-KR" sz="1300" b="1" i="0" u="none" strike="noStrike" baseline="0" dirty="0">
                  <a:solidFill>
                    <a:srgbClr val="FF0000"/>
                  </a:solidFill>
                </a:rPr>
                <a:t>&lt;</a:t>
              </a:r>
              <a:r>
                <a:rPr lang="ko-KR" altLang="en-US" sz="1300" b="1" i="0" u="none" strike="noStrike" baseline="0" dirty="0">
                  <a:solidFill>
                    <a:srgbClr val="FF0000"/>
                  </a:solidFill>
                </a:rPr>
                <a:t>예시정답</a:t>
              </a:r>
              <a:r>
                <a:rPr lang="en-US" altLang="ko-KR" sz="1300" b="1" i="0" u="none" strike="noStrike" baseline="0" dirty="0">
                  <a:solidFill>
                    <a:srgbClr val="FF0000"/>
                  </a:solidFill>
                </a:rPr>
                <a:t>&gt;</a:t>
              </a:r>
            </a:p>
            <a:p>
              <a:r>
                <a:rPr lang="en-US" altLang="ko-KR" sz="1600" b="1" i="0" u="none" strike="noStrike" baseline="0" dirty="0">
                  <a:solidFill>
                    <a:srgbClr val="FF0000"/>
                  </a:solidFill>
                </a:rPr>
                <a:t>Can I help you?</a:t>
              </a:r>
              <a:endParaRPr lang="ko-KR" altLang="en-US" sz="28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4" name="제목 1">
            <a:extLst>
              <a:ext uri="{FF2B5EF4-FFF2-40B4-BE49-F238E27FC236}">
                <a16:creationId xmlns:a16="http://schemas.microsoft.com/office/drawing/2014/main" id="{F5CD4789-5B75-4EC0-9F09-02435D7FCD47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Duty-Free Shops and Department Stores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2423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3020AB-4AB2-4457-8C76-ABD193F503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27138"/>
            <a:ext cx="9144000" cy="2387600"/>
          </a:xfrm>
        </p:spPr>
        <p:txBody>
          <a:bodyPr/>
          <a:lstStyle/>
          <a:p>
            <a:r>
              <a:rPr lang="en-US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Script</a:t>
            </a:r>
            <a:endParaRPr lang="ko-KR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9032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606631"/>
            <a:ext cx="11273388" cy="5513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200000"/>
              </a:lnSpc>
            </a:pPr>
            <a:r>
              <a:rPr lang="en-US" altLang="ko-KR" sz="1800" b="1" i="0" u="none" strike="noStrike" baseline="0" dirty="0"/>
              <a:t>1. W: </a:t>
            </a:r>
            <a:r>
              <a:rPr lang="en-US" altLang="ko-KR" sz="1800" i="0" u="none" strike="noStrike" baseline="0" dirty="0"/>
              <a:t>How much is this?</a:t>
            </a:r>
          </a:p>
          <a:p>
            <a:pPr algn="l">
              <a:lnSpc>
                <a:spcPct val="200000"/>
              </a:lnSpc>
            </a:pPr>
            <a:r>
              <a:rPr lang="en-US" altLang="ko-KR" sz="1800" i="0" u="none" strike="noStrike" baseline="0" dirty="0"/>
              <a:t>   </a:t>
            </a:r>
            <a:r>
              <a:rPr lang="en-US" altLang="ko-KR" sz="1800" b="1" i="0" u="none" strike="noStrike" baseline="0" dirty="0"/>
              <a:t>M: </a:t>
            </a:r>
            <a:r>
              <a:rPr lang="en-US" altLang="ko-KR" sz="1800" i="0" u="none" strike="noStrike" baseline="0" dirty="0"/>
              <a:t>The original price was 60 dollars. But it is on sale for 20% off.</a:t>
            </a:r>
          </a:p>
          <a:p>
            <a:pPr algn="l">
              <a:lnSpc>
                <a:spcPct val="200000"/>
              </a:lnSpc>
            </a:pPr>
            <a:endParaRPr lang="en-US" altLang="ko-KR" sz="1000" dirty="0"/>
          </a:p>
          <a:p>
            <a:pPr algn="l">
              <a:lnSpc>
                <a:spcPct val="200000"/>
              </a:lnSpc>
            </a:pPr>
            <a:r>
              <a:rPr lang="en-US" altLang="ko-KR" sz="1800" b="1" i="0" u="none" strike="noStrike" baseline="0" dirty="0"/>
              <a:t>2. M: </a:t>
            </a:r>
            <a:r>
              <a:rPr lang="en-US" altLang="ko-KR" sz="1800" i="0" u="none" strike="noStrike" baseline="0" dirty="0"/>
              <a:t>How do you like these items?</a:t>
            </a:r>
          </a:p>
          <a:p>
            <a:pPr algn="l">
              <a:lnSpc>
                <a:spcPct val="200000"/>
              </a:lnSpc>
            </a:pPr>
            <a:r>
              <a:rPr lang="en-US" altLang="ko-KR" sz="1800" b="1" i="0" u="none" strike="noStrike" baseline="0" dirty="0"/>
              <a:t>   W: </a:t>
            </a:r>
            <a:r>
              <a:rPr lang="en-US" altLang="ko-KR" sz="1800" i="0" u="none" strike="noStrike" baseline="0" dirty="0"/>
              <a:t>They’re great. I’ll take three of them.</a:t>
            </a:r>
          </a:p>
          <a:p>
            <a:pPr algn="l">
              <a:lnSpc>
                <a:spcPct val="200000"/>
              </a:lnSpc>
            </a:pPr>
            <a:endParaRPr lang="en-US" altLang="ko-KR" sz="1000" i="0" u="none" strike="noStrike" baseline="0" dirty="0"/>
          </a:p>
          <a:p>
            <a:pPr algn="l">
              <a:lnSpc>
                <a:spcPct val="200000"/>
              </a:lnSpc>
            </a:pPr>
            <a:r>
              <a:rPr lang="en-US" altLang="ko-KR" sz="1800" b="1" i="0" u="none" strike="noStrike" baseline="0" dirty="0"/>
              <a:t>3. M: </a:t>
            </a:r>
            <a:r>
              <a:rPr lang="en-US" altLang="ko-KR" sz="1800" i="0" u="none" strike="noStrike" baseline="0" dirty="0"/>
              <a:t>Can I help you, ma’am?</a:t>
            </a:r>
          </a:p>
          <a:p>
            <a:pPr algn="l">
              <a:lnSpc>
                <a:spcPct val="200000"/>
              </a:lnSpc>
            </a:pPr>
            <a:r>
              <a:rPr lang="en-US" altLang="ko-KR" sz="1800" b="1" i="0" u="none" strike="noStrike" baseline="0" dirty="0"/>
              <a:t>   W: </a:t>
            </a:r>
            <a:r>
              <a:rPr lang="en-US" altLang="ko-KR" sz="1800" i="0" u="none" strike="noStrike" baseline="0" dirty="0"/>
              <a:t>Yes, please. I’m looking for a chocolate gift box.</a:t>
            </a:r>
          </a:p>
          <a:p>
            <a:pPr algn="l">
              <a:lnSpc>
                <a:spcPct val="200000"/>
              </a:lnSpc>
            </a:pPr>
            <a:endParaRPr lang="en-US" altLang="ko-KR" sz="1000" i="0" u="none" strike="noStrike" baseline="0" dirty="0"/>
          </a:p>
          <a:p>
            <a:pPr algn="l">
              <a:lnSpc>
                <a:spcPct val="200000"/>
              </a:lnSpc>
            </a:pPr>
            <a:r>
              <a:rPr lang="en-US" altLang="ko-KR" sz="1800" b="1" i="0" u="none" strike="noStrike" baseline="0" dirty="0"/>
              <a:t>4. M: </a:t>
            </a:r>
            <a:r>
              <a:rPr lang="en-US" altLang="ko-KR" sz="1800" i="0" u="none" strike="noStrike" baseline="0" dirty="0"/>
              <a:t>What size do you wear?</a:t>
            </a:r>
          </a:p>
          <a:p>
            <a:pPr algn="l">
              <a:lnSpc>
                <a:spcPct val="200000"/>
              </a:lnSpc>
            </a:pPr>
            <a:r>
              <a:rPr lang="en-US" altLang="ko-KR" sz="1800" b="1" i="0" u="none" strike="noStrike" baseline="0" dirty="0"/>
              <a:t>   W: </a:t>
            </a:r>
            <a:r>
              <a:rPr lang="en-US" altLang="ko-KR" sz="1800" i="0" u="none" strike="noStrike" baseline="0" dirty="0"/>
              <a:t>For T-shirts, I wear a small.</a:t>
            </a:r>
            <a:endParaRPr lang="ko-KR" altLang="en-US" sz="1600" dirty="0">
              <a:ea typeface="+mj-ea"/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FA5E7FDA-D71A-4347-A0F4-68590F2A75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7" name="모서리가 둥근 직사각형 14">
            <a:extLst>
              <a:ext uri="{FF2B5EF4-FFF2-40B4-BE49-F238E27FC236}">
                <a16:creationId xmlns:a16="http://schemas.microsoft.com/office/drawing/2014/main" id="{4293F04E-058A-4292-A7B0-1BBCE7F13381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800" b="1" i="0" u="none" strike="noStrike" baseline="0" dirty="0">
                <a:solidFill>
                  <a:srgbClr val="2AA738"/>
                </a:solidFill>
              </a:rPr>
              <a:t>Get Ready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2AA738"/>
              </a:solidFill>
              <a:effectLst/>
              <a:uLnTx/>
              <a:uFillTx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4E7AB3A3-1D0D-4F69-BDBE-7947831A393C}"/>
              </a:ext>
            </a:extLst>
          </p:cNvPr>
          <p:cNvSpPr txBox="1">
            <a:spLocks/>
          </p:cNvSpPr>
          <p:nvPr/>
        </p:nvSpPr>
        <p:spPr>
          <a:xfrm>
            <a:off x="1783956" y="834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b="1" i="0" u="none" strike="noStrike" baseline="0" dirty="0">
                <a:solidFill>
                  <a:srgbClr val="2AA738"/>
                </a:solidFill>
                <a:latin typeface="+mn-lt"/>
              </a:rPr>
              <a:t>Listen and Number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pic>
        <p:nvPicPr>
          <p:cNvPr id="3" name="P5L4_171p_Get Ready_A">
            <a:hlinkClick r:id="" action="ppaction://media"/>
            <a:extLst>
              <a:ext uri="{FF2B5EF4-FFF2-40B4-BE49-F238E27FC236}">
                <a16:creationId xmlns:a16="http://schemas.microsoft.com/office/drawing/2014/main" id="{5895642E-0023-4FA2-8C6F-77845D668FD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31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30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666006"/>
            <a:ext cx="11273388" cy="5241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200000"/>
              </a:lnSpc>
            </a:pPr>
            <a:r>
              <a:rPr lang="en-US" altLang="ko-KR" sz="1700" b="1" i="0" u="none" strike="noStrike" baseline="0" dirty="0"/>
              <a:t>W: </a:t>
            </a:r>
            <a:r>
              <a:rPr lang="en-US" altLang="ko-KR" sz="1700" b="0" i="0" u="none" strike="noStrike" baseline="0" dirty="0"/>
              <a:t>Excuse me. I’m looking for athletic shoes to wear every day.</a:t>
            </a:r>
          </a:p>
          <a:p>
            <a:pPr algn="l">
              <a:lnSpc>
                <a:spcPct val="200000"/>
              </a:lnSpc>
            </a:pPr>
            <a:r>
              <a:rPr lang="en-US" altLang="ko-KR" sz="1700" b="1" i="0" u="none" strike="noStrike" baseline="0" dirty="0"/>
              <a:t>M: </a:t>
            </a:r>
            <a:r>
              <a:rPr lang="en-US" altLang="ko-KR" sz="1700" b="0" i="0" u="none" strike="noStrike" baseline="0" dirty="0"/>
              <a:t>Then I’d recommend these. The breathable fabric makes the shoes comfortable.</a:t>
            </a:r>
          </a:p>
          <a:p>
            <a:pPr algn="l">
              <a:lnSpc>
                <a:spcPct val="200000"/>
              </a:lnSpc>
            </a:pPr>
            <a:r>
              <a:rPr lang="en-US" altLang="ko-KR" sz="1700" b="1" i="0" u="none" strike="noStrike" baseline="0" dirty="0"/>
              <a:t>W: </a:t>
            </a:r>
            <a:r>
              <a:rPr lang="en-US" altLang="ko-KR" sz="1700" b="0" i="0" u="none" strike="noStrike" baseline="0" dirty="0"/>
              <a:t>Oh, I like these. Can I try them on?</a:t>
            </a:r>
          </a:p>
          <a:p>
            <a:pPr algn="l">
              <a:lnSpc>
                <a:spcPct val="200000"/>
              </a:lnSpc>
            </a:pPr>
            <a:r>
              <a:rPr lang="en-US" altLang="ko-KR" sz="1700" b="1" i="0" u="none" strike="noStrike" baseline="0" dirty="0"/>
              <a:t>M: </a:t>
            </a:r>
            <a:r>
              <a:rPr lang="en-US" altLang="ko-KR" sz="1700" b="0" i="0" u="none" strike="noStrike" baseline="0" dirty="0"/>
              <a:t>Sure. What size do you wear?</a:t>
            </a:r>
          </a:p>
          <a:p>
            <a:pPr algn="l">
              <a:lnSpc>
                <a:spcPct val="200000"/>
              </a:lnSpc>
            </a:pPr>
            <a:r>
              <a:rPr lang="en-US" altLang="ko-KR" sz="1700" b="1" i="0" u="none" strike="noStrike" baseline="0" dirty="0"/>
              <a:t>W: </a:t>
            </a:r>
            <a:r>
              <a:rPr lang="en-US" altLang="ko-KR" sz="1700" b="0" i="0" u="none" strike="noStrike" baseline="0" dirty="0"/>
              <a:t>I wear a U.S. size 7.</a:t>
            </a:r>
          </a:p>
          <a:p>
            <a:pPr algn="l">
              <a:lnSpc>
                <a:spcPct val="200000"/>
              </a:lnSpc>
            </a:pPr>
            <a:r>
              <a:rPr lang="en-US" altLang="ko-KR" sz="1700" b="1" i="0" u="none" strike="noStrike" baseline="0" dirty="0"/>
              <a:t>M: </a:t>
            </a:r>
            <a:r>
              <a:rPr lang="en-US" altLang="ko-KR" sz="1700" b="0" i="0" u="none" strike="noStrike" baseline="0" dirty="0"/>
              <a:t>Try these on. They’re Korean size 240 mm.</a:t>
            </a:r>
          </a:p>
          <a:p>
            <a:pPr algn="l">
              <a:lnSpc>
                <a:spcPct val="200000"/>
              </a:lnSpc>
            </a:pPr>
            <a:r>
              <a:rPr lang="en-US" altLang="ko-KR" sz="1700" b="1" i="0" u="none" strike="noStrike" baseline="0" dirty="0"/>
              <a:t>W: </a:t>
            </a:r>
            <a:r>
              <a:rPr lang="en-US" altLang="ko-KR" sz="1700" b="0" i="0" u="none" strike="noStrike" baseline="0" dirty="0"/>
              <a:t>[</a:t>
            </a:r>
            <a:r>
              <a:rPr lang="en-US" altLang="ko-KR" sz="1700" b="0" i="1" u="none" strike="noStrike" baseline="0" dirty="0"/>
              <a:t>Pause</a:t>
            </a:r>
            <a:r>
              <a:rPr lang="en-US" altLang="ko-KR" sz="1700" b="0" i="0" u="none" strike="noStrike" baseline="0" dirty="0"/>
              <a:t>] I think these are too small. And I don’t like this shade of red. Do you have green in a bigger size?</a:t>
            </a:r>
          </a:p>
          <a:p>
            <a:pPr algn="l">
              <a:lnSpc>
                <a:spcPct val="200000"/>
              </a:lnSpc>
            </a:pPr>
            <a:r>
              <a:rPr lang="en-US" altLang="ko-KR" sz="1700" b="1" i="0" u="none" strike="noStrike" baseline="0" dirty="0"/>
              <a:t>M: </a:t>
            </a:r>
            <a:r>
              <a:rPr lang="en-US" altLang="ko-KR" sz="1700" b="0" i="0" u="none" strike="noStrike" baseline="0" dirty="0"/>
              <a:t>Of course. Wait here a minute. I’ll go get larger ones right away. [</a:t>
            </a:r>
            <a:r>
              <a:rPr lang="en-US" altLang="ko-KR" sz="1700" b="0" i="1" u="none" strike="noStrike" baseline="0" dirty="0"/>
              <a:t>Pause</a:t>
            </a:r>
            <a:r>
              <a:rPr lang="en-US" altLang="ko-KR" sz="1700" b="0" i="0" u="none" strike="noStrike" baseline="0" dirty="0"/>
              <a:t>] These are 245 mm.</a:t>
            </a:r>
          </a:p>
          <a:p>
            <a:pPr algn="l">
              <a:lnSpc>
                <a:spcPct val="200000"/>
              </a:lnSpc>
            </a:pPr>
            <a:r>
              <a:rPr lang="en-US" altLang="ko-KR" sz="1700" b="1" i="0" u="none" strike="noStrike" baseline="0" dirty="0"/>
              <a:t>W: </a:t>
            </a:r>
            <a:r>
              <a:rPr lang="en-US" altLang="ko-KR" sz="1700" b="0" i="0" u="none" strike="noStrike" baseline="0" dirty="0"/>
              <a:t>These fit me just right. I’ll take them. How much are they?</a:t>
            </a:r>
          </a:p>
          <a:p>
            <a:pPr algn="l">
              <a:lnSpc>
                <a:spcPct val="200000"/>
              </a:lnSpc>
            </a:pPr>
            <a:r>
              <a:rPr lang="en-US" altLang="ko-KR" sz="1700" b="1" i="0" u="none" strike="noStrike" baseline="0" dirty="0"/>
              <a:t>M: </a:t>
            </a:r>
            <a:r>
              <a:rPr lang="en-US" altLang="ko-KR" sz="1700" b="0" i="0" u="none" strike="noStrike" baseline="0" dirty="0"/>
              <a:t>The regular price was 70 dollars. But they’re on sale for 20% off.</a:t>
            </a:r>
            <a:endParaRPr lang="en-US" altLang="ko-KR" sz="1700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26427B88-C558-4FC4-90DA-820202CB19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3779D01E-E767-41B5-9959-068E5F006C8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2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DFB191D6-F5C2-4C23-992D-C516A26507DA}"/>
              </a:ext>
            </a:extLst>
          </p:cNvPr>
          <p:cNvSpPr txBox="1">
            <a:spLocks/>
          </p:cNvSpPr>
          <p:nvPr/>
        </p:nvSpPr>
        <p:spPr>
          <a:xfrm>
            <a:off x="1783956" y="834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5L4_173p_Situation 2_A">
            <a:hlinkClick r:id="" action="ppaction://media"/>
            <a:extLst>
              <a:ext uri="{FF2B5EF4-FFF2-40B4-BE49-F238E27FC236}">
                <a16:creationId xmlns:a16="http://schemas.microsoft.com/office/drawing/2014/main" id="{BEFFA913-6373-44FD-B12D-75BC1CF3295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10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5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ko-KR" altLang="en-US" sz="1800" b="1" dirty="0">
              <a:solidFill>
                <a:srgbClr val="2AA738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983094"/>
            <a:ext cx="11144250" cy="4457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500" b="1" dirty="0">
                <a:cs typeface="Calibri" panose="020F0502020204030204" pitchFamily="34" charset="0"/>
              </a:rPr>
              <a:t>A-1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Hello. Can I help you?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Yes. I’m looking for a skirt.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Then, what do you think of this striped one?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Oh, I like it. Looks like it would be small for me, though.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It’s a U.S. size 8. I think size 10 would suit you. Please try it on.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[</a:t>
            </a:r>
            <a:r>
              <a:rPr lang="en-US" altLang="ko-KR" sz="2000" b="0" i="1" u="none" strike="noStrike" baseline="0" dirty="0"/>
              <a:t>Pause</a:t>
            </a:r>
            <a:r>
              <a:rPr lang="en-US" altLang="ko-KR" sz="2000" b="0" i="0" u="none" strike="noStrike" baseline="0" dirty="0"/>
              <a:t>] Oh, I like it.</a:t>
            </a:r>
            <a:endParaRPr lang="en-US" altLang="ko-KR" sz="2000" b="1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D6965441-D2D1-4D7D-8CD1-0527D26742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58713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7F021970-6881-4A37-8E1A-E803811AADBA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4" name="P5L4_175p_Check Up_A1">
            <a:hlinkClick r:id="" action="ppaction://media"/>
            <a:extLst>
              <a:ext uri="{FF2B5EF4-FFF2-40B4-BE49-F238E27FC236}">
                <a16:creationId xmlns:a16="http://schemas.microsoft.com/office/drawing/2014/main" id="{30CDB135-80DC-4046-BAFD-DD2EA262869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38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40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>
            <a:extLst>
              <a:ext uri="{FF2B5EF4-FFF2-40B4-BE49-F238E27FC236}">
                <a16:creationId xmlns:a16="http://schemas.microsoft.com/office/drawing/2014/main" id="{77E9551D-B5F9-488B-8CC6-CD7BF6D0274C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Duty-Free Shops and Department Stores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p.170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A13F97E3-C3A4-4D6B-A020-6754887A0A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233" y="744494"/>
            <a:ext cx="10091534" cy="53690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91430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1293388"/>
            <a:ext cx="11144250" cy="3841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200000"/>
              </a:lnSpc>
            </a:pPr>
            <a:r>
              <a:rPr lang="en-US" altLang="ko-KR" sz="2500" b="1" dirty="0">
                <a:cs typeface="Calibri" panose="020F0502020204030204" pitchFamily="34" charset="0"/>
              </a:rPr>
              <a:t>A-2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Excuse me. May I try on this muffler?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Sure. [</a:t>
            </a:r>
            <a:r>
              <a:rPr lang="en-US" altLang="ko-KR" sz="2000" b="0" i="1" u="none" strike="noStrike" baseline="0" dirty="0"/>
              <a:t>Pause</a:t>
            </a:r>
            <a:r>
              <a:rPr lang="en-US" altLang="ko-KR" sz="2000" b="0" i="0" u="none" strike="noStrike" baseline="0" dirty="0"/>
              <a:t>] It looks good on you.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Thanks. How much does it cost?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The regular price was 50 dollars, but it’s on sale for 10% off.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Sounds reasonable. I’ll take it.</a:t>
            </a:r>
            <a:endParaRPr lang="ko-KR" altLang="en-US" sz="2000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ECF89FE5-5AD3-44D9-B68C-5042AC767E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494AEF46-C9F3-4E45-9E91-1AF80D9F30C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3" name="P5L4_175p_Check Up_A2">
            <a:hlinkClick r:id="" action="ppaction://media"/>
            <a:extLst>
              <a:ext uri="{FF2B5EF4-FFF2-40B4-BE49-F238E27FC236}">
                <a16:creationId xmlns:a16="http://schemas.microsoft.com/office/drawing/2014/main" id="{48EE55D7-B664-4F65-8A7E-D6DEBCF08A0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50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ECF2375A-614B-47F9-B51B-AFF8228831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384" y="1578544"/>
            <a:ext cx="11503231" cy="3700911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p.171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152A6A07-2131-4323-9C81-AC210A255A5B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17AC4788-D629-48AF-81D9-8CE6B17BF955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Duty-Free Shops and Department Stores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69219BF-6D4C-49C6-884C-0A5B97ADC9BE}"/>
              </a:ext>
            </a:extLst>
          </p:cNvPr>
          <p:cNvSpPr txBox="1"/>
          <p:nvPr/>
        </p:nvSpPr>
        <p:spPr>
          <a:xfrm>
            <a:off x="9213271" y="2240235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9FEF7501-4588-412C-9E00-3EE51A886BF6}"/>
              </a:ext>
            </a:extLst>
          </p:cNvPr>
          <p:cNvGrpSpPr/>
          <p:nvPr/>
        </p:nvGrpSpPr>
        <p:grpSpPr>
          <a:xfrm>
            <a:off x="1122986" y="2840025"/>
            <a:ext cx="8392337" cy="430890"/>
            <a:chOff x="1122986" y="2840025"/>
            <a:chExt cx="8392337" cy="430890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BC672D3-E897-4ECA-9491-13112280F34B}"/>
                </a:ext>
              </a:extLst>
            </p:cNvPr>
            <p:cNvSpPr txBox="1"/>
            <p:nvPr/>
          </p:nvSpPr>
          <p:spPr>
            <a:xfrm>
              <a:off x="1122986" y="2840028"/>
              <a:ext cx="30205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3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57C9AAC-35F0-467E-B10B-73A7F3CB16A0}"/>
                </a:ext>
              </a:extLst>
            </p:cNvPr>
            <p:cNvSpPr txBox="1"/>
            <p:nvPr/>
          </p:nvSpPr>
          <p:spPr>
            <a:xfrm>
              <a:off x="3769204" y="2840027"/>
              <a:ext cx="30205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1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5BBCB8A-B346-4FF9-9F7F-55624B199A50}"/>
                </a:ext>
              </a:extLst>
            </p:cNvPr>
            <p:cNvSpPr txBox="1"/>
            <p:nvPr/>
          </p:nvSpPr>
          <p:spPr>
            <a:xfrm>
              <a:off x="6520925" y="2840026"/>
              <a:ext cx="30205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2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72AA716-2715-486C-A7DC-EFED2DE4BD73}"/>
                </a:ext>
              </a:extLst>
            </p:cNvPr>
            <p:cNvSpPr txBox="1"/>
            <p:nvPr/>
          </p:nvSpPr>
          <p:spPr>
            <a:xfrm>
              <a:off x="9213271" y="2840025"/>
              <a:ext cx="30205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4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7" name="TextBox 16">
            <a:hlinkClick r:id="rId5" action="ppaction://hlinksldjump"/>
            <a:extLst>
              <a:ext uri="{FF2B5EF4-FFF2-40B4-BE49-F238E27FC236}">
                <a16:creationId xmlns:a16="http://schemas.microsoft.com/office/drawing/2014/main" id="{95351EC1-B014-49A9-B3E4-28AF84A916E8}"/>
              </a:ext>
            </a:extLst>
          </p:cNvPr>
          <p:cNvSpPr txBox="1"/>
          <p:nvPr/>
        </p:nvSpPr>
        <p:spPr>
          <a:xfrm>
            <a:off x="8399783" y="2240234"/>
            <a:ext cx="720406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</a:rPr>
              <a:t>Script</a:t>
            </a:r>
            <a:endParaRPr lang="ko-KR" altLang="en-US" sz="1400" b="1" dirty="0">
              <a:solidFill>
                <a:schemeClr val="bg1"/>
              </a:solidFill>
            </a:endParaRPr>
          </a:p>
        </p:txBody>
      </p:sp>
      <p:pic>
        <p:nvPicPr>
          <p:cNvPr id="7" name="P5L4_171p_Get Ready_A">
            <a:hlinkClick r:id="" action="ppaction://media"/>
            <a:extLst>
              <a:ext uri="{FF2B5EF4-FFF2-40B4-BE49-F238E27FC236}">
                <a16:creationId xmlns:a16="http://schemas.microsoft.com/office/drawing/2014/main" id="{0B3F9656-47D0-4376-B70B-E779FE17F51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836022" y="2196446"/>
            <a:ext cx="475200" cy="4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630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1D97F21-796B-4E43-B52F-324B950BA2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579" y="1574680"/>
            <a:ext cx="11498131" cy="3784771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p.171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0" name="제목 1">
            <a:extLst>
              <a:ext uri="{FF2B5EF4-FFF2-40B4-BE49-F238E27FC236}">
                <a16:creationId xmlns:a16="http://schemas.microsoft.com/office/drawing/2014/main" id="{BBF1DBD9-3732-4AA9-BBD2-A2896A48044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100516" y="2160614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7" name="제목 1">
            <a:extLst>
              <a:ext uri="{FF2B5EF4-FFF2-40B4-BE49-F238E27FC236}">
                <a16:creationId xmlns:a16="http://schemas.microsoft.com/office/drawing/2014/main" id="{FA3850ED-5EB1-42BC-B3EB-68505589D015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Duty-Free Shops and Department Stores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AAD53140-C0F1-4C88-A285-AD1BCEE70388}"/>
              </a:ext>
            </a:extLst>
          </p:cNvPr>
          <p:cNvGrpSpPr/>
          <p:nvPr/>
        </p:nvGrpSpPr>
        <p:grpSpPr>
          <a:xfrm>
            <a:off x="3811784" y="2530967"/>
            <a:ext cx="3956853" cy="1736880"/>
            <a:chOff x="3811784" y="2530967"/>
            <a:chExt cx="3956853" cy="1736880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14716ED-ABDF-4A9A-82AF-6E695847FE00}"/>
                </a:ext>
              </a:extLst>
            </p:cNvPr>
            <p:cNvSpPr txBox="1"/>
            <p:nvPr/>
          </p:nvSpPr>
          <p:spPr>
            <a:xfrm>
              <a:off x="3811784" y="2530967"/>
              <a:ext cx="28975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i="0" u="none" strike="noStrike" baseline="0" dirty="0">
                  <a:solidFill>
                    <a:srgbClr val="FF0000"/>
                  </a:solidFill>
                </a:rPr>
                <a:t>your purchase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E803A828-90BD-4736-A8F6-EA5ABFF6DE00}"/>
                </a:ext>
              </a:extLst>
            </p:cNvPr>
            <p:cNvSpPr txBox="1"/>
            <p:nvPr/>
          </p:nvSpPr>
          <p:spPr>
            <a:xfrm>
              <a:off x="4514801" y="2984380"/>
              <a:ext cx="28975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i="0" u="none" strike="noStrike" baseline="0" dirty="0">
                  <a:solidFill>
                    <a:srgbClr val="FF0000"/>
                  </a:solidFill>
                </a:rPr>
                <a:t>in total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9EE07B6-8B25-49BC-AFFD-2E331A443BC5}"/>
                </a:ext>
              </a:extLst>
            </p:cNvPr>
            <p:cNvSpPr txBox="1"/>
            <p:nvPr/>
          </p:nvSpPr>
          <p:spPr>
            <a:xfrm>
              <a:off x="4382844" y="3391421"/>
              <a:ext cx="28975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i="0" u="none" strike="noStrike" baseline="0" dirty="0">
                  <a:solidFill>
                    <a:srgbClr val="FF0000"/>
                  </a:solidFill>
                </a:rPr>
                <a:t>try them on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864186C-F1A4-44CA-9F19-85D02029505B}"/>
                </a:ext>
              </a:extLst>
            </p:cNvPr>
            <p:cNvSpPr txBox="1"/>
            <p:nvPr/>
          </p:nvSpPr>
          <p:spPr>
            <a:xfrm>
              <a:off x="4871058" y="3867737"/>
              <a:ext cx="28975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i="0" u="none" strike="noStrike" baseline="0" dirty="0">
                  <a:solidFill>
                    <a:srgbClr val="FF0000"/>
                  </a:solidFill>
                </a:rPr>
                <a:t>to pay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986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8977D26C-57E6-49B4-B1A4-41D993F8D1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853" y="785725"/>
            <a:ext cx="10339449" cy="5492832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p.171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506309BC-D4DC-4B11-8BCE-2B83D98036B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9125837" y="1258600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1C00F896-E49F-440F-A467-5876564CBD4E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Duty-Free Shops and Department Stores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75EB8FAC-0CAF-4163-8454-B28D2CDE5AE9}"/>
              </a:ext>
            </a:extLst>
          </p:cNvPr>
          <p:cNvGrpSpPr/>
          <p:nvPr/>
        </p:nvGrpSpPr>
        <p:grpSpPr>
          <a:xfrm>
            <a:off x="2521850" y="2225324"/>
            <a:ext cx="5614539" cy="1530981"/>
            <a:chOff x="2521850" y="2225324"/>
            <a:chExt cx="5614539" cy="1530981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CD75586-5013-4455-9744-26E059D54F46}"/>
                </a:ext>
              </a:extLst>
            </p:cNvPr>
            <p:cNvSpPr txBox="1"/>
            <p:nvPr/>
          </p:nvSpPr>
          <p:spPr>
            <a:xfrm>
              <a:off x="6947576" y="2225324"/>
              <a:ext cx="379500" cy="448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ko-KR" sz="2000" b="1" dirty="0">
                  <a:solidFill>
                    <a:srgbClr val="FF0000"/>
                  </a:solidFill>
                </a:rPr>
                <a:t>a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39F18CA-E903-42D3-83CA-6F0C8B9FABB5}"/>
                </a:ext>
              </a:extLst>
            </p:cNvPr>
            <p:cNvSpPr txBox="1"/>
            <p:nvPr/>
          </p:nvSpPr>
          <p:spPr>
            <a:xfrm>
              <a:off x="2521850" y="2225324"/>
              <a:ext cx="379500" cy="448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ko-KR" sz="2000" b="1" dirty="0">
                  <a:solidFill>
                    <a:srgbClr val="FF0000"/>
                  </a:solidFill>
                </a:rPr>
                <a:t>c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A900A9A-0FC5-4E63-924E-166D99DC2A8D}"/>
                </a:ext>
              </a:extLst>
            </p:cNvPr>
            <p:cNvSpPr txBox="1"/>
            <p:nvPr/>
          </p:nvSpPr>
          <p:spPr>
            <a:xfrm>
              <a:off x="7756889" y="2626152"/>
              <a:ext cx="379500" cy="448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ko-KR" sz="2000" b="1" dirty="0">
                  <a:solidFill>
                    <a:srgbClr val="FF0000"/>
                  </a:solidFill>
                </a:rPr>
                <a:t>b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294CAE8-3AF8-414B-9860-50AE53CB8ABA}"/>
                </a:ext>
              </a:extLst>
            </p:cNvPr>
            <p:cNvSpPr txBox="1"/>
            <p:nvPr/>
          </p:nvSpPr>
          <p:spPr>
            <a:xfrm>
              <a:off x="7581061" y="3307977"/>
              <a:ext cx="379500" cy="448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ko-KR" sz="2000" b="1" dirty="0">
                  <a:solidFill>
                    <a:srgbClr val="FF0000"/>
                  </a:solidFill>
                </a:rPr>
                <a:t>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572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9455D582-B77E-4DBE-931D-583522C0E7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181" y="742888"/>
            <a:ext cx="8841226" cy="5498811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p.172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Selling Products at Duty-Free Shops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053553" y="1165683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7" name="제목 1">
            <a:extLst>
              <a:ext uri="{FF2B5EF4-FFF2-40B4-BE49-F238E27FC236}">
                <a16:creationId xmlns:a16="http://schemas.microsoft.com/office/drawing/2014/main" id="{214A3080-DBCA-4726-9740-13047A2A3324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Duty-Free Shops and Department Stores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E621C240-C4BE-4981-AF0A-F01E1D089B3F}"/>
              </a:ext>
            </a:extLst>
          </p:cNvPr>
          <p:cNvGrpSpPr/>
          <p:nvPr/>
        </p:nvGrpSpPr>
        <p:grpSpPr>
          <a:xfrm>
            <a:off x="4543920" y="5804621"/>
            <a:ext cx="3895011" cy="387681"/>
            <a:chOff x="4543920" y="5804621"/>
            <a:chExt cx="3895011" cy="387681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3D1FFC1-DBC7-4E1D-BA39-951FBC8AB3DF}"/>
                </a:ext>
              </a:extLst>
            </p:cNvPr>
            <p:cNvSpPr txBox="1"/>
            <p:nvPr/>
          </p:nvSpPr>
          <p:spPr>
            <a:xfrm>
              <a:off x="4543920" y="5804621"/>
              <a:ext cx="3638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d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266308F-0E65-4229-A1AC-2E35CD094125}"/>
                </a:ext>
              </a:extLst>
            </p:cNvPr>
            <p:cNvSpPr txBox="1"/>
            <p:nvPr/>
          </p:nvSpPr>
          <p:spPr>
            <a:xfrm>
              <a:off x="5418157" y="5804621"/>
              <a:ext cx="2346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b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948C8CD-D4D2-46E0-B325-249C6115DD4E}"/>
                </a:ext>
              </a:extLst>
            </p:cNvPr>
            <p:cNvSpPr txBox="1"/>
            <p:nvPr/>
          </p:nvSpPr>
          <p:spPr>
            <a:xfrm>
              <a:off x="6291208" y="5804621"/>
              <a:ext cx="2956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e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DFDCAB0-869F-4A8F-933B-3D3468A62C4E}"/>
                </a:ext>
              </a:extLst>
            </p:cNvPr>
            <p:cNvSpPr txBox="1"/>
            <p:nvPr/>
          </p:nvSpPr>
          <p:spPr>
            <a:xfrm>
              <a:off x="7158319" y="5804621"/>
              <a:ext cx="2465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c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7EE6035-C084-485A-A023-9811CD05315C}"/>
                </a:ext>
              </a:extLst>
            </p:cNvPr>
            <p:cNvSpPr txBox="1"/>
            <p:nvPr/>
          </p:nvSpPr>
          <p:spPr>
            <a:xfrm>
              <a:off x="8023295" y="5822970"/>
              <a:ext cx="4156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f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820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4273B979-7967-4831-A101-71CF61B1DA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5472" y="759478"/>
            <a:ext cx="8952931" cy="544995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p.172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9327643" y="1179492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3D5DEA-3CBF-40B5-9FD7-48879C50A63C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284DBC-A185-439B-AA98-A09372EFA3D6}"/>
              </a:ext>
            </a:extLst>
          </p:cNvPr>
          <p:cNvSpPr txBox="1"/>
          <p:nvPr/>
        </p:nvSpPr>
        <p:spPr>
          <a:xfrm>
            <a:off x="840038" y="6497451"/>
            <a:ext cx="7206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•leather: </a:t>
            </a:r>
            <a:r>
              <a:rPr lang="ko-KR" altLang="en-US" sz="1200" dirty="0">
                <a:solidFill>
                  <a:schemeClr val="bg1"/>
                </a:solidFill>
              </a:rPr>
              <a:t>가죽으로 만든 </a:t>
            </a:r>
            <a:r>
              <a:rPr lang="en-US" altLang="ko-KR" sz="1200" dirty="0">
                <a:solidFill>
                  <a:schemeClr val="bg1"/>
                </a:solidFill>
              </a:rPr>
              <a:t>•departure: </a:t>
            </a:r>
            <a:r>
              <a:rPr lang="ko-KR" altLang="en-US" sz="1200" dirty="0">
                <a:solidFill>
                  <a:schemeClr val="bg1"/>
                </a:solidFill>
              </a:rPr>
              <a:t>출발</a:t>
            </a:r>
            <a:r>
              <a:rPr lang="en-US" altLang="ko-KR" sz="1200" dirty="0">
                <a:solidFill>
                  <a:schemeClr val="bg1"/>
                </a:solidFill>
              </a:rPr>
              <a:t>(</a:t>
            </a:r>
            <a:r>
              <a:rPr lang="ko-KR" altLang="en-US" sz="1200" dirty="0">
                <a:solidFill>
                  <a:schemeClr val="bg1"/>
                </a:solidFill>
              </a:rPr>
              <a:t>편</a:t>
            </a:r>
            <a:r>
              <a:rPr lang="en-US" altLang="ko-KR" sz="1200" dirty="0">
                <a:solidFill>
                  <a:schemeClr val="bg1"/>
                </a:solidFill>
              </a:rPr>
              <a:t>) •boarding pass: </a:t>
            </a:r>
            <a:r>
              <a:rPr lang="ko-KR" altLang="en-US" sz="1200" dirty="0">
                <a:solidFill>
                  <a:schemeClr val="bg1"/>
                </a:solidFill>
              </a:rPr>
              <a:t>탑승권 </a:t>
            </a:r>
            <a:r>
              <a:rPr lang="en-US" altLang="ko-KR" sz="1200" dirty="0">
                <a:solidFill>
                  <a:schemeClr val="bg1"/>
                </a:solidFill>
              </a:rPr>
              <a:t>•gift certificate: </a:t>
            </a:r>
            <a:r>
              <a:rPr lang="ko-KR" altLang="en-US" sz="1200" dirty="0">
                <a:solidFill>
                  <a:schemeClr val="bg1"/>
                </a:solidFill>
              </a:rPr>
              <a:t>상품권</a:t>
            </a:r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5B427BF2-462E-492A-A25E-0DBECD4A0A49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Duty-Free Shops and Department Stores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BFBFD543-C1D9-400B-9E81-1B8E90CD2D22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Selling Products at Duty-Free Shops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8FFBE414-1094-4830-B098-DD072AE7625F}"/>
              </a:ext>
            </a:extLst>
          </p:cNvPr>
          <p:cNvGrpSpPr/>
          <p:nvPr/>
        </p:nvGrpSpPr>
        <p:grpSpPr>
          <a:xfrm>
            <a:off x="4168791" y="1957133"/>
            <a:ext cx="4640169" cy="1708524"/>
            <a:chOff x="4168791" y="1957133"/>
            <a:chExt cx="4640169" cy="1708524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13046EA-619F-45B0-86B1-062E3E3F8488}"/>
                </a:ext>
              </a:extLst>
            </p:cNvPr>
            <p:cNvSpPr txBox="1"/>
            <p:nvPr/>
          </p:nvSpPr>
          <p:spPr>
            <a:xfrm>
              <a:off x="6676464" y="1957133"/>
              <a:ext cx="3597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dirty="0">
                  <a:solidFill>
                    <a:srgbClr val="FF0000"/>
                  </a:solidFill>
                </a:rPr>
                <a:t>c</a:t>
              </a:r>
              <a:endParaRPr lang="ko-KR" alt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1667C82-AE21-4463-9506-8A8A93FAC2C6}"/>
                </a:ext>
              </a:extLst>
            </p:cNvPr>
            <p:cNvSpPr txBox="1"/>
            <p:nvPr/>
          </p:nvSpPr>
          <p:spPr>
            <a:xfrm>
              <a:off x="4168791" y="2892523"/>
              <a:ext cx="3597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dirty="0">
                  <a:solidFill>
                    <a:srgbClr val="FF0000"/>
                  </a:solidFill>
                </a:rPr>
                <a:t>a</a:t>
              </a:r>
              <a:endParaRPr lang="ko-KR" alt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98265D2-6C00-402A-82F0-33A6EF77FBF7}"/>
                </a:ext>
              </a:extLst>
            </p:cNvPr>
            <p:cNvSpPr txBox="1"/>
            <p:nvPr/>
          </p:nvSpPr>
          <p:spPr>
            <a:xfrm>
              <a:off x="4520712" y="3203992"/>
              <a:ext cx="3597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dirty="0">
                  <a:solidFill>
                    <a:srgbClr val="FF0000"/>
                  </a:solidFill>
                </a:rPr>
                <a:t>b</a:t>
              </a:r>
              <a:endParaRPr lang="ko-KR" alt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3F6BEFA-D87C-44FC-954E-DE444E33143C}"/>
                </a:ext>
              </a:extLst>
            </p:cNvPr>
            <p:cNvSpPr txBox="1"/>
            <p:nvPr/>
          </p:nvSpPr>
          <p:spPr>
            <a:xfrm>
              <a:off x="8449208" y="2915969"/>
              <a:ext cx="3597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dirty="0">
                  <a:solidFill>
                    <a:srgbClr val="FF0000"/>
                  </a:solidFill>
                </a:rPr>
                <a:t>d</a:t>
              </a:r>
              <a:endParaRPr lang="ko-KR" altLang="en-US" sz="16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674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F38F682A-C648-4941-8561-F80BE825567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385"/>
          <a:stretch/>
        </p:blipFill>
        <p:spPr>
          <a:xfrm>
            <a:off x="1512304" y="704739"/>
            <a:ext cx="9167392" cy="5448522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p.173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Selling Products at Department Stores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776872" y="1214810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TextBox 12">
            <a:hlinkClick r:id="rId5" action="ppaction://hlinksldjump"/>
            <a:extLst>
              <a:ext uri="{FF2B5EF4-FFF2-40B4-BE49-F238E27FC236}">
                <a16:creationId xmlns:a16="http://schemas.microsoft.com/office/drawing/2014/main" id="{0F438834-E43D-4A58-AF7A-0F46754208CC}"/>
              </a:ext>
            </a:extLst>
          </p:cNvPr>
          <p:cNvSpPr txBox="1"/>
          <p:nvPr/>
        </p:nvSpPr>
        <p:spPr>
          <a:xfrm>
            <a:off x="6959136" y="1214265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2A5F3BA3-A7B4-4231-AB74-54820EF49AE2}"/>
              </a:ext>
            </a:extLst>
          </p:cNvPr>
          <p:cNvGrpSpPr/>
          <p:nvPr/>
        </p:nvGrpSpPr>
        <p:grpSpPr>
          <a:xfrm>
            <a:off x="2201213" y="1969295"/>
            <a:ext cx="6157354" cy="3889964"/>
            <a:chOff x="-418415" y="2006686"/>
            <a:chExt cx="5768556" cy="3889964"/>
          </a:xfrm>
        </p:grpSpPr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50AF47DB-7968-4777-896F-EFE01DCEA3C0}"/>
                </a:ext>
              </a:extLst>
            </p:cNvPr>
            <p:cNvSpPr/>
            <p:nvPr/>
          </p:nvSpPr>
          <p:spPr>
            <a:xfrm>
              <a:off x="-418414" y="4328001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23ADB9CF-03B7-4F75-A820-67590CE111C8}"/>
                </a:ext>
              </a:extLst>
            </p:cNvPr>
            <p:cNvSpPr/>
            <p:nvPr/>
          </p:nvSpPr>
          <p:spPr>
            <a:xfrm>
              <a:off x="5012874" y="2006686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9529FB55-A0F2-45FA-8E52-27D68CCAB6FC}"/>
                </a:ext>
              </a:extLst>
            </p:cNvPr>
            <p:cNvSpPr/>
            <p:nvPr/>
          </p:nvSpPr>
          <p:spPr>
            <a:xfrm>
              <a:off x="-418415" y="5536650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17" name="제목 1">
            <a:extLst>
              <a:ext uri="{FF2B5EF4-FFF2-40B4-BE49-F238E27FC236}">
                <a16:creationId xmlns:a16="http://schemas.microsoft.com/office/drawing/2014/main" id="{FBC885FC-7DB7-4885-A586-2FDCBBBE5752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Duty-Free Shops and Department Stores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7" name="P5L4_173p_Situation 2_A">
            <a:hlinkClick r:id="" action="ppaction://media"/>
            <a:extLst>
              <a:ext uri="{FF2B5EF4-FFF2-40B4-BE49-F238E27FC236}">
                <a16:creationId xmlns:a16="http://schemas.microsoft.com/office/drawing/2014/main" id="{8445C58E-F0A5-40BB-AE22-56C2D238FB9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259055" y="10774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82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452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DE0611A0-F52F-41A3-8385-ED07659D72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165" y="835447"/>
            <a:ext cx="9494817" cy="5263075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p.173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975924" y="1337140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B9CDDD5-0239-498A-A4DA-5E9BB86F641F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96BDF3-E519-4F6F-9E23-117D4F30CD7E}"/>
              </a:ext>
            </a:extLst>
          </p:cNvPr>
          <p:cNvSpPr txBox="1"/>
          <p:nvPr/>
        </p:nvSpPr>
        <p:spPr>
          <a:xfrm>
            <a:off x="834928" y="6497451"/>
            <a:ext cx="83662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•athletic shoes: </a:t>
            </a:r>
            <a:r>
              <a:rPr lang="ko-KR" altLang="en-US" sz="1200" dirty="0">
                <a:solidFill>
                  <a:schemeClr val="bg1"/>
                </a:solidFill>
              </a:rPr>
              <a:t>운동화 </a:t>
            </a:r>
            <a:r>
              <a:rPr lang="en-US" altLang="ko-KR" sz="1200" dirty="0">
                <a:solidFill>
                  <a:schemeClr val="bg1"/>
                </a:solidFill>
              </a:rPr>
              <a:t>•breathable: </a:t>
            </a:r>
            <a:r>
              <a:rPr lang="ko-KR" altLang="en-US" sz="1200" dirty="0">
                <a:solidFill>
                  <a:schemeClr val="bg1"/>
                </a:solidFill>
              </a:rPr>
              <a:t>통기성이 좋은 </a:t>
            </a:r>
            <a:r>
              <a:rPr lang="en-US" altLang="ko-KR" sz="1200" dirty="0">
                <a:solidFill>
                  <a:schemeClr val="bg1"/>
                </a:solidFill>
              </a:rPr>
              <a:t>•sleeve: </a:t>
            </a:r>
            <a:r>
              <a:rPr lang="ko-KR" altLang="en-US" sz="1200" dirty="0">
                <a:solidFill>
                  <a:schemeClr val="bg1"/>
                </a:solidFill>
              </a:rPr>
              <a:t>소매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7094CAC-FBE5-41C0-96F4-13DAB51DDC1B}"/>
              </a:ext>
            </a:extLst>
          </p:cNvPr>
          <p:cNvSpPr txBox="1"/>
          <p:nvPr/>
        </p:nvSpPr>
        <p:spPr>
          <a:xfrm>
            <a:off x="7769861" y="1954389"/>
            <a:ext cx="4363524" cy="2061911"/>
          </a:xfrm>
          <a:prstGeom prst="rect">
            <a:avLst/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 lIns="7200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300" b="1" dirty="0">
                <a:solidFill>
                  <a:srgbClr val="FF0000"/>
                </a:solidFill>
              </a:rPr>
              <a:t>&lt;</a:t>
            </a:r>
            <a:r>
              <a:rPr lang="ko-KR" altLang="en-US" sz="1300" b="1" dirty="0">
                <a:solidFill>
                  <a:srgbClr val="FF0000"/>
                </a:solidFill>
              </a:rPr>
              <a:t>예시 정답</a:t>
            </a:r>
            <a:r>
              <a:rPr lang="en-US" altLang="ko-KR" sz="1300" b="1" dirty="0">
                <a:solidFill>
                  <a:srgbClr val="FF0000"/>
                </a:solidFill>
              </a:rPr>
              <a:t>&gt;</a:t>
            </a:r>
          </a:p>
          <a:p>
            <a:pPr>
              <a:lnSpc>
                <a:spcPct val="150000"/>
              </a:lnSpc>
            </a:pPr>
            <a:r>
              <a:rPr lang="en-US" altLang="ko-KR" sz="1300" b="1" dirty="0">
                <a:solidFill>
                  <a:srgbClr val="FF0000"/>
                </a:solidFill>
              </a:rPr>
              <a:t>A: Hello. Can I help you?</a:t>
            </a:r>
          </a:p>
          <a:p>
            <a:pPr>
              <a:lnSpc>
                <a:spcPct val="150000"/>
              </a:lnSpc>
            </a:pPr>
            <a:r>
              <a:rPr lang="en-US" altLang="ko-KR" sz="1300" b="1" dirty="0">
                <a:solidFill>
                  <a:srgbClr val="FF0000"/>
                </a:solidFill>
              </a:rPr>
              <a:t>B: Yes. I’m looking for </a:t>
            </a:r>
            <a:r>
              <a:rPr lang="en-US" altLang="ko-KR" sz="1300" b="1" u="sng" dirty="0">
                <a:solidFill>
                  <a:srgbClr val="FF0000"/>
                </a:solidFill>
              </a:rPr>
              <a:t>a skirt</a:t>
            </a:r>
            <a:r>
              <a:rPr lang="en-US" altLang="ko-KR" sz="1300" b="1" dirty="0">
                <a:solidFill>
                  <a:srgbClr val="FF0000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300" b="1" dirty="0">
                <a:solidFill>
                  <a:srgbClr val="FF0000"/>
                </a:solidFill>
              </a:rPr>
              <a:t>A: Then, I’d recommend this </a:t>
            </a:r>
            <a:r>
              <a:rPr lang="en-US" altLang="ko-KR" sz="1300" b="1" u="sng" dirty="0">
                <a:solidFill>
                  <a:srgbClr val="FF0000"/>
                </a:solidFill>
              </a:rPr>
              <a:t>skirt with a striped print</a:t>
            </a:r>
            <a:r>
              <a:rPr lang="en-US" altLang="ko-KR" sz="1300" b="1" dirty="0">
                <a:solidFill>
                  <a:srgbClr val="FF0000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300" b="1" dirty="0">
                <a:solidFill>
                  <a:srgbClr val="FF0000"/>
                </a:solidFill>
              </a:rPr>
              <a:t>B: Oh, I like it.</a:t>
            </a:r>
          </a:p>
          <a:p>
            <a:pPr>
              <a:lnSpc>
                <a:spcPct val="150000"/>
              </a:lnSpc>
            </a:pPr>
            <a:r>
              <a:rPr lang="en-US" altLang="ko-KR" sz="1300" b="1" dirty="0">
                <a:solidFill>
                  <a:srgbClr val="FF0000"/>
                </a:solidFill>
              </a:rPr>
              <a:t>A: Please try it on. What size do you wear?</a:t>
            </a:r>
          </a:p>
          <a:p>
            <a:pPr>
              <a:lnSpc>
                <a:spcPct val="150000"/>
              </a:lnSpc>
            </a:pPr>
            <a:r>
              <a:rPr lang="en-US" altLang="ko-KR" sz="1300" b="1" dirty="0">
                <a:solidFill>
                  <a:srgbClr val="FF0000"/>
                </a:solidFill>
              </a:rPr>
              <a:t>B: I wear a </a:t>
            </a:r>
            <a:r>
              <a:rPr lang="en-US" altLang="ko-KR" sz="1300" b="1" u="sng" dirty="0">
                <a:solidFill>
                  <a:srgbClr val="FF0000"/>
                </a:solidFill>
              </a:rPr>
              <a:t>small</a:t>
            </a:r>
            <a:r>
              <a:rPr lang="en-US" altLang="ko-KR" sz="1300" b="1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46583AA5-A064-4D9F-8387-98E52F4DC2E9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Duty-Free Shops and Department Stores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32367587-22C6-4DC5-AD12-E481A1981878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Selling Products at Department Stores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49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  <p:bldP spid="20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1801</TotalTime>
  <Words>936</Words>
  <Application>Microsoft Office PowerPoint</Application>
  <PresentationFormat>와이드스크린</PresentationFormat>
  <Paragraphs>149</Paragraphs>
  <Slides>20</Slides>
  <Notes>0</Notes>
  <HiddenSlides>0</HiddenSlides>
  <MMClips>8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6" baseType="lpstr">
      <vt:lpstr>맑은 고딕</vt:lpstr>
      <vt:lpstr>함초롬바탕</vt:lpstr>
      <vt:lpstr>Arial</vt:lpstr>
      <vt:lpstr>Calibri</vt:lpstr>
      <vt:lpstr>Impact</vt:lpstr>
      <vt:lpstr>Office 테마</vt:lpstr>
      <vt:lpstr>Lesson 4 Duty-Free Shops and Department Stores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Script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ezen1</dc:creator>
  <cp:lastModifiedBy>Owner</cp:lastModifiedBy>
  <cp:revision>264</cp:revision>
  <dcterms:created xsi:type="dcterms:W3CDTF">2021-02-16T02:29:27Z</dcterms:created>
  <dcterms:modified xsi:type="dcterms:W3CDTF">2026-08-19T02:59:49Z</dcterms:modified>
</cp:coreProperties>
</file>