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5" r:id="rId1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A7C6"/>
    <a:srgbClr val="FEF2D3"/>
    <a:srgbClr val="DAE6F5"/>
    <a:srgbClr val="FDEDEE"/>
    <a:srgbClr val="2AA738"/>
    <a:srgbClr val="F4F8D8"/>
    <a:srgbClr val="FEF1D8"/>
    <a:srgbClr val="ADAFB0"/>
    <a:srgbClr val="48B3DD"/>
    <a:srgbClr val="5D94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slide" Target="slide1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1" y="2849034"/>
            <a:ext cx="10032121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n-lt"/>
              </a:rPr>
              <a:t>Lesson 4</a:t>
            </a:r>
            <a:br>
              <a:rPr lang="en-US" altLang="ko-KR" sz="6000" b="1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Korean Cultural and Natural Heritage Sites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A18C9967-FEE7-61B6-CE09-F70046DE1A16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Ⅵ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Tour Guide Service</a:t>
            </a:r>
            <a:endParaRPr lang="ko-KR" altLang="en-US" sz="2400" b="1" kern="0" spc="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FE5713-424A-E1E8-58B8-3F6E9245FCEF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D3D5D4C2-DCC7-436F-B987-ACCF72474E45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61C5F0F-E43E-4EDA-90A8-5C69405A0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27" y="1337332"/>
            <a:ext cx="10690746" cy="4183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80D460A-4067-4EE8-9C4C-CC266AA1E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934" y="751127"/>
            <a:ext cx="9816132" cy="546945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2760598" y="163683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520BAB12-4F1C-43C0-BAD7-3E03A5ADEF1B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4992988-65F4-4C75-AC4B-6C196243DDCF}"/>
              </a:ext>
            </a:extLst>
          </p:cNvPr>
          <p:cNvGrpSpPr/>
          <p:nvPr/>
        </p:nvGrpSpPr>
        <p:grpSpPr>
          <a:xfrm>
            <a:off x="3613150" y="1717709"/>
            <a:ext cx="7265864" cy="4212790"/>
            <a:chOff x="3613150" y="1717709"/>
            <a:chExt cx="7265864" cy="4212790"/>
          </a:xfrm>
        </p:grpSpPr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7D8A8288-8AE7-407B-9DB5-6F38F21FEC3D}"/>
                </a:ext>
              </a:extLst>
            </p:cNvPr>
            <p:cNvGrpSpPr/>
            <p:nvPr/>
          </p:nvGrpSpPr>
          <p:grpSpPr>
            <a:xfrm>
              <a:off x="3613150" y="1717709"/>
              <a:ext cx="7265864" cy="4212790"/>
              <a:chOff x="3613150" y="1717709"/>
              <a:chExt cx="7265864" cy="4212790"/>
            </a:xfrm>
          </p:grpSpPr>
          <p:grpSp>
            <p:nvGrpSpPr>
              <p:cNvPr id="5" name="그룹 4">
                <a:extLst>
                  <a:ext uri="{FF2B5EF4-FFF2-40B4-BE49-F238E27FC236}">
                    <a16:creationId xmlns:a16="http://schemas.microsoft.com/office/drawing/2014/main" id="{6A803894-D5B1-4CD4-89FC-CBF0F1E3F8A9}"/>
                  </a:ext>
                </a:extLst>
              </p:cNvPr>
              <p:cNvGrpSpPr/>
              <p:nvPr/>
            </p:nvGrpSpPr>
            <p:grpSpPr>
              <a:xfrm>
                <a:off x="3852774" y="1717709"/>
                <a:ext cx="5914957" cy="818200"/>
                <a:chOff x="5447530" y="1717709"/>
                <a:chExt cx="8554487" cy="818200"/>
              </a:xfrm>
            </p:grpSpPr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532C3EB0-31D2-4963-A63E-87DB81116C16}"/>
                    </a:ext>
                  </a:extLst>
                </p:cNvPr>
                <p:cNvSpPr txBox="1"/>
                <p:nvPr/>
              </p:nvSpPr>
              <p:spPr>
                <a:xfrm>
                  <a:off x="6678962" y="2224413"/>
                  <a:ext cx="7323055" cy="31149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l">
                    <a:lnSpc>
                      <a:spcPct val="130000"/>
                    </a:lnSpc>
                  </a:pPr>
                  <a:r>
                    <a:rPr lang="en-US" altLang="ko-KR" sz="1200" b="1" i="0" u="none" strike="noStrike" baseline="0" dirty="0" err="1">
                      <a:solidFill>
                        <a:srgbClr val="FF0000"/>
                      </a:solidFill>
                    </a:rPr>
                    <a:t>Seokguram</a:t>
                  </a:r>
                  <a:r>
                    <a:rPr lang="en-US" altLang="ko-KR" sz="1200" b="1" i="0" u="none" strike="noStrike" baseline="0" dirty="0">
                      <a:solidFill>
                        <a:srgbClr val="FF0000"/>
                      </a:solidFill>
                    </a:rPr>
                    <a:t> Grotto</a:t>
                  </a:r>
                  <a:endParaRPr lang="ko-KR" altLang="en-US" sz="1200" b="1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EAE512EA-A511-4441-9E5B-E6B50A7B5F06}"/>
                    </a:ext>
                  </a:extLst>
                </p:cNvPr>
                <p:cNvSpPr txBox="1"/>
                <p:nvPr/>
              </p:nvSpPr>
              <p:spPr>
                <a:xfrm>
                  <a:off x="5447530" y="1717709"/>
                  <a:ext cx="2265567" cy="333617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ko-KR" sz="1200" b="1" dirty="0">
                      <a:solidFill>
                        <a:srgbClr val="FF0000"/>
                      </a:solidFill>
                    </a:rPr>
                    <a:t>&lt;</a:t>
                  </a:r>
                  <a:r>
                    <a:rPr lang="ko-KR" altLang="en-US" sz="1200" b="1" dirty="0">
                      <a:solidFill>
                        <a:srgbClr val="FF0000"/>
                      </a:solidFill>
                    </a:rPr>
                    <a:t>예시 정답</a:t>
                  </a:r>
                  <a:r>
                    <a:rPr lang="en-US" altLang="ko-KR" sz="1200" b="1" dirty="0">
                      <a:solidFill>
                        <a:srgbClr val="FF0000"/>
                      </a:solidFill>
                    </a:rPr>
                    <a:t>&gt;</a:t>
                  </a:r>
                </a:p>
              </p:txBody>
            </p:sp>
          </p:grp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86E55CE-FAE2-4294-8B20-C9EEBE4831A0}"/>
                  </a:ext>
                </a:extLst>
              </p:cNvPr>
              <p:cNvSpPr txBox="1"/>
              <p:nvPr/>
            </p:nvSpPr>
            <p:spPr>
              <a:xfrm>
                <a:off x="4794249" y="2614009"/>
                <a:ext cx="506348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238 </a:t>
                </a:r>
                <a:r>
                  <a:rPr lang="en-US" altLang="ko-KR" sz="1200" b="1" i="0" u="none" strike="noStrike" baseline="0" dirty="0" err="1">
                    <a:solidFill>
                      <a:srgbClr val="FF0000"/>
                    </a:solidFill>
                  </a:rPr>
                  <a:t>Seokgul-ro</a:t>
                </a:r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, </a:t>
                </a:r>
                <a:r>
                  <a:rPr lang="en-US" altLang="ko-KR" sz="1200" b="1" i="0" u="none" strike="noStrike" baseline="0" dirty="0" err="1">
                    <a:solidFill>
                      <a:srgbClr val="FF0000"/>
                    </a:solidFill>
                  </a:rPr>
                  <a:t>Gyeongju-si</a:t>
                </a:r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, </a:t>
                </a:r>
                <a:r>
                  <a:rPr lang="en-US" altLang="ko-KR" sz="1200" b="1" i="0" u="none" strike="noStrike" baseline="0" dirty="0" err="1">
                    <a:solidFill>
                      <a:srgbClr val="FF0000"/>
                    </a:solidFill>
                  </a:rPr>
                  <a:t>Gyeongsangbuk</a:t>
                </a:r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-do</a:t>
                </a:r>
                <a:endParaRPr lang="ko-KR" altLang="en-US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E838861-F30F-4A23-A5F1-04F08ABC4393}"/>
                  </a:ext>
                </a:extLst>
              </p:cNvPr>
              <p:cNvSpPr txBox="1"/>
              <p:nvPr/>
            </p:nvSpPr>
            <p:spPr>
              <a:xfrm>
                <a:off x="3682999" y="2993532"/>
                <a:ext cx="7196015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ko-KR" sz="1000" b="1" i="0" u="none" strike="noStrike" baseline="0" dirty="0">
                    <a:solidFill>
                      <a:srgbClr val="FF0000"/>
                    </a:solidFill>
                  </a:rPr>
                  <a:t>                             </a:t>
                </a:r>
                <a:r>
                  <a:rPr lang="en-US" altLang="ko-KR" sz="1000" b="1" i="0" u="none" strike="noStrike" baseline="0" dirty="0" err="1">
                    <a:solidFill>
                      <a:srgbClr val="FF0000"/>
                    </a:solidFill>
                  </a:rPr>
                  <a:t>Seokguram</a:t>
                </a:r>
                <a:r>
                  <a:rPr lang="en-US" altLang="ko-KR" sz="1000" b="1" i="0" u="none" strike="noStrike" baseline="0" dirty="0">
                    <a:solidFill>
                      <a:srgbClr val="FF0000"/>
                    </a:solidFill>
                  </a:rPr>
                  <a:t> Grotto is one of the ancient Buddhist temples of Korea, which were  established</a:t>
                </a:r>
                <a:endParaRPr lang="ko-KR" altLang="en-US" sz="1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63F841B8-2FBA-4229-A034-1BF4EDA40994}"/>
                  </a:ext>
                </a:extLst>
              </p:cNvPr>
              <p:cNvSpPr txBox="1"/>
              <p:nvPr/>
            </p:nvSpPr>
            <p:spPr>
              <a:xfrm>
                <a:off x="3613150" y="4231556"/>
                <a:ext cx="7099300" cy="6106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From </a:t>
                </a:r>
                <a:r>
                  <a:rPr lang="en-US" altLang="ko-KR" sz="1200" b="1" i="0" u="none" strike="noStrike" baseline="0" dirty="0" err="1">
                    <a:solidFill>
                      <a:srgbClr val="FF0000"/>
                    </a:solidFill>
                  </a:rPr>
                  <a:t>Gyeongju</a:t>
                </a:r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 Intercity, Express Bus Terminal, or </a:t>
                </a:r>
                <a:r>
                  <a:rPr lang="en-US" altLang="ko-KR" sz="1200" b="1" i="0" u="none" strike="noStrike" baseline="0" dirty="0" err="1">
                    <a:solidFill>
                      <a:srgbClr val="FF0000"/>
                    </a:solidFill>
                  </a:rPr>
                  <a:t>Gyeongju</a:t>
                </a:r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 Station, take Bus No. 10 or 11 and get off at </a:t>
                </a:r>
                <a:r>
                  <a:rPr lang="en-US" altLang="ko-KR" sz="1200" b="1" i="0" u="none" strike="noStrike" baseline="0" dirty="0" err="1">
                    <a:solidFill>
                      <a:srgbClr val="FF0000"/>
                    </a:solidFill>
                  </a:rPr>
                  <a:t>Bulguksa</a:t>
                </a:r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 Temple. From </a:t>
                </a:r>
                <a:r>
                  <a:rPr lang="en-US" altLang="ko-KR" sz="1200" b="1" i="0" u="none" strike="noStrike" baseline="0" dirty="0" err="1">
                    <a:solidFill>
                      <a:srgbClr val="FF0000"/>
                    </a:solidFill>
                  </a:rPr>
                  <a:t>Bulguksa</a:t>
                </a:r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 Temple, take Bus No. 12 to </a:t>
                </a:r>
                <a:r>
                  <a:rPr lang="en-US" altLang="ko-KR" sz="1200" b="1" i="0" u="none" strike="noStrike" baseline="0" dirty="0" err="1">
                    <a:solidFill>
                      <a:srgbClr val="FF0000"/>
                    </a:solidFill>
                  </a:rPr>
                  <a:t>Seokguram</a:t>
                </a:r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 Grotto.</a:t>
                </a:r>
                <a:endParaRPr lang="ko-KR" altLang="en-US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5FBF45C9-66DC-4E24-ABBB-45F4EA24834E}"/>
                  </a:ext>
                </a:extLst>
              </p:cNvPr>
              <p:cNvSpPr txBox="1"/>
              <p:nvPr/>
            </p:nvSpPr>
            <p:spPr>
              <a:xfrm>
                <a:off x="5260573" y="4994452"/>
                <a:ext cx="471781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09:00–17:00 (Operating hours are subject to change.)</a:t>
                </a:r>
                <a:endParaRPr lang="ko-KR" altLang="en-US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B6044BC-06EE-4F4D-9C26-8E826FBB70EB}"/>
                  </a:ext>
                </a:extLst>
              </p:cNvPr>
              <p:cNvSpPr txBox="1"/>
              <p:nvPr/>
            </p:nvSpPr>
            <p:spPr>
              <a:xfrm>
                <a:off x="5260574" y="5318403"/>
                <a:ext cx="56872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Free</a:t>
                </a:r>
                <a:endParaRPr lang="ko-KR" altLang="en-US" sz="12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BEBF401-9F8C-40CC-82FA-1AF81CE785CE}"/>
                  </a:ext>
                </a:extLst>
              </p:cNvPr>
              <p:cNvSpPr txBox="1"/>
              <p:nvPr/>
            </p:nvSpPr>
            <p:spPr>
              <a:xfrm>
                <a:off x="4517624" y="5653500"/>
                <a:ext cx="586462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ko-KR" sz="1200" b="1" i="0" u="none" strike="noStrike" baseline="0" dirty="0">
                    <a:solidFill>
                      <a:srgbClr val="FF0000"/>
                    </a:solidFill>
                  </a:rPr>
                  <a:t>http://seokguram.org (Korean, English, Chinese, Japanese)</a:t>
                </a:r>
                <a:endParaRPr lang="ko-KR" altLang="en-US" sz="12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EB99B51-B481-47C3-AA53-620442692C02}"/>
                </a:ext>
              </a:extLst>
            </p:cNvPr>
            <p:cNvSpPr txBox="1"/>
            <p:nvPr/>
          </p:nvSpPr>
          <p:spPr>
            <a:xfrm>
              <a:off x="3790950" y="3216308"/>
              <a:ext cx="6967902" cy="769441"/>
            </a:xfrm>
            <a:prstGeom prst="rect">
              <a:avLst/>
            </a:prstGeom>
            <a:solidFill>
              <a:srgbClr val="DAE6F5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en-US" altLang="ko-KR" sz="1000" b="1" i="0" u="dotted" strike="noStrike" dirty="0">
                  <a:solidFill>
                    <a:srgbClr val="FF0000"/>
                  </a:solidFill>
                  <a:uFill>
                    <a:solidFill>
                      <a:srgbClr val="CC99FF"/>
                    </a:solidFill>
                  </a:uFill>
                </a:rPr>
                <a:t>In the mid-eighth century during the golden era of the Unified Silla Dynasty. It represents the highly developed architectural skills and creative craftsmanship of the Silla people. In particular, the magnificent </a:t>
              </a:r>
              <a:r>
                <a:rPr lang="en-US" altLang="ko-KR" sz="1000" b="1" i="0" u="dotted" strike="noStrike" dirty="0" err="1">
                  <a:solidFill>
                    <a:srgbClr val="FF0000"/>
                  </a:solidFill>
                  <a:uFill>
                    <a:solidFill>
                      <a:srgbClr val="CC99FF"/>
                    </a:solidFill>
                  </a:uFill>
                </a:rPr>
                <a:t>Seokgruram</a:t>
              </a:r>
              <a:r>
                <a:rPr lang="en-US" altLang="ko-KR" sz="1000" b="1" i="0" u="dotted" strike="noStrike" dirty="0">
                  <a:solidFill>
                    <a:srgbClr val="FF0000"/>
                  </a:solidFill>
                  <a:uFill>
                    <a:solidFill>
                      <a:srgbClr val="CC99FF"/>
                    </a:solidFill>
                  </a:uFill>
                </a:rPr>
                <a:t> Grotto’s carvings made of granite in the artificial cave are considered masterpieces of Buddhist architecture, unparalleled in all of Northeast Asia. Also, it is highly valued as a cultural heritage site for having survived the passage of time with the original structure still intact since the eighth century.</a:t>
              </a:r>
              <a:endParaRPr lang="ko-KR" altLang="en-US" sz="1000" b="1" u="dotted" dirty="0">
                <a:solidFill>
                  <a:srgbClr val="FF0000"/>
                </a:solidFill>
                <a:uFill>
                  <a:solidFill>
                    <a:srgbClr val="CC99FF"/>
                  </a:solidFill>
                </a:u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45D6011B-DC93-4337-B613-E408A390D20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8BACBFA-B4F8-48F2-A795-41784F3D3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314" y="1948225"/>
            <a:ext cx="11045371" cy="2961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CC051444-79C6-4D9A-A915-FCA4BD0BD1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57" y="1502228"/>
            <a:ext cx="11567886" cy="385354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8156601" y="1667630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973146" y="166188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9" name="제목 1">
            <a:extLst>
              <a:ext uri="{FF2B5EF4-FFF2-40B4-BE49-F238E27FC236}">
                <a16:creationId xmlns:a16="http://schemas.microsoft.com/office/drawing/2014/main" id="{ACF52AF6-B57E-478D-8820-C51D5AA4CE5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P6L4_209p_Check Up_A">
            <a:hlinkClick r:id="" action="ppaction://media"/>
            <a:extLst>
              <a:ext uri="{FF2B5EF4-FFF2-40B4-BE49-F238E27FC236}">
                <a16:creationId xmlns:a16="http://schemas.microsoft.com/office/drawing/2014/main" id="{81176D3D-8CCD-43FE-B42A-FF3C50DC02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89785" y="1594542"/>
            <a:ext cx="475200" cy="475200"/>
          </a:xfrm>
          <a:prstGeom prst="rect">
            <a:avLst/>
          </a:prstGeom>
        </p:spPr>
      </p:pic>
      <p:grpSp>
        <p:nvGrpSpPr>
          <p:cNvPr id="22" name="그룹 21">
            <a:extLst>
              <a:ext uri="{FF2B5EF4-FFF2-40B4-BE49-F238E27FC236}">
                <a16:creationId xmlns:a16="http://schemas.microsoft.com/office/drawing/2014/main" id="{DDE7D26D-1DB6-4DAF-AE9C-EF776A1CE8D5}"/>
              </a:ext>
            </a:extLst>
          </p:cNvPr>
          <p:cNvGrpSpPr/>
          <p:nvPr/>
        </p:nvGrpSpPr>
        <p:grpSpPr>
          <a:xfrm>
            <a:off x="4747873" y="2606378"/>
            <a:ext cx="2697833" cy="2122431"/>
            <a:chOff x="4747873" y="2606378"/>
            <a:chExt cx="2697833" cy="2122431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7E225B8-D8F4-47FA-945B-AFCA8942CABB}"/>
                </a:ext>
              </a:extLst>
            </p:cNvPr>
            <p:cNvSpPr txBox="1"/>
            <p:nvPr/>
          </p:nvSpPr>
          <p:spPr>
            <a:xfrm>
              <a:off x="6255657" y="2606378"/>
              <a:ext cx="11900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fortress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2DAC3EA-6BCB-4525-8E74-5F51484E3401}"/>
                </a:ext>
              </a:extLst>
            </p:cNvPr>
            <p:cNvSpPr txBox="1"/>
            <p:nvPr/>
          </p:nvSpPr>
          <p:spPr>
            <a:xfrm>
              <a:off x="5500975" y="3363183"/>
              <a:ext cx="11900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military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F28B759-C48D-411A-98B2-C1982FA19C75}"/>
                </a:ext>
              </a:extLst>
            </p:cNvPr>
            <p:cNvSpPr txBox="1"/>
            <p:nvPr/>
          </p:nvSpPr>
          <p:spPr>
            <a:xfrm>
              <a:off x="4747873" y="4359477"/>
              <a:ext cx="13481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economic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74F2DF07-3AEB-4162-A747-DFFD12BB5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314" y="1730330"/>
            <a:ext cx="10769600" cy="353031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956408" y="178211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2B9CE30-03BB-4CA3-9FFC-FAF073F4865A}"/>
              </a:ext>
            </a:extLst>
          </p:cNvPr>
          <p:cNvGrpSpPr/>
          <p:nvPr/>
        </p:nvGrpSpPr>
        <p:grpSpPr>
          <a:xfrm>
            <a:off x="6424613" y="2247863"/>
            <a:ext cx="360996" cy="1240843"/>
            <a:chOff x="3253015" y="2983038"/>
            <a:chExt cx="360996" cy="124084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3253015" y="2983038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3257495" y="3370383"/>
              <a:ext cx="322524" cy="458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3267529" y="3792994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AFCD8D9B-9080-4543-810D-34681F7B69A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F18D9E9-AF9A-449E-9788-59467EBE5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575" y="1095821"/>
            <a:ext cx="9801108" cy="420499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133530" y="109582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51B814BC-B079-4BE2-8E98-E22DB5477390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8132B014-6A4C-4930-B930-620FCFDD7CF6}"/>
              </a:ext>
            </a:extLst>
          </p:cNvPr>
          <p:cNvGrpSpPr/>
          <p:nvPr/>
        </p:nvGrpSpPr>
        <p:grpSpPr>
          <a:xfrm>
            <a:off x="224972" y="5139230"/>
            <a:ext cx="11198598" cy="1210385"/>
            <a:chOff x="224972" y="5139230"/>
            <a:chExt cx="11198598" cy="1210385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D152EE7-6799-43D0-9558-55BDDF05DF23}"/>
                </a:ext>
              </a:extLst>
            </p:cNvPr>
            <p:cNvSpPr txBox="1"/>
            <p:nvPr/>
          </p:nvSpPr>
          <p:spPr>
            <a:xfrm>
              <a:off x="1509486" y="5176602"/>
              <a:ext cx="9914084" cy="1173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A1. It is located in </a:t>
              </a:r>
              <a:r>
                <a:rPr lang="en-US" altLang="ko-KR" sz="1500" b="1" i="0" u="none" strike="noStrike" baseline="0" dirty="0" err="1">
                  <a:solidFill>
                    <a:srgbClr val="FF0000"/>
                  </a:solidFill>
                </a:rPr>
                <a:t>Andong-si</a:t>
              </a: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, </a:t>
              </a:r>
              <a:r>
                <a:rPr lang="en-US" altLang="ko-KR" sz="1500" b="1" i="0" u="none" strike="noStrike" baseline="0" dirty="0" err="1">
                  <a:solidFill>
                    <a:srgbClr val="FF0000"/>
                  </a:solidFill>
                </a:rPr>
                <a:t>Gyeongsangbuk</a:t>
              </a: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-do.</a:t>
              </a:r>
            </a:p>
            <a:p>
              <a:pPr algn="l">
                <a:lnSpc>
                  <a:spcPct val="12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A2. It is famous for its historical value with traditional tile-roofed houses and mask dance performances.</a:t>
              </a:r>
            </a:p>
            <a:p>
              <a:pPr algn="l">
                <a:lnSpc>
                  <a:spcPct val="12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A3. It opens from 9:00 a.m. to 5:30 p.m. in the summer. But it closes one hour earlier in the winter.</a:t>
              </a:r>
            </a:p>
            <a:p>
              <a:pPr algn="l">
                <a:lnSpc>
                  <a:spcPct val="120000"/>
                </a:lnSpc>
              </a:pPr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A4. The admission fee is 5,000 won for adults, 2,500 won for teenagers, and 1,500 won for children.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386A850-727C-4E56-915A-0FDECEC14086}"/>
                </a:ext>
              </a:extLst>
            </p:cNvPr>
            <p:cNvSpPr txBox="1"/>
            <p:nvPr/>
          </p:nvSpPr>
          <p:spPr>
            <a:xfrm>
              <a:off x="224972" y="5139230"/>
              <a:ext cx="11198598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&lt;</a:t>
              </a:r>
              <a:r>
                <a:rPr lang="ko-KR" altLang="en-US" sz="1500" b="1" i="0" u="none" strike="noStrike" baseline="0">
                  <a:solidFill>
                    <a:srgbClr val="FF0000"/>
                  </a:solidFill>
                </a:rPr>
                <a:t>예시 정답</a:t>
              </a:r>
              <a:r>
                <a:rPr lang="en-US" altLang="ko-KR" sz="1500" b="1" i="0" u="none" strike="noStrike" baseline="0">
                  <a:solidFill>
                    <a:srgbClr val="FF0000"/>
                  </a:solidFill>
                </a:rPr>
                <a:t>&gt;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33400" y="1632155"/>
            <a:ext cx="11144250" cy="3072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ko-KR" sz="2000" b="1" i="0" u="none" strike="noStrike" baseline="0" dirty="0"/>
              <a:t>A</a:t>
            </a:r>
          </a:p>
          <a:p>
            <a:pPr marL="447675" indent="-447675" algn="just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 err="1"/>
              <a:t>Hwaseong</a:t>
            </a:r>
            <a:r>
              <a:rPr lang="en-US" altLang="ko-KR" sz="2000" b="0" i="0" u="none" strike="noStrike" baseline="0" dirty="0"/>
              <a:t> is the official fortress in Suwon, Gyeonggi-do. Its wall stretches for over </a:t>
            </a:r>
            <a:br>
              <a:rPr lang="en-US" altLang="ko-KR" sz="2000" b="0" i="0" u="none" strike="noStrike" baseline="0" dirty="0"/>
            </a:br>
            <a:r>
              <a:rPr lang="en-US" altLang="ko-KR" sz="2000" b="0" i="0" u="none" strike="noStrike" baseline="0" dirty="0"/>
              <a:t>5 kilometers, and it has a variety of military facilities that are hard to find anywhere else. The four gates face each of the four directions—north, south, east, and west. It was a pioneer city with its own economic power.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6L4_209p_Check Up_A">
            <a:hlinkClick r:id="" action="ppaction://media"/>
            <a:extLst>
              <a:ext uri="{FF2B5EF4-FFF2-40B4-BE49-F238E27FC236}">
                <a16:creationId xmlns:a16="http://schemas.microsoft.com/office/drawing/2014/main" id="{97389884-E737-4A80-93FA-CFB9F60C6A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E89A09E-EC19-4AAC-99EC-230F14C3F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131" y="769708"/>
            <a:ext cx="9269993" cy="5460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FD61D59-6182-49C6-9F82-4FAE9B862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355" y="981301"/>
            <a:ext cx="9817289" cy="512520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E0D643F2-7B1A-4715-A84B-A0EB3914E49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DB88497-F145-46BB-B683-4FCB523384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94" t="23787" b="38046"/>
          <a:stretch/>
        </p:blipFill>
        <p:spPr>
          <a:xfrm>
            <a:off x="306068" y="4818639"/>
            <a:ext cx="5846752" cy="121093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7197BC6-EE55-4637-B3F0-7265253A82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192" y="1618403"/>
            <a:ext cx="9868256" cy="302524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910560" y="223483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20B5F8DC-F0EE-4397-846F-8A962B8E2EB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25" name="그림 24">
            <a:extLst>
              <a:ext uri="{FF2B5EF4-FFF2-40B4-BE49-F238E27FC236}">
                <a16:creationId xmlns:a16="http://schemas.microsoft.com/office/drawing/2014/main" id="{0449BB4B-5ADE-4719-9321-1C0C6C57DC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94" t="62347" b="2031"/>
          <a:stretch/>
        </p:blipFill>
        <p:spPr>
          <a:xfrm>
            <a:off x="6089320" y="4859545"/>
            <a:ext cx="5955032" cy="1151101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id="{909367BD-783A-42FA-86F2-A4039BAAABE5}"/>
              </a:ext>
            </a:extLst>
          </p:cNvPr>
          <p:cNvGrpSpPr/>
          <p:nvPr/>
        </p:nvGrpSpPr>
        <p:grpSpPr>
          <a:xfrm>
            <a:off x="4686300" y="2870158"/>
            <a:ext cx="5880100" cy="1383271"/>
            <a:chOff x="4686300" y="2870158"/>
            <a:chExt cx="5880100" cy="138327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83B3826-50F8-450C-B5A9-7BCB13193ECF}"/>
                </a:ext>
              </a:extLst>
            </p:cNvPr>
            <p:cNvSpPr txBox="1"/>
            <p:nvPr/>
          </p:nvSpPr>
          <p:spPr>
            <a:xfrm>
              <a:off x="10147300" y="2870158"/>
              <a:ext cx="419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ⓕ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24ADC9C-98F8-47F5-97A9-86F99A04BB58}"/>
                </a:ext>
              </a:extLst>
            </p:cNvPr>
            <p:cNvSpPr txBox="1"/>
            <p:nvPr/>
          </p:nvSpPr>
          <p:spPr>
            <a:xfrm>
              <a:off x="4686300" y="3374869"/>
              <a:ext cx="419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ⓓ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C07243BD-8647-4C40-9EE0-4AC648E94F29}"/>
                </a:ext>
              </a:extLst>
            </p:cNvPr>
            <p:cNvSpPr txBox="1"/>
            <p:nvPr/>
          </p:nvSpPr>
          <p:spPr>
            <a:xfrm>
              <a:off x="10147300" y="3362169"/>
              <a:ext cx="419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ⓒ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15D3995-FDDE-47F3-AEDA-9198C49380A0}"/>
                </a:ext>
              </a:extLst>
            </p:cNvPr>
            <p:cNvSpPr txBox="1"/>
            <p:nvPr/>
          </p:nvSpPr>
          <p:spPr>
            <a:xfrm>
              <a:off x="4686300" y="3853319"/>
              <a:ext cx="419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ⓑ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36B3707-3846-4FF9-93C6-98E6A560D891}"/>
                </a:ext>
              </a:extLst>
            </p:cNvPr>
            <p:cNvSpPr txBox="1"/>
            <p:nvPr/>
          </p:nvSpPr>
          <p:spPr>
            <a:xfrm>
              <a:off x="10147300" y="3848242"/>
              <a:ext cx="419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ⓔ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E983737-EC60-42C5-97A9-7FC7E3387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325" y="998221"/>
            <a:ext cx="10293350" cy="511241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p205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956408" y="148681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B76C350F-3D7B-40E4-9B45-FD644D47978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88A7C61-06F6-4C3C-BF51-CB2AFD46223B}"/>
              </a:ext>
            </a:extLst>
          </p:cNvPr>
          <p:cNvSpPr txBox="1"/>
          <p:nvPr/>
        </p:nvSpPr>
        <p:spPr>
          <a:xfrm>
            <a:off x="2501900" y="3145229"/>
            <a:ext cx="711200" cy="1493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b</a:t>
            </a:r>
          </a:p>
          <a:p>
            <a:pPr>
              <a:lnSpc>
                <a:spcPct val="13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c</a:t>
            </a:r>
          </a:p>
          <a:p>
            <a:pPr>
              <a:lnSpc>
                <a:spcPct val="13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d</a:t>
            </a:r>
          </a:p>
          <a:p>
            <a:pPr>
              <a:lnSpc>
                <a:spcPct val="13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D7E3B2FD-629C-41F2-B70D-61BDC95669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888"/>
          <a:stretch/>
        </p:blipFill>
        <p:spPr>
          <a:xfrm>
            <a:off x="1050069" y="751127"/>
            <a:ext cx="6755886" cy="545703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About Korean Cultural Heritage Sites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315642" y="93275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B40DB0AD-A783-4BFA-80F4-7DBF40BAFD2D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23C80540-20AC-45F3-BECA-C47A3C2750AD}"/>
              </a:ext>
            </a:extLst>
          </p:cNvPr>
          <p:cNvGrpSpPr/>
          <p:nvPr/>
        </p:nvGrpSpPr>
        <p:grpSpPr>
          <a:xfrm>
            <a:off x="3146194" y="1496738"/>
            <a:ext cx="4067978" cy="4380883"/>
            <a:chOff x="4500541" y="1003978"/>
            <a:chExt cx="4067978" cy="438088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52C3D53-401F-48FD-BB79-1C8736B14492}"/>
                </a:ext>
              </a:extLst>
            </p:cNvPr>
            <p:cNvSpPr txBox="1"/>
            <p:nvPr/>
          </p:nvSpPr>
          <p:spPr>
            <a:xfrm>
              <a:off x="8240973" y="1003978"/>
              <a:ext cx="3275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d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AD6892A-C60E-4F74-B7C9-8242F41B0CE2}"/>
                </a:ext>
              </a:extLst>
            </p:cNvPr>
            <p:cNvSpPr txBox="1"/>
            <p:nvPr/>
          </p:nvSpPr>
          <p:spPr>
            <a:xfrm>
              <a:off x="8180208" y="2588160"/>
              <a:ext cx="3275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b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55E5D95-3F7A-4F7D-B8FA-22C8A71C69D1}"/>
                </a:ext>
              </a:extLst>
            </p:cNvPr>
            <p:cNvSpPr txBox="1"/>
            <p:nvPr/>
          </p:nvSpPr>
          <p:spPr>
            <a:xfrm>
              <a:off x="4500541" y="3883991"/>
              <a:ext cx="3275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c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8DFA1B1-EF9C-435D-A0ED-3708CA5751A8}"/>
                </a:ext>
              </a:extLst>
            </p:cNvPr>
            <p:cNvSpPr txBox="1"/>
            <p:nvPr/>
          </p:nvSpPr>
          <p:spPr>
            <a:xfrm>
              <a:off x="7631889" y="5046307"/>
              <a:ext cx="3275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a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F3C3E4D1-E93B-6C34-4385-DB38C28A6A53}"/>
              </a:ext>
            </a:extLst>
          </p:cNvPr>
          <p:cNvSpPr/>
          <p:nvPr/>
        </p:nvSpPr>
        <p:spPr>
          <a:xfrm>
            <a:off x="7853020" y="2447154"/>
            <a:ext cx="4028535" cy="1963691"/>
          </a:xfrm>
          <a:prstGeom prst="roundRect">
            <a:avLst>
              <a:gd name="adj" fmla="val 9380"/>
            </a:avLst>
          </a:prstGeom>
          <a:solidFill>
            <a:srgbClr val="FEF2D3"/>
          </a:solidFill>
          <a:ln w="28575">
            <a:solidFill>
              <a:srgbClr val="7BA7C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 indent="-266700">
              <a:tabLst>
                <a:tab pos="266700" algn="l"/>
              </a:tabLst>
            </a:pPr>
            <a:r>
              <a:rPr lang="en-US" altLang="ko-KR" sz="1600" dirty="0">
                <a:solidFill>
                  <a:schemeClr val="tx1"/>
                </a:solidFill>
              </a:rPr>
              <a:t>a. around its beautiful trees, pavilion, and pond</a:t>
            </a:r>
          </a:p>
          <a:p>
            <a:pPr marL="266700" indent="-266700">
              <a:tabLst>
                <a:tab pos="266700" algn="l"/>
              </a:tabLst>
            </a:pPr>
            <a:r>
              <a:rPr lang="en-US" altLang="ko-KR" sz="1600" dirty="0">
                <a:solidFill>
                  <a:schemeClr val="tx1"/>
                </a:solidFill>
              </a:rPr>
              <a:t>b. wearing ancient uniforms, weapons, and decorations</a:t>
            </a:r>
          </a:p>
          <a:p>
            <a:pPr marL="266700" indent="-266700">
              <a:tabLst>
                <a:tab pos="266700" algn="l"/>
              </a:tabLst>
            </a:pPr>
            <a:r>
              <a:rPr lang="en-US" altLang="ko-KR" sz="1600" dirty="0">
                <a:solidFill>
                  <a:schemeClr val="tx1"/>
                </a:solidFill>
              </a:rPr>
              <a:t>c. The simple and solemn elegance</a:t>
            </a:r>
          </a:p>
          <a:p>
            <a:pPr marL="266700" indent="-266700">
              <a:tabLst>
                <a:tab pos="266700" algn="l"/>
              </a:tabLst>
            </a:pPr>
            <a:r>
              <a:rPr lang="en-US" altLang="ko-KR" sz="1600" dirty="0">
                <a:solidFill>
                  <a:schemeClr val="tx1"/>
                </a:solidFill>
              </a:rPr>
              <a:t>d. the ancient palaces of the Joseon Dynasty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97F8ED5-8CB9-434E-AE7D-DA9D876D1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464" y="1646773"/>
            <a:ext cx="11357072" cy="270902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606279" y="223172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7206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•distinctive: </a:t>
            </a:r>
            <a:r>
              <a:rPr lang="ko-KR" altLang="en-US" sz="1200" dirty="0">
                <a:solidFill>
                  <a:schemeClr val="bg1"/>
                </a:solidFill>
              </a:rPr>
              <a:t>독특한 </a:t>
            </a:r>
            <a:r>
              <a:rPr lang="en-US" altLang="ko-KR" sz="1200" dirty="0">
                <a:solidFill>
                  <a:schemeClr val="bg1"/>
                </a:solidFill>
              </a:rPr>
              <a:t>•shrine: </a:t>
            </a:r>
            <a:r>
              <a:rPr lang="ko-KR" altLang="en-US" sz="1200" dirty="0">
                <a:solidFill>
                  <a:schemeClr val="bg1"/>
                </a:solidFill>
              </a:rPr>
              <a:t>성지 </a:t>
            </a:r>
            <a:r>
              <a:rPr lang="en-US" altLang="ko-KR" sz="1200" dirty="0">
                <a:solidFill>
                  <a:schemeClr val="bg1"/>
                </a:solidFill>
              </a:rPr>
              <a:t>•pavilion: </a:t>
            </a:r>
            <a:r>
              <a:rPr lang="ko-KR" altLang="en-US" sz="1200" dirty="0">
                <a:solidFill>
                  <a:schemeClr val="bg1"/>
                </a:solidFill>
              </a:rPr>
              <a:t>정자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부속 건물 </a:t>
            </a:r>
            <a:r>
              <a:rPr lang="en-US" altLang="ko-KR" sz="1200" dirty="0">
                <a:solidFill>
                  <a:schemeClr val="bg1"/>
                </a:solidFill>
              </a:rPr>
              <a:t>•solemn: </a:t>
            </a:r>
            <a:r>
              <a:rPr lang="ko-KR" altLang="en-US" sz="1200" dirty="0">
                <a:solidFill>
                  <a:schemeClr val="bg1"/>
                </a:solidFill>
              </a:rPr>
              <a:t>엄숙한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3046EA-619F-45B0-86B1-062E3E3F8488}"/>
              </a:ext>
            </a:extLst>
          </p:cNvPr>
          <p:cNvSpPr txBox="1"/>
          <p:nvPr/>
        </p:nvSpPr>
        <p:spPr>
          <a:xfrm>
            <a:off x="968991" y="4198846"/>
            <a:ext cx="10617958" cy="1778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500" b="1" i="0" u="none" strike="noStrike" baseline="0" dirty="0">
                <a:solidFill>
                  <a:srgbClr val="FF0000"/>
                </a:solidFill>
              </a:rPr>
              <a:t>예시 정답</a:t>
            </a:r>
            <a:r>
              <a:rPr lang="en-US" altLang="ko-KR" sz="15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A1. You can see the ceremony at </a:t>
            </a:r>
            <a:r>
              <a:rPr lang="en-US" altLang="ko-KR" sz="1500" b="1" dirty="0" err="1">
                <a:solidFill>
                  <a:srgbClr val="FF0000"/>
                </a:solidFill>
              </a:rPr>
              <a:t>Gyeongbokgung</a:t>
            </a:r>
            <a:r>
              <a:rPr lang="en-US" altLang="ko-KR" sz="1500" b="1" dirty="0">
                <a:solidFill>
                  <a:srgbClr val="FF0000"/>
                </a:solidFill>
              </a:rPr>
              <a:t> Palace.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A2. It is the shrine that stores the spirit tablets of the kings and queens of the Joseon Dynasty, and it has the  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     longest single wooden building in Korea.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A3. You can join it every spring and autumn.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F19CB157-E866-41BA-865C-D19F06084B4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AA366DD4-B887-4C02-89FD-8826FE1D28F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About Korean Cultural Heritage Sites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13FA2C9-13A3-4376-93DC-C3DA9786B6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7875"/>
          <a:stretch/>
        </p:blipFill>
        <p:spPr>
          <a:xfrm>
            <a:off x="928814" y="700423"/>
            <a:ext cx="6813468" cy="563213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About Korean Natural Heritage Sites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5060252" y="96005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287E3B92-C4C4-4B54-B2A4-4739FFB1A309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A6BCD7-6B2C-4F94-8197-A34434D93E76}"/>
              </a:ext>
            </a:extLst>
          </p:cNvPr>
          <p:cNvSpPr txBox="1"/>
          <p:nvPr/>
        </p:nvSpPr>
        <p:spPr>
          <a:xfrm>
            <a:off x="7783226" y="2745701"/>
            <a:ext cx="4173124" cy="1396127"/>
          </a:xfrm>
          <a:prstGeom prst="roundRect">
            <a:avLst/>
          </a:prstGeom>
          <a:noFill/>
          <a:ln w="38100">
            <a:solidFill>
              <a:srgbClr val="FDEDEE"/>
            </a:solidFill>
          </a:ln>
        </p:spPr>
        <p:txBody>
          <a:bodyPr wrap="square" lIns="72000" tIns="0" rIns="0" bIns="0" rtlCol="0">
            <a:spAutoFit/>
          </a:bodyPr>
          <a:lstStyle/>
          <a:p>
            <a:pPr algn="l"/>
            <a:r>
              <a:rPr lang="en-US" altLang="ko-KR" sz="1300" b="1" i="0" strike="noStrike" dirty="0"/>
              <a:t>a. </a:t>
            </a:r>
            <a:r>
              <a:rPr lang="en-US" altLang="ko-KR" sz="1300" b="0" i="0" strike="noStrike" dirty="0"/>
              <a:t>a gradual slope</a:t>
            </a:r>
          </a:p>
          <a:p>
            <a:pPr algn="l"/>
            <a:endParaRPr lang="en-US" altLang="ko-KR" sz="500" b="0" i="0" strike="noStrike" dirty="0"/>
          </a:p>
          <a:p>
            <a:pPr algn="l"/>
            <a:endParaRPr lang="en-US" altLang="ko-KR" sz="500" b="0" i="0" strike="noStrike" dirty="0"/>
          </a:p>
          <a:p>
            <a:pPr algn="l"/>
            <a:r>
              <a:rPr lang="en-US" altLang="ko-KR" sz="1300" b="1" i="0" strike="noStrike" dirty="0"/>
              <a:t>b. </a:t>
            </a:r>
            <a:r>
              <a:rPr lang="en-US" altLang="ko-KR" sz="1300" b="0" i="0" strike="noStrike" dirty="0"/>
              <a:t>the formation and characteristics of lava tubes</a:t>
            </a:r>
          </a:p>
          <a:p>
            <a:pPr algn="l"/>
            <a:endParaRPr lang="en-US" altLang="ko-KR" sz="500" b="0" i="0" strike="noStrike" dirty="0"/>
          </a:p>
          <a:p>
            <a:pPr algn="l"/>
            <a:endParaRPr lang="en-US" altLang="ko-KR" sz="500" b="0" i="0" strike="noStrike" dirty="0"/>
          </a:p>
          <a:p>
            <a:pPr algn="l"/>
            <a:r>
              <a:rPr lang="en-US" altLang="ko-KR" sz="1300" b="1" i="0" strike="noStrike" dirty="0"/>
              <a:t>c. </a:t>
            </a:r>
            <a:r>
              <a:rPr lang="en-US" altLang="ko-KR" sz="1300" i="0" strike="noStrike" dirty="0"/>
              <a:t>a World Natural Heritage Site by UNESCO</a:t>
            </a:r>
          </a:p>
          <a:p>
            <a:pPr algn="l"/>
            <a:endParaRPr lang="en-US" altLang="ko-KR" sz="500" b="0" i="0" strike="noStrike" dirty="0"/>
          </a:p>
          <a:p>
            <a:pPr algn="l"/>
            <a:endParaRPr lang="en-US" altLang="ko-KR" sz="500" b="0" i="0" strike="noStrike" dirty="0"/>
          </a:p>
          <a:p>
            <a:pPr algn="l"/>
            <a:r>
              <a:rPr lang="en-US" altLang="ko-KR" sz="1300" b="1" i="0" strike="noStrike" dirty="0"/>
              <a:t>d. </a:t>
            </a:r>
            <a:r>
              <a:rPr lang="en-US" altLang="ko-KR" sz="1300" b="0" i="0" strike="noStrike" dirty="0"/>
              <a:t>a huge crater surrounded by many sharp rocks</a:t>
            </a:r>
            <a:endParaRPr lang="ko-KR" altLang="en-US" sz="1300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5A58AF4F-2EF8-4A34-8171-F31A5245A406}"/>
              </a:ext>
            </a:extLst>
          </p:cNvPr>
          <p:cNvGrpSpPr/>
          <p:nvPr/>
        </p:nvGrpSpPr>
        <p:grpSpPr>
          <a:xfrm>
            <a:off x="2900146" y="1394346"/>
            <a:ext cx="4305872" cy="4938215"/>
            <a:chOff x="2900146" y="1394346"/>
            <a:chExt cx="4305872" cy="493821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491A98D-B546-4BFC-85CC-51C586ECBDD6}"/>
                </a:ext>
              </a:extLst>
            </p:cNvPr>
            <p:cNvSpPr txBox="1"/>
            <p:nvPr/>
          </p:nvSpPr>
          <p:spPr>
            <a:xfrm>
              <a:off x="6878471" y="1394346"/>
              <a:ext cx="3275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c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5020D02-C2DA-4B66-A23E-427A6E80A525}"/>
                </a:ext>
              </a:extLst>
            </p:cNvPr>
            <p:cNvSpPr txBox="1"/>
            <p:nvPr/>
          </p:nvSpPr>
          <p:spPr>
            <a:xfrm>
              <a:off x="4630013" y="3106216"/>
              <a:ext cx="3275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a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3B782CF-18A5-49AA-A9A1-6F510ED15B7E}"/>
                </a:ext>
              </a:extLst>
            </p:cNvPr>
            <p:cNvSpPr txBox="1"/>
            <p:nvPr/>
          </p:nvSpPr>
          <p:spPr>
            <a:xfrm>
              <a:off x="5301008" y="4059940"/>
              <a:ext cx="3275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d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89B09A8-2025-4B1E-A25A-1BCC2DC1D379}"/>
                </a:ext>
              </a:extLst>
            </p:cNvPr>
            <p:cNvSpPr txBox="1"/>
            <p:nvPr/>
          </p:nvSpPr>
          <p:spPr>
            <a:xfrm>
              <a:off x="2900146" y="5963229"/>
              <a:ext cx="3275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b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682D15BC-CCDC-49D1-AA72-592B1038B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194" y="1551763"/>
            <a:ext cx="11509612" cy="267857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720094" y="215362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366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•designated: </a:t>
            </a:r>
            <a:r>
              <a:rPr lang="ko-KR" altLang="en-US" sz="1200" dirty="0">
                <a:solidFill>
                  <a:schemeClr val="bg1"/>
                </a:solidFill>
              </a:rPr>
              <a:t>지정된 </a:t>
            </a:r>
            <a:r>
              <a:rPr lang="en-US" altLang="ko-KR" sz="1200" dirty="0">
                <a:solidFill>
                  <a:schemeClr val="bg1"/>
                </a:solidFill>
              </a:rPr>
              <a:t>•magnificent: </a:t>
            </a:r>
            <a:r>
              <a:rPr lang="ko-KR" altLang="en-US" sz="1200" dirty="0">
                <a:solidFill>
                  <a:schemeClr val="bg1"/>
                </a:solidFill>
              </a:rPr>
              <a:t>웅장한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훌륭한 </a:t>
            </a:r>
            <a:r>
              <a:rPr lang="en-US" altLang="ko-KR" sz="1200" dirty="0">
                <a:solidFill>
                  <a:schemeClr val="bg1"/>
                </a:solidFill>
              </a:rPr>
              <a:t>•basalt: </a:t>
            </a:r>
            <a:r>
              <a:rPr lang="ko-KR" altLang="en-US" sz="1200" dirty="0">
                <a:solidFill>
                  <a:schemeClr val="bg1"/>
                </a:solidFill>
              </a:rPr>
              <a:t>현무암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094CAC-FBE5-41C0-96F4-13DAB51DDC1B}"/>
              </a:ext>
            </a:extLst>
          </p:cNvPr>
          <p:cNvSpPr txBox="1"/>
          <p:nvPr/>
        </p:nvSpPr>
        <p:spPr>
          <a:xfrm>
            <a:off x="1136246" y="3978416"/>
            <a:ext cx="9919508" cy="1865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&lt;</a:t>
            </a:r>
            <a:r>
              <a:rPr lang="ko-KR" altLang="en-US" sz="15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500" b="1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ct val="20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A1. It’s 1,950 meters high.</a:t>
            </a:r>
          </a:p>
          <a:p>
            <a:pPr>
              <a:lnSpc>
                <a:spcPct val="20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A2. It has a huge crater surrounded by many sharp rocks, which looks like a giant crown.</a:t>
            </a:r>
          </a:p>
          <a:p>
            <a:pPr>
              <a:lnSpc>
                <a:spcPct val="20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A3. It was formed by vast amounts of basalt lava from </a:t>
            </a:r>
            <a:r>
              <a:rPr lang="en-US" altLang="ko-KR" sz="1500" b="1" dirty="0" err="1">
                <a:solidFill>
                  <a:srgbClr val="FF0000"/>
                </a:solidFill>
              </a:rPr>
              <a:t>Hallasan</a:t>
            </a:r>
            <a:r>
              <a:rPr lang="en-US" altLang="ko-KR" sz="1500" b="1" dirty="0">
                <a:solidFill>
                  <a:srgbClr val="FF0000"/>
                </a:solidFill>
              </a:rPr>
              <a:t> Mountain’s </a:t>
            </a:r>
            <a:r>
              <a:rPr lang="en-US" altLang="ko-KR" sz="1500" b="1" dirty="0" err="1">
                <a:solidFill>
                  <a:srgbClr val="FF0000"/>
                </a:solidFill>
              </a:rPr>
              <a:t>volcano.eck</a:t>
            </a:r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F4C6F6E1-BC22-4829-9402-292B7B491F7A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4.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Korean Cultural and Natural Heritage Sites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B0B69629-C9A0-4C40-A517-E3F4BBD28000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About Korean Natural Heritage Sites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</TotalTime>
  <Words>864</Words>
  <Application>Microsoft Office PowerPoint</Application>
  <PresentationFormat>와이드스크린</PresentationFormat>
  <Paragraphs>124</Paragraphs>
  <Slides>17</Slides>
  <Notes>0</Notes>
  <HiddenSlides>0</HiddenSlides>
  <MMClips>2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4" baseType="lpstr">
      <vt:lpstr>NanumSquareOTFL</vt:lpstr>
      <vt:lpstr>맑은 고딕</vt:lpstr>
      <vt:lpstr>함초롬바탕</vt:lpstr>
      <vt:lpstr>Arial</vt:lpstr>
      <vt:lpstr>Calibri</vt:lpstr>
      <vt:lpstr>Impact</vt:lpstr>
      <vt:lpstr>Office 테마</vt:lpstr>
      <vt:lpstr>Lesson 4 Korean Cultural and Natural Heritage Sites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287</cp:revision>
  <dcterms:created xsi:type="dcterms:W3CDTF">2021-02-16T02:29:27Z</dcterms:created>
  <dcterms:modified xsi:type="dcterms:W3CDTF">2026-08-19T03:03:47Z</dcterms:modified>
</cp:coreProperties>
</file>