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77" r:id="rId12"/>
    <p:sldId id="268" r:id="rId13"/>
    <p:sldId id="270" r:id="rId14"/>
    <p:sldId id="271" r:id="rId15"/>
    <p:sldId id="273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AFB0"/>
    <a:srgbClr val="2AA738"/>
    <a:srgbClr val="48B3DD"/>
    <a:srgbClr val="5D9438"/>
    <a:srgbClr val="ADD495"/>
    <a:srgbClr val="69A83F"/>
    <a:srgbClr val="67A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94ABB0-4288-4322-A9EF-177AF8BE2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28B3CF4-0873-45EE-B5CF-E2BEE785BD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DAA0B4-1608-4499-817B-C412D3FDB6A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F4CA1-C4FE-4A53-9A2A-1FEA8D2E265E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09DE28-B91C-4A79-9A73-BD9C3998DC1A}"/>
              </a:ext>
            </a:extLst>
          </p:cNvPr>
          <p:cNvCxnSpPr/>
          <p:nvPr userDrawn="1"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6341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9B8365-52A0-4649-A997-F044D9D67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E0A0958-73B3-4719-8326-730C753AE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976A324-A24D-4BC1-925E-BF4E5D9BD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BEA173E-9B66-47CB-B39B-86FCF37F2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45329C-39B7-480A-9250-13F1AFE9A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6AFD73-C2C7-44CD-AD5A-E0D642A502EE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36AFAF-A440-43A7-88C2-C9E45DCBC26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5AE94-D1E4-4ED5-8325-1A30A4A8D6D8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20852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B6FD2E9-BA39-4D45-AF87-7437B7C49B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E65789-ABBF-44D6-8C91-E616E0ED34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5125EDE-4273-478A-AD98-6DA89B161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B34CAD9-84BE-479E-B864-2A4BF8DD9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621144E-51B8-42B5-95CF-55A065F22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D5E1D1-045F-4525-B034-155DD9906180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F4AA42-25AD-4B6F-83B9-E6681F83253C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4EF704-6183-4E2A-9CAC-FF4ADBD8780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7747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E793B8-2EB7-4F9F-8B2C-1DF5E7AA0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BC4F4F-23C4-4AA8-90C4-9E13299A5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8964F72-331A-4D89-9A68-A24A80F47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3BF9DA-4B57-4AB0-ACD1-15B0CB7B8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67C096-D556-4C12-8276-5D9E4C74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CBE639-5314-4455-BAE0-60F1C163A55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19136A8-422D-4E58-9399-7922C33B8139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그림 9" descr="폰트, 텍스트, 그래픽, 로고이(가) 표시된 사진&#10;&#10;AI 생성 콘텐츠는 정확하지 않을 수 있습니다.">
            <a:extLst>
              <a:ext uri="{FF2B5EF4-FFF2-40B4-BE49-F238E27FC236}">
                <a16:creationId xmlns:a16="http://schemas.microsoft.com/office/drawing/2014/main" id="{72FAAE58-C796-4BED-949B-7BD01F223B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4023" y="6493954"/>
            <a:ext cx="1228078" cy="31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07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A060FD-5297-42D3-930E-18B8BBEA2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00E46F1-0A51-448A-B6D1-64AC5C24A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456A9AD-9DA8-4505-A7A1-E8E1C5EA1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74E1E65-B96D-4B95-86F4-EB29FEC265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B43FEA-DA8A-43CD-A59E-42FE558E7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E5DF26-8ED6-4995-8906-F779F814489F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4B030B7-19BE-41F7-B29C-7ED1F737E2FA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76ABE1-C50A-41A4-8851-49B22ED2A6C6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295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9B099-7D56-426E-9223-9DEA346B2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FEA6A95-FB85-4B45-BF12-E776BC5004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290A0CE-675D-4B51-877C-24E598966F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D2B6E04-09DD-4EEF-967E-9278485DF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569E242-95D7-46C1-B023-02FD53142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BDC90C-24A1-4AD7-A95F-1F51809B6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A0D3F2C-C8CD-405A-8BFF-7B124F42501D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48E663E-E1C0-4557-9B60-6406D11F7A5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53595-0EBD-4A02-9351-EBC124DCCE81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00637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78FA81-B088-4B98-9B9C-D3303BDFB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E2CA9CC-B74F-4EA7-9DE7-9C4849392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3B29B6D-0861-4D3E-9A7A-068D567D59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09B1D72-093F-4E92-B0DE-370C5EA121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5432B99-257B-4686-9608-419E447DD1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EDAF204-40D0-4F3E-85DF-4F1BE1700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6C857965-8C2F-4ADA-9D0F-356115216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388D7BF-3F2A-46D1-8E14-634ECD17B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1E545A26-88FB-479B-BB84-DB244AFEF604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A652DDB1-D30D-4C90-B9E7-00DD613C3177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C201AB-57F8-4BD4-9708-D9FF11E010E4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156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60AE8E-C995-4066-8639-B7BF7E3EE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3969DB4-AEFA-4E7A-A884-0FA7DCD53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13741D7-0CE3-4F42-88F3-ABDE7E7EA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0BE58BDD-585B-4D14-9F63-C4628241F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F794A56-CC3B-42AD-AAEF-F3DC9D12BEA9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91AF34AD-32B1-4BED-8813-0FE4B1675C65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585C11A-984C-413B-8751-0C964D51C502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61477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31D155F-38BF-47A5-AC46-C63C1CA9E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3D21C10-8090-4F20-A3FB-2458DAF31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07BAEE-054B-429A-938C-44C3A8247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EC5662B-AE83-4D24-8D66-548C5B8E10E6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F6CE3C5F-9F51-4A7B-9200-82083604A6A6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AD1468-450A-444C-AF26-742B77563B3D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7581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5E498D-6CA6-4CB9-8F4B-50CD0B467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D21AC9-D43C-4CEA-8D2C-F5CDCC40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1330EF1-45C1-4682-BD5E-FC73EAE61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349A0-E319-4FDB-9640-23F19C644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D0768A3-5EA6-4335-B595-A9DCC174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966404F-7DDA-40C3-B79F-6AA05C69D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B5DA2A3B-A5C7-4767-9A46-465E900AA2A8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5FB5FEA9-C57C-418D-B8A4-2D58728672E2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FE104D-9C0E-4F23-A905-0B07027D4550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22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688B84-2110-4AA6-BAE4-3A84AEAF5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12BA32-52C5-4D04-8259-7D4A741DEB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515BE3-36EF-4245-9511-F1FDB5A03A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483500C-6B16-4E1C-8FF6-AF5D4B8C9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AC92444-A41B-46FA-9AA1-0645705E4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E36BB-5BA7-4918-BE4D-27FE47BBF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CD25D7F5-3DBA-4BA7-9951-84CFAA68F7CB}"/>
              </a:ext>
            </a:extLst>
          </p:cNvPr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5D94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ko-KR" altLang="en-US" dirty="0"/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349DE1A2-839E-485B-A610-8BD350B82E1D}"/>
              </a:ext>
            </a:extLst>
          </p:cNvPr>
          <p:cNvSpPr/>
          <p:nvPr userDrawn="1"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rgbClr val="ADD4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7110E1-F86C-4A86-86E2-25DE775941EE}"/>
              </a:ext>
            </a:extLst>
          </p:cNvPr>
          <p:cNvSpPr txBox="1"/>
          <p:nvPr userDrawn="1"/>
        </p:nvSpPr>
        <p:spPr>
          <a:xfrm>
            <a:off x="11253788" y="6484637"/>
            <a:ext cx="9382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(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주</a:t>
            </a:r>
            <a:r>
              <a:rPr lang="en-US" altLang="ko-KR" sz="1400" b="0" dirty="0">
                <a:solidFill>
                  <a:schemeClr val="bg1"/>
                </a:solidFill>
                <a:latin typeface="+mn-lt"/>
                <a:ea typeface="HY얕은샘물M" panose="02030600000101010101" pitchFamily="18" charset="-127"/>
              </a:rPr>
              <a:t>)</a:t>
            </a:r>
            <a:r>
              <a:rPr lang="ko-KR" altLang="en-US" sz="1400" b="0" dirty="0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 </a:t>
            </a:r>
            <a:r>
              <a:rPr lang="ko-KR" altLang="en-US" sz="1400" b="1" dirty="0" err="1">
                <a:solidFill>
                  <a:schemeClr val="bg1"/>
                </a:solidFill>
                <a:latin typeface="Impact" panose="020B0806030902050204" pitchFamily="34" charset="0"/>
                <a:ea typeface="HY얕은샘물M" panose="02030600000101010101" pitchFamily="18" charset="-127"/>
              </a:rPr>
              <a:t>이젠미디어</a:t>
            </a:r>
            <a:endParaRPr lang="ko-KR" altLang="en-US" sz="1400" b="1" dirty="0">
              <a:solidFill>
                <a:schemeClr val="bg1"/>
              </a:solidFill>
              <a:latin typeface="Impact" panose="020B0806030902050204" pitchFamily="34" charset="0"/>
              <a:ea typeface="HY얕은샘물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492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F233EE5A-C1AC-4472-A61E-B6113D8E7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BF4650F-FB92-4A59-AE13-196F8ED41B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B18C753-313A-4FC2-AB2E-24622BF768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1205D-1167-42B1-960C-9AA1261E10D6}" type="datetimeFigureOut">
              <a:rPr lang="ko-KR" altLang="en-US" smtClean="0"/>
              <a:t>2026-08-19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6D2B5EE-54BD-4E5D-8C7B-D9E157A11C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A8E5692-06BF-4D1D-854C-726D2A66A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1489A-BC19-4AD5-95E3-CCB5CD969B2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2577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microsoft.com/office/2007/relationships/media" Target="../media/media4.mp3"/><Relationship Id="rId7" Type="http://schemas.openxmlformats.org/officeDocument/2006/relationships/slide" Target="slide1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Relationship Id="rId9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slide" Target="slide15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slide" Target="slide1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0AFBD52B-04FC-4510-90AA-0F85A99B606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8472" y="2150534"/>
            <a:ext cx="9868628" cy="1976067"/>
          </a:xfrm>
        </p:spPr>
        <p:txBody>
          <a:bodyPr>
            <a:noAutofit/>
          </a:bodyPr>
          <a:lstStyle/>
          <a:p>
            <a:pPr algn="l">
              <a:lnSpc>
                <a:spcPct val="100000"/>
              </a:lnSpc>
            </a:pPr>
            <a:r>
              <a:rPr lang="en-US" altLang="ko-KR" sz="4800" dirty="0">
                <a:latin typeface="+mj-ea"/>
              </a:rPr>
              <a:t>Lesson 4</a:t>
            </a:r>
            <a:br>
              <a:rPr lang="en-US" altLang="ko-KR" sz="6000" b="1" dirty="0">
                <a:latin typeface="+mj-ea"/>
              </a:rPr>
            </a:br>
            <a:r>
              <a:rPr lang="en-US" altLang="ko-KR" sz="6000" b="1" dirty="0">
                <a:latin typeface="+mj-ea"/>
              </a:rPr>
              <a:t>Locations and Directions</a:t>
            </a:r>
            <a:endParaRPr lang="ko-KR" altLang="en-US" sz="6000" b="1" dirty="0">
              <a:latin typeface="+mj-ea"/>
            </a:endParaRPr>
          </a:p>
        </p:txBody>
      </p:sp>
      <p:sp>
        <p:nvSpPr>
          <p:cNvPr id="5" name="부제목 2">
            <a:extLst>
              <a:ext uri="{FF2B5EF4-FFF2-40B4-BE49-F238E27FC236}">
                <a16:creationId xmlns:a16="http://schemas.microsoft.com/office/drawing/2014/main" id="{622591A7-06E0-4500-8BAD-1EA976334BF6}"/>
              </a:ext>
            </a:extLst>
          </p:cNvPr>
          <p:cNvSpPr txBox="1">
            <a:spLocks/>
          </p:cNvSpPr>
          <p:nvPr/>
        </p:nvSpPr>
        <p:spPr>
          <a:xfrm>
            <a:off x="1218472" y="1264176"/>
            <a:ext cx="4420328" cy="40269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sz="2400" dirty="0"/>
              <a:t>PART Ⅰ </a:t>
            </a:r>
            <a:r>
              <a:rPr lang="en-US" altLang="ko-KR" sz="2400" b="1" dirty="0"/>
              <a:t>Basic Conversation</a:t>
            </a:r>
          </a:p>
        </p:txBody>
      </p:sp>
      <p:sp>
        <p:nvSpPr>
          <p:cNvPr id="7" name="부제목 2">
            <a:extLst>
              <a:ext uri="{FF2B5EF4-FFF2-40B4-BE49-F238E27FC236}">
                <a16:creationId xmlns:a16="http://schemas.microsoft.com/office/drawing/2014/main" id="{198C3FB0-4A62-48B9-9CF6-96B658E24053}"/>
              </a:ext>
            </a:extLst>
          </p:cNvPr>
          <p:cNvSpPr txBox="1">
            <a:spLocks/>
          </p:cNvSpPr>
          <p:nvPr/>
        </p:nvSpPr>
        <p:spPr>
          <a:xfrm>
            <a:off x="8533672" y="99477"/>
            <a:ext cx="3658328" cy="45297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1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1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altLang="ko-KR" dirty="0"/>
              <a:t>High School </a:t>
            </a:r>
            <a:r>
              <a:rPr lang="en-US" altLang="ko-KR" b="1" dirty="0"/>
              <a:t>Tourism English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D06BE5-F372-0FEA-1A8E-B2E5B91F457C}"/>
              </a:ext>
            </a:extLst>
          </p:cNvPr>
          <p:cNvSpPr txBox="1"/>
          <p:nvPr/>
        </p:nvSpPr>
        <p:spPr>
          <a:xfrm>
            <a:off x="8827537" y="5843612"/>
            <a:ext cx="3264936" cy="373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>
                <a:latin typeface="+mn-ea"/>
                <a:cs typeface="Pretendard ExtraBold" panose="02000903000000020004" pitchFamily="50" charset="-127"/>
              </a:rPr>
              <a:t>* </a:t>
            </a:r>
            <a:r>
              <a:rPr lang="en-US" altLang="ko-KR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“</a:t>
            </a:r>
            <a:r>
              <a:rPr lang="ko-KR" altLang="en-US" sz="1400" b="1" dirty="0">
                <a:solidFill>
                  <a:srgbClr val="FF0000"/>
                </a:solidFill>
                <a:latin typeface="+mn-ea"/>
                <a:cs typeface="Pretendard ExtraBold" panose="02000903000000020004" pitchFamily="50" charset="-127"/>
              </a:rPr>
              <a:t>슬라이드 쇼“ </a:t>
            </a:r>
            <a:r>
              <a:rPr lang="ko-KR" altLang="en-US" sz="1400" dirty="0">
                <a:latin typeface="+mn-ea"/>
                <a:cs typeface="Pretendard ExtraLight" panose="02000303000000020004" pitchFamily="50" charset="-127"/>
              </a:rPr>
              <a:t>모드</a:t>
            </a:r>
            <a:r>
              <a:rPr lang="ko-KR" altLang="en-US" sz="1400" dirty="0"/>
              <a:t>로 이용해 주세요</a:t>
            </a:r>
            <a:r>
              <a:rPr lang="en-US" altLang="ko-KR" sz="1400" dirty="0"/>
              <a:t>.</a:t>
            </a:r>
            <a:endParaRPr lang="en-US" altLang="ko-KR" sz="1400" dirty="0">
              <a:latin typeface="+mn-ea"/>
              <a:cs typeface="Pretendard ExtraLight" panose="020003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99306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>
            <a:extLst>
              <a:ext uri="{FF2B5EF4-FFF2-40B4-BE49-F238E27FC236}">
                <a16:creationId xmlns:a16="http://schemas.microsoft.com/office/drawing/2014/main" id="{912CECE5-9099-4924-AB7A-2B4D11B46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1281112"/>
            <a:ext cx="9782175" cy="4295775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76EFCA73-A918-4DEA-A9A0-D9104D353FA7}"/>
              </a:ext>
            </a:extLst>
          </p:cNvPr>
          <p:cNvGrpSpPr/>
          <p:nvPr/>
        </p:nvGrpSpPr>
        <p:grpSpPr>
          <a:xfrm>
            <a:off x="1569709" y="2156914"/>
            <a:ext cx="6864428" cy="2911540"/>
            <a:chOff x="1327971" y="2034802"/>
            <a:chExt cx="6864428" cy="291154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0BB9B67-427E-454E-874E-C5054777316A}"/>
                </a:ext>
              </a:extLst>
            </p:cNvPr>
            <p:cNvSpPr txBox="1"/>
            <p:nvPr/>
          </p:nvSpPr>
          <p:spPr>
            <a:xfrm>
              <a:off x="1506546" y="2401158"/>
              <a:ext cx="6685853" cy="254518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ko-KR" sz="1350" b="1" i="0" strike="noStrike" dirty="0">
                  <a:uFill>
                    <a:solidFill>
                      <a:schemeClr val="tx1"/>
                    </a:solidFill>
                  </a:uFill>
                </a:rPr>
                <a:t>      </a:t>
              </a:r>
              <a:r>
                <a:rPr lang="en-US" altLang="ko-KR" sz="1350" b="1" i="0" u="sng" strike="noStrike" dirty="0">
                  <a:uFill>
                    <a:solidFill>
                      <a:schemeClr val="tx1"/>
                    </a:solidFill>
                  </a:uFill>
                </a:rPr>
                <a:t>Hello. I’m 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Park, Minho</a:t>
              </a:r>
              <a:r>
                <a:rPr lang="en-US" altLang="ko-KR" sz="1350" b="1" i="0" u="sng" strike="noStrike" dirty="0">
                  <a:uFill>
                    <a:solidFill>
                      <a:schemeClr val="tx1"/>
                    </a:solidFill>
                  </a:uFill>
                </a:rPr>
                <a:t> from 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Korea Travel</a:t>
              </a:r>
              <a:r>
                <a:rPr lang="en-US" altLang="ko-KR" sz="1350" b="1" i="0" u="sng" strike="noStrike" dirty="0">
                  <a:uFill>
                    <a:solidFill>
                      <a:schemeClr val="tx1"/>
                    </a:solidFill>
                  </a:uFill>
                </a:rPr>
                <a:t>. I’ll tell you how to get to </a:t>
              </a:r>
              <a:r>
                <a:rPr lang="en-US" altLang="ko-KR" sz="1350" b="1" i="0" u="sng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Namiseom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Island</a:t>
              </a:r>
              <a:r>
                <a:rPr lang="en-US" altLang="ko-KR" sz="1350" b="1" i="0" u="sng" strike="noStrike" dirty="0">
                  <a:uFill>
                    <a:solidFill>
                      <a:schemeClr val="tx1"/>
                    </a:solidFill>
                  </a:uFill>
                </a:rPr>
                <a:t> from 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Incheon International Airport</a:t>
              </a:r>
              <a:r>
                <a:rPr lang="en-US" altLang="ko-KR" sz="1350" b="1" i="0" u="sng" strike="noStrike" dirty="0">
                  <a:uFill>
                    <a:solidFill>
                      <a:schemeClr val="tx1"/>
                    </a:solidFill>
                  </a:uFill>
                </a:rPr>
                <a:t>. First, 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take the Airport Express train at Incheon International Airport Terminal Station. Get off at </a:t>
              </a:r>
              <a:r>
                <a:rPr lang="en-US" altLang="ko-KR" sz="1350" b="1" i="0" u="sng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Gongdeok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Station. Change to the light green line and go in the direction of Yongsan Station. Then get off at </a:t>
              </a:r>
              <a:r>
                <a:rPr lang="en-US" altLang="ko-KR" sz="1350" b="1" i="0" u="sng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Sangbong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Station and change to the </a:t>
              </a:r>
              <a:r>
                <a:rPr lang="en-US" altLang="ko-KR" sz="1350" b="1" i="0" u="sng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Gyeongchun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Railroad Line in the direction of </a:t>
              </a:r>
              <a:r>
                <a:rPr lang="en-US" altLang="ko-KR" sz="1350" b="1" i="0" u="sng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Chuncheon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Station. Then go to </a:t>
              </a:r>
              <a:r>
                <a:rPr lang="en-US" altLang="ko-KR" sz="1350" b="1" i="0" u="sng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Gapyeong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Station. Go out Exit 1 at </a:t>
              </a:r>
              <a:r>
                <a:rPr lang="en-US" altLang="ko-KR" sz="1350" b="1" i="0" u="sng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Gapyeong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Station and go to the bus stop. Take the bus for </a:t>
              </a:r>
              <a:r>
                <a:rPr lang="en-US" altLang="ko-KR" sz="1350" b="1" i="0" u="sng" strike="noStrike" dirty="0" err="1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Namiseom</a:t>
              </a:r>
              <a:r>
                <a:rPr lang="en-US" altLang="ko-KR" sz="1350" b="1" i="0" u="sng" strike="noStrike" dirty="0">
                  <a:solidFill>
                    <a:srgbClr val="FF0000"/>
                  </a:solidFill>
                  <a:uFill>
                    <a:solidFill>
                      <a:schemeClr val="tx1"/>
                    </a:solidFill>
                  </a:uFill>
                </a:rPr>
                <a:t> Island. I hope you have fun there. Thank you.</a:t>
              </a:r>
              <a:endParaRPr lang="ko-KR" altLang="en-US" sz="1350" b="1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907171E-00D3-4D16-9423-87FDE93422C6}"/>
                </a:ext>
              </a:extLst>
            </p:cNvPr>
            <p:cNvSpPr txBox="1"/>
            <p:nvPr/>
          </p:nvSpPr>
          <p:spPr>
            <a:xfrm>
              <a:off x="1327971" y="2034802"/>
              <a:ext cx="107593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&lt;</a:t>
              </a:r>
              <a:r>
                <a:rPr lang="ko-KR" altLang="en-US" sz="1200" b="1" dirty="0">
                  <a:solidFill>
                    <a:srgbClr val="FF0000"/>
                  </a:solidFill>
                  <a:latin typeface="+mn-ea"/>
                </a:rPr>
                <a:t>예시 정답</a:t>
              </a:r>
              <a:r>
                <a:rPr lang="en-US" altLang="ko-KR" sz="1200" b="1" dirty="0">
                  <a:solidFill>
                    <a:srgbClr val="FF0000"/>
                  </a:solidFill>
                  <a:latin typeface="+mn-ea"/>
                </a:rPr>
                <a:t>&gt;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208343CC-33B9-4442-808D-639A4DAD00F3}"/>
              </a:ext>
            </a:extLst>
          </p:cNvPr>
          <p:cNvSpPr txBox="1"/>
          <p:nvPr/>
        </p:nvSpPr>
        <p:spPr>
          <a:xfrm>
            <a:off x="8760832" y="185793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8" name="제목 1">
            <a:extLst>
              <a:ext uri="{FF2B5EF4-FFF2-40B4-BE49-F238E27FC236}">
                <a16:creationId xmlns:a16="http://schemas.microsoft.com/office/drawing/2014/main" id="{BDEEBAE7-B476-4F6F-83D9-042FA13067F1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6072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046DF87-1C1B-45C2-9137-FC2626297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019" y="1561351"/>
            <a:ext cx="10335962" cy="2919248"/>
          </a:xfrm>
          <a:prstGeom prst="rect">
            <a:avLst/>
          </a:prstGeom>
        </p:spPr>
      </p:pic>
      <p:sp>
        <p:nvSpPr>
          <p:cNvPr id="7" name="제목 1">
            <a:extLst>
              <a:ext uri="{FF2B5EF4-FFF2-40B4-BE49-F238E27FC236}">
                <a16:creationId xmlns:a16="http://schemas.microsoft.com/office/drawing/2014/main" id="{60D3268E-D1A1-4845-A084-826B6ADC2B4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197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그림 17">
            <a:extLst>
              <a:ext uri="{FF2B5EF4-FFF2-40B4-BE49-F238E27FC236}">
                <a16:creationId xmlns:a16="http://schemas.microsoft.com/office/drawing/2014/main" id="{7BBA10AA-150D-4753-BA03-263A7B0AB2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7484" y="825070"/>
            <a:ext cx="8232030" cy="520785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64F1932A-3015-4AB2-8FF1-0F18B0A2A262}"/>
              </a:ext>
            </a:extLst>
          </p:cNvPr>
          <p:cNvSpPr/>
          <p:nvPr/>
        </p:nvSpPr>
        <p:spPr>
          <a:xfrm>
            <a:off x="2714460" y="1716716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6D02CBC0-4E0A-47FC-8AD1-AD027C79719C}"/>
              </a:ext>
            </a:extLst>
          </p:cNvPr>
          <p:cNvSpPr/>
          <p:nvPr/>
        </p:nvSpPr>
        <p:spPr>
          <a:xfrm>
            <a:off x="5483303" y="5240811"/>
            <a:ext cx="350109" cy="35010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TextBox 12">
            <a:hlinkClick r:id="rId7" action="ppaction://hlinksldjump"/>
            <a:extLst>
              <a:ext uri="{FF2B5EF4-FFF2-40B4-BE49-F238E27FC236}">
                <a16:creationId xmlns:a16="http://schemas.microsoft.com/office/drawing/2014/main" id="{86BF6A30-FCAA-4CEC-B8DA-D4A8D1D05D6E}"/>
              </a:ext>
            </a:extLst>
          </p:cNvPr>
          <p:cNvSpPr txBox="1"/>
          <p:nvPr/>
        </p:nvSpPr>
        <p:spPr>
          <a:xfrm>
            <a:off x="9094510" y="1366341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AA9915B-EC8F-4B16-BB84-939924E2E8A3}"/>
              </a:ext>
            </a:extLst>
          </p:cNvPr>
          <p:cNvSpPr txBox="1"/>
          <p:nvPr/>
        </p:nvSpPr>
        <p:spPr>
          <a:xfrm>
            <a:off x="9945345" y="136059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5" name="TextBox 14">
            <a:hlinkClick r:id="rId8" action="ppaction://hlinksldjump"/>
            <a:extLst>
              <a:ext uri="{FF2B5EF4-FFF2-40B4-BE49-F238E27FC236}">
                <a16:creationId xmlns:a16="http://schemas.microsoft.com/office/drawing/2014/main" id="{6BEFA5BC-3F63-42FD-91D9-E21ADBD58932}"/>
              </a:ext>
            </a:extLst>
          </p:cNvPr>
          <p:cNvSpPr txBox="1"/>
          <p:nvPr/>
        </p:nvSpPr>
        <p:spPr>
          <a:xfrm>
            <a:off x="6635881" y="2239961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D1138A-DF4D-484A-AC67-39AEF1F272A6}"/>
              </a:ext>
            </a:extLst>
          </p:cNvPr>
          <p:cNvSpPr txBox="1"/>
          <p:nvPr/>
        </p:nvSpPr>
        <p:spPr>
          <a:xfrm>
            <a:off x="7486716" y="223421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19" name="P1L4_33p_Check Up_A1">
            <a:hlinkClick r:id="" action="ppaction://media"/>
            <a:extLst>
              <a:ext uri="{FF2B5EF4-FFF2-40B4-BE49-F238E27FC236}">
                <a16:creationId xmlns:a16="http://schemas.microsoft.com/office/drawing/2014/main" id="{8D61C7CD-D4CA-4ACB-B026-1363ADF11C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493404" y="1293253"/>
            <a:ext cx="475200" cy="475200"/>
          </a:xfrm>
          <a:prstGeom prst="rect">
            <a:avLst/>
          </a:prstGeom>
        </p:spPr>
      </p:pic>
      <p:pic>
        <p:nvPicPr>
          <p:cNvPr id="20" name="P1L4_33p_Check Up_A2">
            <a:hlinkClick r:id="" action="ppaction://media"/>
            <a:extLst>
              <a:ext uri="{FF2B5EF4-FFF2-40B4-BE49-F238E27FC236}">
                <a16:creationId xmlns:a16="http://schemas.microsoft.com/office/drawing/2014/main" id="{BD7B1C25-445D-41C9-B194-23116014DEE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080152" y="2166873"/>
            <a:ext cx="475200" cy="475200"/>
          </a:xfrm>
          <a:prstGeom prst="rect">
            <a:avLst/>
          </a:prstGeom>
        </p:spPr>
      </p:pic>
      <p:sp>
        <p:nvSpPr>
          <p:cNvPr id="17" name="제목 1">
            <a:extLst>
              <a:ext uri="{FF2B5EF4-FFF2-40B4-BE49-F238E27FC236}">
                <a16:creationId xmlns:a16="http://schemas.microsoft.com/office/drawing/2014/main" id="{E0D1C858-CFCC-4CB9-B8BB-2854009D2ED5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5128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96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332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B1C72B31-834D-4265-89C0-EEEB14E77E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46" t="3994" r="6123" b="3994"/>
          <a:stretch/>
        </p:blipFill>
        <p:spPr>
          <a:xfrm>
            <a:off x="993946" y="899901"/>
            <a:ext cx="10204107" cy="5058197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p.33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9C235275-F7E0-404E-BA34-F76BB1AA203C}"/>
              </a:ext>
            </a:extLst>
          </p:cNvPr>
          <p:cNvGrpSpPr/>
          <p:nvPr/>
        </p:nvGrpSpPr>
        <p:grpSpPr>
          <a:xfrm>
            <a:off x="7496367" y="1904209"/>
            <a:ext cx="3073538" cy="3796367"/>
            <a:chOff x="7496367" y="1904209"/>
            <a:chExt cx="3073538" cy="379636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1C0DF59-BD0B-441A-B8D6-64C733002C8D}"/>
                </a:ext>
              </a:extLst>
            </p:cNvPr>
            <p:cNvSpPr txBox="1"/>
            <p:nvPr/>
          </p:nvSpPr>
          <p:spPr>
            <a:xfrm>
              <a:off x="10014881" y="1904209"/>
              <a:ext cx="5550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left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46A1477-4C7B-4A43-A3F1-E65C241247BE}"/>
                </a:ext>
              </a:extLst>
            </p:cNvPr>
            <p:cNvSpPr txBox="1"/>
            <p:nvPr/>
          </p:nvSpPr>
          <p:spPr>
            <a:xfrm>
              <a:off x="7570374" y="2250369"/>
              <a:ext cx="8695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across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F25F5D-BC30-4CB5-BB88-50B4BC045830}"/>
                </a:ext>
              </a:extLst>
            </p:cNvPr>
            <p:cNvSpPr txBox="1"/>
            <p:nvPr/>
          </p:nvSpPr>
          <p:spPr>
            <a:xfrm>
              <a:off x="9553270" y="2924204"/>
              <a:ext cx="646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past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2BA522C-A5C5-487D-8DEF-01072EBB4527}"/>
                </a:ext>
              </a:extLst>
            </p:cNvPr>
            <p:cNvSpPr txBox="1"/>
            <p:nvPr/>
          </p:nvSpPr>
          <p:spPr>
            <a:xfrm>
              <a:off x="7496367" y="3273798"/>
              <a:ext cx="6655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next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6F59FFB-9FC2-44D3-AA83-66AE1D97C578}"/>
                </a:ext>
              </a:extLst>
            </p:cNvPr>
            <p:cNvSpPr txBox="1"/>
            <p:nvPr/>
          </p:nvSpPr>
          <p:spPr>
            <a:xfrm>
              <a:off x="7735844" y="4643969"/>
              <a:ext cx="7128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right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E4A2BBD-518D-4C36-98FF-B9C0FD6EA22B}"/>
                </a:ext>
              </a:extLst>
            </p:cNvPr>
            <p:cNvSpPr txBox="1"/>
            <p:nvPr/>
          </p:nvSpPr>
          <p:spPr>
            <a:xfrm>
              <a:off x="8100945" y="5331244"/>
              <a:ext cx="8983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library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2CB094AC-3233-42D7-AD56-F2B7473E240E}"/>
              </a:ext>
            </a:extLst>
          </p:cNvPr>
          <p:cNvSpPr txBox="1"/>
          <p:nvPr/>
        </p:nvSpPr>
        <p:spPr>
          <a:xfrm>
            <a:off x="6451660" y="952706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A82DAB44-3EB6-4DDC-8137-E9905A46AE8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423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3020AB-4AB2-4457-8C76-ABD193F503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27138"/>
            <a:ext cx="9144000" cy="2387600"/>
          </a:xfrm>
        </p:spPr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  <a:cs typeface="Calibri" panose="020F0502020204030204" pitchFamily="34" charset="0"/>
              </a:rPr>
              <a:t>Script</a:t>
            </a:r>
            <a:endParaRPr lang="ko-KR" alt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903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446437" y="501115"/>
            <a:ext cx="11299126" cy="5855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Sumi, do you know how to get to ABC Art Hall? I’ve never been there before.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Are you driving or taking the subway?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The subway.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Take the green line at </a:t>
            </a:r>
            <a:r>
              <a:rPr lang="en-US" altLang="ko-KR" sz="1800" b="0" i="0" u="none" strike="noStrike" baseline="0" dirty="0" err="1"/>
              <a:t>Ahyeon</a:t>
            </a:r>
            <a:r>
              <a:rPr lang="en-US" altLang="ko-KR" sz="1800" b="0" i="0" u="none" strike="noStrike" baseline="0" dirty="0"/>
              <a:t> Station and get on in the direction of City Hall. Then, transfer to the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brown line at </a:t>
            </a:r>
            <a:r>
              <a:rPr lang="en-US" altLang="ko-KR" sz="1800" b="0" i="0" u="none" strike="noStrike" baseline="0" dirty="0" err="1"/>
              <a:t>Sindang</a:t>
            </a:r>
            <a:r>
              <a:rPr lang="en-US" altLang="ko-KR" sz="1800" b="0" i="0" u="none" strike="noStrike" baseline="0" dirty="0"/>
              <a:t> Station and get on a train for </a:t>
            </a:r>
            <a:r>
              <a:rPr lang="en-US" altLang="ko-KR" sz="1800" b="0" i="0" u="none" strike="noStrike" baseline="0" dirty="0" err="1"/>
              <a:t>Yaksu</a:t>
            </a:r>
            <a:r>
              <a:rPr lang="en-US" altLang="ko-KR" sz="1800" b="0" i="0" u="none" strike="noStrike" baseline="0" dirty="0"/>
              <a:t> Station. Get off at </a:t>
            </a:r>
            <a:r>
              <a:rPr lang="en-US" altLang="ko-KR" sz="1800" b="0" i="0" u="none" strike="noStrike" baseline="0" dirty="0" err="1"/>
              <a:t>Hangangjin</a:t>
            </a:r>
            <a:r>
              <a:rPr lang="en-US" altLang="ko-KR" sz="1800" b="0" i="0" u="none" strike="noStrike" baseline="0" dirty="0"/>
              <a:t> Station.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Just a moment, let me take this down!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Take the green line at </a:t>
            </a:r>
            <a:r>
              <a:rPr lang="en-US" altLang="ko-KR" sz="1800" b="0" i="0" u="none" strike="noStrike" baseline="0" dirty="0" err="1"/>
              <a:t>Ahyeon</a:t>
            </a:r>
            <a:r>
              <a:rPr lang="en-US" altLang="ko-KR" sz="1800" b="0" i="0" u="none" strike="noStrike" baseline="0" dirty="0"/>
              <a:t> Station and transfer to the brown line at </a:t>
            </a:r>
            <a:r>
              <a:rPr lang="en-US" altLang="ko-KR" sz="1800" b="0" i="0" u="none" strike="noStrike" baseline="0" dirty="0" err="1"/>
              <a:t>Sindang</a:t>
            </a:r>
            <a:r>
              <a:rPr lang="en-US" altLang="ko-KR" sz="1800" b="0" i="0" u="none" strike="noStrike" baseline="0" dirty="0"/>
              <a:t> Station. Get off at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 err="1"/>
              <a:t>Hangangjin</a:t>
            </a:r>
            <a:r>
              <a:rPr lang="en-US" altLang="ko-KR" sz="1800" b="0" i="0" u="none" strike="noStrike" baseline="0" dirty="0"/>
              <a:t> Station. Got it?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Yes, thanks. Now, once I get to </a:t>
            </a:r>
            <a:r>
              <a:rPr lang="en-US" altLang="ko-KR" sz="1800" b="0" i="0" u="none" strike="noStrike" baseline="0" dirty="0" err="1"/>
              <a:t>Hangangjin</a:t>
            </a:r>
            <a:r>
              <a:rPr lang="en-US" altLang="ko-KR" sz="1800" b="0" i="0" u="none" strike="noStrike" baseline="0" dirty="0"/>
              <a:t> Station, what do I do?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Once you are at </a:t>
            </a:r>
            <a:r>
              <a:rPr lang="en-US" altLang="ko-KR" sz="1800" b="0" i="0" u="none" strike="noStrike" baseline="0" dirty="0" err="1"/>
              <a:t>Hangangjin</a:t>
            </a:r>
            <a:r>
              <a:rPr lang="en-US" altLang="ko-KR" sz="1800" b="0" i="0" u="none" strike="noStrike" baseline="0" dirty="0"/>
              <a:t> Station, go out Exit 2 and walk straight ahead for about one hundred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meters. It will be on your right.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M: </a:t>
            </a:r>
            <a:r>
              <a:rPr lang="en-US" altLang="ko-KR" sz="1800" b="0" i="0" u="none" strike="noStrike" baseline="0" dirty="0"/>
              <a:t>Can you repeat that?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/>
              <a:t>W: </a:t>
            </a:r>
            <a:r>
              <a:rPr lang="en-US" altLang="ko-KR" sz="1800" b="0" i="0" u="none" strike="noStrike" baseline="0" dirty="0"/>
              <a:t>Once you are at </a:t>
            </a:r>
            <a:r>
              <a:rPr lang="en-US" altLang="ko-KR" sz="1800" b="0" i="0" u="none" strike="noStrike" baseline="0" dirty="0" err="1"/>
              <a:t>Hangangjin</a:t>
            </a:r>
            <a:r>
              <a:rPr lang="en-US" altLang="ko-KR" sz="1800" b="0" i="0" u="none" strike="noStrike" baseline="0" dirty="0"/>
              <a:t> Station, go out Exit 2 and walk straight ahead for about one hundred </a:t>
            </a:r>
          </a:p>
          <a:p>
            <a:pPr algn="l">
              <a:lnSpc>
                <a:spcPct val="150000"/>
              </a:lnSpc>
            </a:pPr>
            <a:r>
              <a:rPr lang="en-US" altLang="ko-KR" dirty="0"/>
              <a:t>    </a:t>
            </a:r>
            <a:r>
              <a:rPr lang="en-US" altLang="ko-KR" sz="1000" dirty="0"/>
              <a:t> </a:t>
            </a:r>
            <a:r>
              <a:rPr lang="en-US" altLang="ko-KR" sz="1800" b="0" i="0" u="none" strike="noStrike" baseline="0" dirty="0"/>
              <a:t>meters. It will be on your right.</a:t>
            </a:r>
            <a:endParaRPr lang="en-US" altLang="ko-KR" sz="19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26427B88-C558-4FC4-90DA-820202CB19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52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3779D01E-E767-41B5-9959-068E5F006C8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DFB191D6-F5C2-4C23-992D-C516A26507DA}"/>
              </a:ext>
            </a:extLst>
          </p:cNvPr>
          <p:cNvSpPr txBox="1">
            <a:spLocks/>
          </p:cNvSpPr>
          <p:nvPr/>
        </p:nvSpPr>
        <p:spPr>
          <a:xfrm>
            <a:off x="1783956" y="453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1L4_30p_Situation 1_A">
            <a:hlinkClick r:id="" action="ppaction://media"/>
            <a:extLst>
              <a:ext uri="{FF2B5EF4-FFF2-40B4-BE49-F238E27FC236}">
                <a16:creationId xmlns:a16="http://schemas.microsoft.com/office/drawing/2014/main" id="{BC71B5F8-29F9-4A5E-811D-0B0A95A834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10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9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339345" y="694350"/>
            <a:ext cx="11513310" cy="5440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I’m driving to the Korean Folk Village later today. Could you give me directions, </a:t>
            </a:r>
            <a:r>
              <a:rPr lang="en-US" altLang="ko-KR" sz="1800" b="0" i="0" u="none" strike="noStrike" baseline="0" dirty="0" err="1">
                <a:latin typeface="+mj-lt"/>
              </a:rPr>
              <a:t>Yuna</a:t>
            </a:r>
            <a:r>
              <a:rPr lang="en-US" altLang="ko-KR" sz="1800" b="0" i="0" u="none" strike="noStrike" baseline="0" dirty="0">
                <a:latin typeface="+mj-lt"/>
              </a:rPr>
              <a:t>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Sure. Are you leaving from home?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Yes.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Okay. First, drive to the </a:t>
            </a:r>
            <a:r>
              <a:rPr lang="en-US" altLang="ko-KR" sz="1800" b="0" i="0" u="none" strike="noStrike" baseline="0" dirty="0" err="1">
                <a:latin typeface="+mj-lt"/>
              </a:rPr>
              <a:t>Gyeongbu</a:t>
            </a:r>
            <a:r>
              <a:rPr lang="en-US" altLang="ko-KR" sz="1800" b="0" i="0" u="none" strike="noStrike" baseline="0" dirty="0">
                <a:latin typeface="+mj-lt"/>
              </a:rPr>
              <a:t> Expressway entrance at the south side of </a:t>
            </a:r>
            <a:r>
              <a:rPr lang="en-US" altLang="ko-KR" sz="1800" b="0" i="0" u="none" strike="noStrike" baseline="0" dirty="0" err="1">
                <a:latin typeface="+mj-lt"/>
              </a:rPr>
              <a:t>Hannam</a:t>
            </a:r>
            <a:r>
              <a:rPr lang="en-US" altLang="ko-KR" sz="1800" b="0" i="0" u="none" strike="noStrike" baseline="0" dirty="0">
                <a:latin typeface="+mj-lt"/>
              </a:rPr>
              <a:t> Bridge. Continue </a:t>
            </a:r>
          </a:p>
          <a:p>
            <a:pPr algn="l">
              <a:lnSpc>
                <a:spcPct val="150000"/>
              </a:lnSpc>
            </a:pPr>
            <a:r>
              <a:rPr lang="en-US" altLang="ko-KR" dirty="0">
                <a:latin typeface="+mj-lt"/>
              </a:rPr>
              <a:t>     </a:t>
            </a:r>
            <a:r>
              <a:rPr lang="en-US" altLang="ko-KR" sz="1800" b="0" i="0" u="none" strike="noStrike" baseline="0" dirty="0">
                <a:latin typeface="+mj-lt"/>
              </a:rPr>
              <a:t>on the expressway to Suwon-</a:t>
            </a:r>
            <a:r>
              <a:rPr lang="en-US" altLang="ko-KR" sz="1800" b="0" i="0" u="none" strike="noStrike" baseline="0" dirty="0" err="1">
                <a:latin typeface="+mj-lt"/>
              </a:rPr>
              <a:t>Singal</a:t>
            </a:r>
            <a:r>
              <a:rPr lang="en-US" altLang="ko-KR" sz="1800" b="0" i="0" u="none" strike="noStrike" baseline="0" dirty="0">
                <a:latin typeface="+mj-lt"/>
              </a:rPr>
              <a:t> IC. Take the exit and turn right in the direction of </a:t>
            </a:r>
            <a:r>
              <a:rPr lang="en-US" altLang="ko-KR" sz="1800" b="0" i="0" u="none" strike="noStrike" baseline="0" dirty="0" err="1">
                <a:latin typeface="+mj-lt"/>
              </a:rPr>
              <a:t>Singal</a:t>
            </a:r>
            <a:r>
              <a:rPr lang="en-US" altLang="ko-KR" sz="1800" b="0" i="0" u="none" strike="noStrike" baseline="0" dirty="0">
                <a:latin typeface="+mj-lt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Let me repeat that quickly. Take the expressway to Suwon-</a:t>
            </a:r>
            <a:r>
              <a:rPr lang="en-US" altLang="ko-KR" sz="1800" b="0" i="0" u="none" strike="noStrike" baseline="0" dirty="0" err="1">
                <a:latin typeface="+mj-lt"/>
              </a:rPr>
              <a:t>Singal</a:t>
            </a:r>
            <a:r>
              <a:rPr lang="en-US" altLang="ko-KR" sz="1800" b="0" i="0" u="none" strike="noStrike" baseline="0" dirty="0">
                <a:latin typeface="+mj-lt"/>
              </a:rPr>
              <a:t> IC and turn right in the direction of </a:t>
            </a:r>
          </a:p>
          <a:p>
            <a:pPr algn="l">
              <a:lnSpc>
                <a:spcPct val="150000"/>
              </a:lnSpc>
            </a:pPr>
            <a:r>
              <a:rPr lang="en-US" altLang="ko-KR" dirty="0">
                <a:latin typeface="+mj-lt"/>
              </a:rPr>
              <a:t>    </a:t>
            </a:r>
            <a:r>
              <a:rPr lang="en-US" altLang="ko-KR" sz="1800" b="0" i="0" u="none" strike="noStrike" baseline="0" dirty="0" err="1">
                <a:latin typeface="+mj-lt"/>
              </a:rPr>
              <a:t>Singal</a:t>
            </a:r>
            <a:r>
              <a:rPr lang="en-US" altLang="ko-KR" sz="1800" b="0" i="0" u="none" strike="noStrike" baseline="0" dirty="0">
                <a:latin typeface="+mj-lt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That’s right. Continue to </a:t>
            </a:r>
            <a:r>
              <a:rPr lang="en-US" altLang="ko-KR" sz="1800" b="0" i="0" u="none" strike="noStrike" baseline="0" dirty="0" err="1">
                <a:latin typeface="+mj-lt"/>
              </a:rPr>
              <a:t>Sanggal</a:t>
            </a:r>
            <a:r>
              <a:rPr lang="en-US" altLang="ko-KR" sz="1800" b="0" i="0" u="none" strike="noStrike" baseline="0" dirty="0">
                <a:latin typeface="+mj-lt"/>
              </a:rPr>
              <a:t> Intersection. And then turn left.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Okay. At </a:t>
            </a:r>
            <a:r>
              <a:rPr lang="en-US" altLang="ko-KR" sz="1800" b="0" i="0" u="none" strike="noStrike" baseline="0" dirty="0" err="1">
                <a:latin typeface="+mj-lt"/>
              </a:rPr>
              <a:t>Sanggal</a:t>
            </a:r>
            <a:r>
              <a:rPr lang="en-US" altLang="ko-KR" sz="1800" b="0" i="0" u="none" strike="noStrike" baseline="0" dirty="0">
                <a:latin typeface="+mj-lt"/>
              </a:rPr>
              <a:t> Intersection turn left.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Yes. Keep going until you get to </a:t>
            </a:r>
            <a:r>
              <a:rPr lang="en-US" altLang="ko-KR" sz="1800" b="0" i="0" u="none" strike="noStrike" baseline="0" dirty="0" err="1">
                <a:latin typeface="+mj-lt"/>
              </a:rPr>
              <a:t>Minsokchon</a:t>
            </a:r>
            <a:r>
              <a:rPr lang="en-US" altLang="ko-KR" sz="1800" b="0" i="0" u="none" strike="noStrike" baseline="0" dirty="0">
                <a:latin typeface="+mj-lt"/>
              </a:rPr>
              <a:t> </a:t>
            </a:r>
            <a:r>
              <a:rPr lang="en-US" altLang="ko-KR" sz="1800" b="0" i="0" u="none" strike="noStrike" baseline="0" dirty="0" err="1">
                <a:latin typeface="+mj-lt"/>
              </a:rPr>
              <a:t>Samgeori</a:t>
            </a:r>
            <a:r>
              <a:rPr lang="en-US" altLang="ko-KR" sz="1800" b="0" i="0" u="none" strike="noStrike" baseline="0" dirty="0">
                <a:latin typeface="+mj-lt"/>
              </a:rPr>
              <a:t>, and then turn left. The Korean Folk Village is </a:t>
            </a:r>
          </a:p>
          <a:p>
            <a:pPr algn="l">
              <a:lnSpc>
                <a:spcPct val="150000"/>
              </a:lnSpc>
            </a:pPr>
            <a:r>
              <a:rPr lang="en-US" altLang="ko-KR" dirty="0">
                <a:latin typeface="+mj-lt"/>
              </a:rPr>
              <a:t>     </a:t>
            </a:r>
            <a:r>
              <a:rPr lang="en-US" altLang="ko-KR" sz="1800" b="0" i="0" u="none" strike="noStrike" baseline="0" dirty="0">
                <a:latin typeface="+mj-lt"/>
              </a:rPr>
              <a:t>about a kilometer and a half down the road.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M: </a:t>
            </a:r>
            <a:r>
              <a:rPr lang="en-US" altLang="ko-KR" sz="1800" b="0" i="0" u="none" strike="noStrike" baseline="0" dirty="0">
                <a:latin typeface="+mj-lt"/>
              </a:rPr>
              <a:t>Turn left at </a:t>
            </a:r>
            <a:r>
              <a:rPr lang="en-US" altLang="ko-KR" sz="1800" b="0" i="0" u="none" strike="noStrike" baseline="0" dirty="0" err="1">
                <a:latin typeface="+mj-lt"/>
              </a:rPr>
              <a:t>Minsokchon</a:t>
            </a:r>
            <a:r>
              <a:rPr lang="en-US" altLang="ko-KR" sz="1800" b="0" i="0" u="none" strike="noStrike" baseline="0" dirty="0">
                <a:latin typeface="+mj-lt"/>
              </a:rPr>
              <a:t> </a:t>
            </a:r>
            <a:r>
              <a:rPr lang="en-US" altLang="ko-KR" sz="1800" b="0" i="0" u="none" strike="noStrike" baseline="0" dirty="0" err="1">
                <a:latin typeface="+mj-lt"/>
              </a:rPr>
              <a:t>Samgeori</a:t>
            </a:r>
            <a:r>
              <a:rPr lang="en-US" altLang="ko-KR" sz="1800" b="0" i="0" u="none" strike="noStrike" baseline="0" dirty="0">
                <a:latin typeface="+mj-lt"/>
              </a:rPr>
              <a:t>. Oh, that’s easy. Thanks for your help.</a:t>
            </a:r>
          </a:p>
          <a:p>
            <a:pPr algn="l">
              <a:lnSpc>
                <a:spcPct val="150000"/>
              </a:lnSpc>
            </a:pPr>
            <a:r>
              <a:rPr lang="en-US" altLang="ko-KR" sz="1800" b="1" i="0" u="none" strike="noStrike" baseline="0" dirty="0">
                <a:latin typeface="+mj-lt"/>
              </a:rPr>
              <a:t>W: </a:t>
            </a:r>
            <a:r>
              <a:rPr lang="en-US" altLang="ko-KR" sz="1800" b="0" i="0" u="none" strike="noStrike" baseline="0" dirty="0">
                <a:latin typeface="+mj-lt"/>
              </a:rPr>
              <a:t>You’re welcome.</a:t>
            </a:r>
            <a:endParaRPr lang="en-US" altLang="ko-KR" sz="20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55A63B4D-F9C1-4208-83DD-59DE59D76C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52000"/>
            <a:ext cx="637263" cy="637263"/>
          </a:xfrm>
          <a:prstGeom prst="rect">
            <a:avLst/>
          </a:prstGeom>
        </p:spPr>
      </p:pic>
      <p:sp>
        <p:nvSpPr>
          <p:cNvPr id="14" name="모서리가 둥근 직사각형 14">
            <a:extLst>
              <a:ext uri="{FF2B5EF4-FFF2-40B4-BE49-F238E27FC236}">
                <a16:creationId xmlns:a16="http://schemas.microsoft.com/office/drawing/2014/main" id="{BAEE2C57-9C32-41BB-979F-EB32C250766C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</a:t>
            </a:r>
            <a:endParaRPr kumimoji="0" lang="ko-KR" alt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id="{D7C7BF35-BE2E-41FC-99C4-EBC5DB1EF96E}"/>
              </a:ext>
            </a:extLst>
          </p:cNvPr>
          <p:cNvSpPr txBox="1">
            <a:spLocks/>
          </p:cNvSpPr>
          <p:nvPr/>
        </p:nvSpPr>
        <p:spPr>
          <a:xfrm>
            <a:off x="1783956" y="45396"/>
            <a:ext cx="7096772" cy="34364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Listen and Do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1L4_31p_Situation 2_A">
            <a:hlinkClick r:id="" action="ppaction://media"/>
            <a:extLst>
              <a:ext uri="{FF2B5EF4-FFF2-40B4-BE49-F238E27FC236}">
                <a16:creationId xmlns:a16="http://schemas.microsoft.com/office/drawing/2014/main" id="{A5228B12-93A2-4F9B-A834-BE76CCE188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16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86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ko-KR" altLang="en-US" sz="1800" b="1" dirty="0">
              <a:solidFill>
                <a:srgbClr val="2AA738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983094"/>
            <a:ext cx="11144250" cy="3841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sz="2500" b="1" dirty="0">
                <a:cs typeface="Calibri" panose="020F0502020204030204" pitchFamily="34" charset="0"/>
              </a:rPr>
              <a:t>A-1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W: </a:t>
            </a:r>
            <a:r>
              <a:rPr lang="en-US" altLang="ko-KR" sz="2000" b="0" i="0" u="none" strike="noStrike" baseline="0" dirty="0"/>
              <a:t>Could you tell me how to get to the King’s Museum?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/>
              <a:t>M</a:t>
            </a:r>
            <a:r>
              <a:rPr lang="en-US" altLang="ko-KR" sz="2000" b="1" i="0" strike="noStrike" baseline="0" dirty="0"/>
              <a:t>: </a:t>
            </a:r>
            <a:r>
              <a:rPr lang="en-US" altLang="ko-KR" sz="2000" b="1" i="0" u="sng" strike="noStrike" baseline="0" dirty="0"/>
              <a:t>                                                                          </a:t>
            </a:r>
            <a:r>
              <a:rPr lang="en-US" altLang="ko-KR" sz="2000" b="0" i="0" u="sng" strike="noStrike" baseline="0" dirty="0"/>
              <a:t>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ⓐ It’s just across the street.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ⓑ Don’t mention it.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0" i="0" u="none" strike="noStrike" baseline="0" dirty="0"/>
              <a:t>ⓒ I’ll never do it again.</a:t>
            </a:r>
            <a:endParaRPr lang="ko-KR" altLang="en-US" sz="2000" dirty="0"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D6965441-D2D1-4D7D-8CD1-0527D26742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58713" y="252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7F021970-6881-4A37-8E1A-E803811AADBA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4" name="P1L4_33p_Check Up_A1">
            <a:hlinkClick r:id="" action="ppaction://media"/>
            <a:extLst>
              <a:ext uri="{FF2B5EF4-FFF2-40B4-BE49-F238E27FC236}">
                <a16:creationId xmlns:a16="http://schemas.microsoft.com/office/drawing/2014/main" id="{F7766626-45FA-484C-B7B3-82661CD35D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38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0057B-D9DC-43E0-A174-D35E02A66D61}"/>
              </a:ext>
            </a:extLst>
          </p:cNvPr>
          <p:cNvSpPr txBox="1"/>
          <p:nvPr/>
        </p:nvSpPr>
        <p:spPr>
          <a:xfrm>
            <a:off x="523875" y="889263"/>
            <a:ext cx="11144250" cy="4457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>
              <a:lnSpc>
                <a:spcPct val="200000"/>
              </a:lnSpc>
            </a:pPr>
            <a:r>
              <a:rPr lang="en-US" altLang="ko-KR" sz="2500" b="1" dirty="0">
                <a:latin typeface="+mj-ea"/>
                <a:ea typeface="+mj-ea"/>
                <a:cs typeface="Calibri" panose="020F0502020204030204" pitchFamily="34" charset="0"/>
              </a:rPr>
              <a:t>A-2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ea"/>
                <a:ea typeface="+mj-ea"/>
              </a:rPr>
              <a:t>W: </a:t>
            </a:r>
            <a:r>
              <a:rPr lang="en-US" altLang="ko-KR" sz="2000" b="0" i="0" u="none" strike="noStrike" baseline="0" dirty="0">
                <a:latin typeface="+mj-ea"/>
                <a:ea typeface="+mj-ea"/>
              </a:rPr>
              <a:t>Excuse me. Can you help me?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ea"/>
                <a:ea typeface="+mj-ea"/>
              </a:rPr>
              <a:t>M: </a:t>
            </a:r>
            <a:r>
              <a:rPr lang="en-US" altLang="ko-KR" sz="2000" b="0" i="0" u="none" strike="noStrike" baseline="0" dirty="0">
                <a:latin typeface="+mj-ea"/>
                <a:ea typeface="+mj-ea"/>
              </a:rPr>
              <a:t>Sure. What can I do for you?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ea"/>
                <a:ea typeface="+mj-ea"/>
              </a:rPr>
              <a:t>W: </a:t>
            </a:r>
            <a:r>
              <a:rPr lang="en-US" altLang="ko-KR" sz="2000" b="0" i="0" u="none" strike="noStrike" baseline="0" dirty="0">
                <a:latin typeface="+mj-ea"/>
                <a:ea typeface="+mj-ea"/>
              </a:rPr>
              <a:t>Thank you. Could you tell me how to get to the post office?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ea"/>
                <a:ea typeface="+mj-ea"/>
              </a:rPr>
              <a:t>M: </a:t>
            </a:r>
            <a:r>
              <a:rPr lang="en-US" altLang="ko-KR" sz="2000" b="0" i="0" u="none" strike="noStrike" baseline="0" dirty="0">
                <a:latin typeface="+mj-ea"/>
                <a:ea typeface="+mj-ea"/>
              </a:rPr>
              <a:t>Go straight ahead until you get to Main Street, and then turn left. You can find it between    </a:t>
            </a:r>
          </a:p>
          <a:p>
            <a:pPr algn="l">
              <a:lnSpc>
                <a:spcPct val="200000"/>
              </a:lnSpc>
            </a:pPr>
            <a:r>
              <a:rPr lang="en-US" altLang="ko-KR" sz="2000" dirty="0">
                <a:latin typeface="+mj-ea"/>
                <a:ea typeface="+mj-ea"/>
              </a:rPr>
              <a:t>    </a:t>
            </a:r>
            <a:r>
              <a:rPr lang="en-US" altLang="ko-KR" sz="1000" dirty="0">
                <a:latin typeface="+mj-ea"/>
                <a:ea typeface="+mj-ea"/>
              </a:rPr>
              <a:t> </a:t>
            </a:r>
            <a:r>
              <a:rPr lang="en-US" altLang="ko-KR" sz="2000" b="0" i="0" u="none" strike="noStrike" baseline="0" dirty="0">
                <a:latin typeface="+mj-ea"/>
                <a:ea typeface="+mj-ea"/>
              </a:rPr>
              <a:t>the hotel and the bank.</a:t>
            </a:r>
          </a:p>
          <a:p>
            <a:pPr algn="l">
              <a:lnSpc>
                <a:spcPct val="200000"/>
              </a:lnSpc>
            </a:pPr>
            <a:r>
              <a:rPr lang="en-US" altLang="ko-KR" sz="2000" b="1" i="0" u="none" strike="noStrike" baseline="0" dirty="0">
                <a:latin typeface="+mj-ea"/>
                <a:ea typeface="+mj-ea"/>
              </a:rPr>
              <a:t>W: </a:t>
            </a:r>
            <a:r>
              <a:rPr lang="en-US" altLang="ko-KR" sz="2000" b="0" i="0" u="none" strike="noStrike" baseline="0" dirty="0">
                <a:latin typeface="+mj-ea"/>
                <a:ea typeface="+mj-ea"/>
              </a:rPr>
              <a:t>Thank you very much.</a:t>
            </a:r>
            <a:endParaRPr lang="ko-KR" altLang="en-US" sz="2000" dirty="0">
              <a:latin typeface="+mj-ea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11" name="그래픽 10" descr="가로 방향 U자형 화살표">
            <a:hlinkClick r:id="rId4" action="ppaction://hlinksldjump"/>
            <a:extLst>
              <a:ext uri="{FF2B5EF4-FFF2-40B4-BE49-F238E27FC236}">
                <a16:creationId xmlns:a16="http://schemas.microsoft.com/office/drawing/2014/main" id="{ECF89FE5-5AD3-44D9-B68C-5042AC767E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60000" y="252000"/>
            <a:ext cx="637263" cy="637263"/>
          </a:xfrm>
          <a:prstGeom prst="rect">
            <a:avLst/>
          </a:prstGeom>
        </p:spPr>
      </p:pic>
      <p:sp>
        <p:nvSpPr>
          <p:cNvPr id="12" name="모서리가 둥근 직사각형 14">
            <a:extLst>
              <a:ext uri="{FF2B5EF4-FFF2-40B4-BE49-F238E27FC236}">
                <a16:creationId xmlns:a16="http://schemas.microsoft.com/office/drawing/2014/main" id="{494AEF46-C9F3-4E45-9E91-1AF80D9F30CB}"/>
              </a:ext>
            </a:extLst>
          </p:cNvPr>
          <p:cNvSpPr/>
          <p:nvPr/>
        </p:nvSpPr>
        <p:spPr>
          <a:xfrm>
            <a:off x="42332" y="45396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Up</a:t>
            </a:r>
          </a:p>
        </p:txBody>
      </p:sp>
      <p:pic>
        <p:nvPicPr>
          <p:cNvPr id="3" name="P1L4_33p_Check Up_A2">
            <a:hlinkClick r:id="" action="ppaction://media"/>
            <a:extLst>
              <a:ext uri="{FF2B5EF4-FFF2-40B4-BE49-F238E27FC236}">
                <a16:creationId xmlns:a16="http://schemas.microsoft.com/office/drawing/2014/main" id="{FF2ADD21-9DC1-4736-8AD0-11498141DE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40000" y="252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50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p.28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224EF708-BB75-48BC-8C1C-07E33EEB7637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0A907A9-D1BD-4F47-B7A4-4DB6211F86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907851"/>
            <a:ext cx="9220200" cy="5042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9143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16FEE6ED-0320-49A3-AC3C-EEAE1382B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2535" y="854999"/>
            <a:ext cx="8346929" cy="514800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152A6A07-2131-4323-9C81-AC210A255A5B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2597810-FD46-4A4F-BDE4-B3D591B3C909}"/>
              </a:ext>
            </a:extLst>
          </p:cNvPr>
          <p:cNvGrpSpPr/>
          <p:nvPr/>
        </p:nvGrpSpPr>
        <p:grpSpPr>
          <a:xfrm>
            <a:off x="2259452" y="1764036"/>
            <a:ext cx="264211" cy="1501355"/>
            <a:chOff x="1417177" y="2277864"/>
            <a:chExt cx="264211" cy="1501355"/>
          </a:xfrm>
        </p:grpSpPr>
        <p:sp>
          <p:nvSpPr>
            <p:cNvPr id="10" name="타원 9">
              <a:extLst>
                <a:ext uri="{FF2B5EF4-FFF2-40B4-BE49-F238E27FC236}">
                  <a16:creationId xmlns:a16="http://schemas.microsoft.com/office/drawing/2014/main" id="{F9543248-C6EB-441B-95F1-5D08341B2758}"/>
                </a:ext>
              </a:extLst>
            </p:cNvPr>
            <p:cNvSpPr/>
            <p:nvPr/>
          </p:nvSpPr>
          <p:spPr>
            <a:xfrm>
              <a:off x="1429388" y="2277864"/>
              <a:ext cx="252000" cy="252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9" name="타원 18">
              <a:extLst>
                <a:ext uri="{FF2B5EF4-FFF2-40B4-BE49-F238E27FC236}">
                  <a16:creationId xmlns:a16="http://schemas.microsoft.com/office/drawing/2014/main" id="{EE0FE1D8-E254-4A96-80E4-EE8A1799985F}"/>
                </a:ext>
              </a:extLst>
            </p:cNvPr>
            <p:cNvSpPr/>
            <p:nvPr/>
          </p:nvSpPr>
          <p:spPr>
            <a:xfrm>
              <a:off x="1419864" y="2594661"/>
              <a:ext cx="252000" cy="252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0" name="타원 19">
              <a:extLst>
                <a:ext uri="{FF2B5EF4-FFF2-40B4-BE49-F238E27FC236}">
                  <a16:creationId xmlns:a16="http://schemas.microsoft.com/office/drawing/2014/main" id="{FCC3EA34-D662-4D41-B057-2DEB0D63BA50}"/>
                </a:ext>
              </a:extLst>
            </p:cNvPr>
            <p:cNvSpPr/>
            <p:nvPr/>
          </p:nvSpPr>
          <p:spPr>
            <a:xfrm>
              <a:off x="1417177" y="3527219"/>
              <a:ext cx="252000" cy="25200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981641C1-0C30-42D9-985C-27D2EDF198C8}"/>
              </a:ext>
            </a:extLst>
          </p:cNvPr>
          <p:cNvSpPr txBox="1"/>
          <p:nvPr/>
        </p:nvSpPr>
        <p:spPr>
          <a:xfrm>
            <a:off x="9625220" y="1281330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74F0B0F3-15DE-4B38-A808-9857FE9A833F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8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FA2A8C35-0FCC-489E-AD89-A3A83086D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4030" y="825561"/>
            <a:ext cx="9003939" cy="5430330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p.29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제목 1">
            <a:extLst>
              <a:ext uri="{FF2B5EF4-FFF2-40B4-BE49-F238E27FC236}">
                <a16:creationId xmlns:a16="http://schemas.microsoft.com/office/drawing/2014/main" id="{BBF1DBD9-3732-4AA9-BBD2-A2896A48044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Get Ready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34AE42BC-9836-4757-91CC-DA0EBEA322A2}"/>
              </a:ext>
            </a:extLst>
          </p:cNvPr>
          <p:cNvGrpSpPr/>
          <p:nvPr/>
        </p:nvGrpSpPr>
        <p:grpSpPr>
          <a:xfrm>
            <a:off x="2205099" y="3009487"/>
            <a:ext cx="7821245" cy="2187167"/>
            <a:chOff x="2235145" y="3009487"/>
            <a:chExt cx="6904336" cy="218716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9EDC043-1684-40B2-8548-C9005D6CD2CC}"/>
                </a:ext>
              </a:extLst>
            </p:cNvPr>
            <p:cNvSpPr txBox="1"/>
            <p:nvPr/>
          </p:nvSpPr>
          <p:spPr>
            <a:xfrm>
              <a:off x="2397348" y="3038515"/>
              <a:ext cx="9941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turn left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7ABD7CF-9F6C-4607-B1C7-EC77962F8660}"/>
                </a:ext>
              </a:extLst>
            </p:cNvPr>
            <p:cNvSpPr txBox="1"/>
            <p:nvPr/>
          </p:nvSpPr>
          <p:spPr>
            <a:xfrm>
              <a:off x="3818262" y="3009487"/>
              <a:ext cx="11348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turn right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4BA937-CDE5-4A76-B0DA-ABAD37E45863}"/>
                </a:ext>
              </a:extLst>
            </p:cNvPr>
            <p:cNvSpPr txBox="1"/>
            <p:nvPr/>
          </p:nvSpPr>
          <p:spPr>
            <a:xfrm>
              <a:off x="5000619" y="3028521"/>
              <a:ext cx="1522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>
                  <a:solidFill>
                    <a:srgbClr val="FF0000"/>
                  </a:solidFill>
                </a:rPr>
                <a:t>go straight ahead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037AE229-1BA7-40DE-A71B-25CA70246AC5}"/>
                </a:ext>
              </a:extLst>
            </p:cNvPr>
            <p:cNvSpPr txBox="1"/>
            <p:nvPr/>
          </p:nvSpPr>
          <p:spPr>
            <a:xfrm>
              <a:off x="6840740" y="3009487"/>
              <a:ext cx="92281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go past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9D8346C-3695-469A-B1EE-1E6F83909814}"/>
                </a:ext>
              </a:extLst>
            </p:cNvPr>
            <p:cNvSpPr txBox="1"/>
            <p:nvPr/>
          </p:nvSpPr>
          <p:spPr>
            <a:xfrm>
              <a:off x="8411936" y="3067544"/>
              <a:ext cx="67896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cross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84C9374-7B81-4DE4-A299-7F677E702DE1}"/>
                </a:ext>
              </a:extLst>
            </p:cNvPr>
            <p:cNvSpPr txBox="1"/>
            <p:nvPr/>
          </p:nvSpPr>
          <p:spPr>
            <a:xfrm>
              <a:off x="2235145" y="4858100"/>
              <a:ext cx="173188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at the corner of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F31F8B1-40BB-4BB2-AD36-24746005CAE2}"/>
                </a:ext>
              </a:extLst>
            </p:cNvPr>
            <p:cNvSpPr txBox="1"/>
            <p:nvPr/>
          </p:nvSpPr>
          <p:spPr>
            <a:xfrm>
              <a:off x="4400507" y="4858098"/>
              <a:ext cx="88748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next to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EBC87C3-637B-4B9D-842C-A6A52DB731E1}"/>
                </a:ext>
              </a:extLst>
            </p:cNvPr>
            <p:cNvSpPr txBox="1"/>
            <p:nvPr/>
          </p:nvSpPr>
          <p:spPr>
            <a:xfrm>
              <a:off x="6041794" y="4858098"/>
              <a:ext cx="133517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across from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1399ED1-3495-4BA6-A919-EDEF7E5EDE7A}"/>
                </a:ext>
              </a:extLst>
            </p:cNvPr>
            <p:cNvSpPr txBox="1"/>
            <p:nvPr/>
          </p:nvSpPr>
          <p:spPr>
            <a:xfrm>
              <a:off x="8123882" y="4858099"/>
              <a:ext cx="10155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b="1" dirty="0">
                  <a:solidFill>
                    <a:srgbClr val="FF0000"/>
                  </a:solidFill>
                </a:rPr>
                <a:t>between</a:t>
              </a:r>
              <a:endParaRPr lang="ko-KR" altLang="en-US" sz="1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9EF4D333-3EB8-4B93-95CF-2C4B2EB07308}"/>
              </a:ext>
            </a:extLst>
          </p:cNvPr>
          <p:cNvSpPr txBox="1"/>
          <p:nvPr/>
        </p:nvSpPr>
        <p:spPr>
          <a:xfrm>
            <a:off x="7435580" y="1228051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21" name="제목 1">
            <a:extLst>
              <a:ext uri="{FF2B5EF4-FFF2-40B4-BE49-F238E27FC236}">
                <a16:creationId xmlns:a16="http://schemas.microsoft.com/office/drawing/2014/main" id="{79DF8AEC-9834-43A6-8352-872C8432DA28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298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그림 18">
            <a:extLst>
              <a:ext uri="{FF2B5EF4-FFF2-40B4-BE49-F238E27FC236}">
                <a16:creationId xmlns:a16="http://schemas.microsoft.com/office/drawing/2014/main" id="{6F24950A-A429-4211-923B-04CAEB9F9E4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280"/>
          <a:stretch/>
        </p:blipFill>
        <p:spPr>
          <a:xfrm>
            <a:off x="1712188" y="761248"/>
            <a:ext cx="8458946" cy="537778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 | Taking the Subway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0B1AC9B5-16F7-4F7C-B033-12680692112F}"/>
              </a:ext>
            </a:extLst>
          </p:cNvPr>
          <p:cNvGrpSpPr/>
          <p:nvPr/>
        </p:nvGrpSpPr>
        <p:grpSpPr>
          <a:xfrm>
            <a:off x="2590808" y="1997141"/>
            <a:ext cx="5798332" cy="4118279"/>
            <a:chOff x="2590808" y="1997141"/>
            <a:chExt cx="5798332" cy="4118279"/>
          </a:xfrm>
        </p:grpSpPr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CAFEDB0F-CB2D-4DF3-850A-8B33784EA244}"/>
                </a:ext>
              </a:extLst>
            </p:cNvPr>
            <p:cNvSpPr/>
            <p:nvPr/>
          </p:nvSpPr>
          <p:spPr>
            <a:xfrm>
              <a:off x="7839353" y="1997141"/>
              <a:ext cx="325035" cy="32503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65914F42-8BD1-4A8F-B1E9-4080CC7B58B6}"/>
                </a:ext>
              </a:extLst>
            </p:cNvPr>
            <p:cNvSpPr/>
            <p:nvPr/>
          </p:nvSpPr>
          <p:spPr>
            <a:xfrm>
              <a:off x="2590808" y="2774745"/>
              <a:ext cx="325035" cy="32503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08990046-E3DD-4204-946A-5DA1678C5C49}"/>
                </a:ext>
              </a:extLst>
            </p:cNvPr>
            <p:cNvSpPr/>
            <p:nvPr/>
          </p:nvSpPr>
          <p:spPr>
            <a:xfrm>
              <a:off x="8064105" y="5790385"/>
              <a:ext cx="325035" cy="32503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" name="TextBox 14">
            <a:hlinkClick r:id="rId5" action="ppaction://hlinksldjump"/>
            <a:extLst>
              <a:ext uri="{FF2B5EF4-FFF2-40B4-BE49-F238E27FC236}">
                <a16:creationId xmlns:a16="http://schemas.microsoft.com/office/drawing/2014/main" id="{869D9E71-333E-49AF-AFBD-688E513832DF}"/>
              </a:ext>
            </a:extLst>
          </p:cNvPr>
          <p:cNvSpPr txBox="1"/>
          <p:nvPr/>
        </p:nvSpPr>
        <p:spPr>
          <a:xfrm>
            <a:off x="7040364" y="1292009"/>
            <a:ext cx="724929" cy="340519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F364D8F-8138-4FC1-A1CA-DE2ED2540254}"/>
              </a:ext>
            </a:extLst>
          </p:cNvPr>
          <p:cNvSpPr txBox="1"/>
          <p:nvPr/>
        </p:nvSpPr>
        <p:spPr>
          <a:xfrm>
            <a:off x="7891199" y="1286262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20" name="P1L4_30p_Situation 1_A">
            <a:hlinkClick r:id="" action="ppaction://media"/>
            <a:extLst>
              <a:ext uri="{FF2B5EF4-FFF2-40B4-BE49-F238E27FC236}">
                <a16:creationId xmlns:a16="http://schemas.microsoft.com/office/drawing/2014/main" id="{A5B784A3-EE12-47D4-8396-970E384E66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66391" y="1218921"/>
            <a:ext cx="475200" cy="475200"/>
          </a:xfrm>
          <a:prstGeom prst="rect">
            <a:avLst/>
          </a:prstGeom>
        </p:spPr>
      </p:pic>
      <p:sp>
        <p:nvSpPr>
          <p:cNvPr id="16" name="제목 1">
            <a:extLst>
              <a:ext uri="{FF2B5EF4-FFF2-40B4-BE49-F238E27FC236}">
                <a16:creationId xmlns:a16="http://schemas.microsoft.com/office/drawing/2014/main" id="{78E72165-5207-4946-9535-53286C4DF6FC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820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099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0339F85-6E68-4245-B051-919DEC163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901" y="880961"/>
            <a:ext cx="8665499" cy="5039719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p.30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1FAB230B-584B-418C-BE73-531CB13C9801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1 | Taking the Subway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420E68-93EC-4A35-9383-5E336256A73D}"/>
              </a:ext>
            </a:extLst>
          </p:cNvPr>
          <p:cNvSpPr txBox="1"/>
          <p:nvPr/>
        </p:nvSpPr>
        <p:spPr>
          <a:xfrm>
            <a:off x="4126687" y="171646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4F6ED7-8196-4AE8-BB0B-032D716AE091}"/>
              </a:ext>
            </a:extLst>
          </p:cNvPr>
          <p:cNvSpPr txBox="1"/>
          <p:nvPr/>
        </p:nvSpPr>
        <p:spPr>
          <a:xfrm>
            <a:off x="9364469" y="629974"/>
            <a:ext cx="2665549" cy="5522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lnSpc>
                <a:spcPct val="110000"/>
              </a:lnSpc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&lt;</a:t>
            </a:r>
            <a:r>
              <a:rPr lang="ko-KR" altLang="en-US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예시</a:t>
            </a:r>
            <a:r>
              <a:rPr lang="ko-KR" altLang="en-US" sz="1400" b="1" i="0" u="none" strike="noStrike" dirty="0">
                <a:solidFill>
                  <a:srgbClr val="FF0000"/>
                </a:solidFill>
                <a:latin typeface="+mj-ea"/>
                <a:ea typeface="+mj-ea"/>
              </a:rPr>
              <a:t> 정답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&gt;</a:t>
            </a: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A: How can I get to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Gwanghwamun Station 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from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Sports Complex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 by subway?</a:t>
            </a: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B: Take the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green line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 at Sports Complex toward </a:t>
            </a:r>
            <a:r>
              <a:rPr lang="en-US" altLang="ko-KR" sz="1400" b="1" i="0" u="sng" strike="noStrike" baseline="0" dirty="0" err="1">
                <a:solidFill>
                  <a:srgbClr val="FF0000"/>
                </a:solidFill>
                <a:latin typeface="+mj-ea"/>
                <a:ea typeface="+mj-ea"/>
              </a:rPr>
              <a:t>Jamsil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 Station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. Then, change to the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violet line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 at </a:t>
            </a:r>
            <a:r>
              <a:rPr lang="en-US" altLang="ko-KR" sz="1400" b="1" i="0" u="sng" strike="noStrike" baseline="0" dirty="0" err="1">
                <a:solidFill>
                  <a:srgbClr val="FF0000"/>
                </a:solidFill>
                <a:latin typeface="+mj-ea"/>
                <a:ea typeface="+mj-ea"/>
              </a:rPr>
              <a:t>Euljiro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 4-ga Station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 and go in the direction of </a:t>
            </a:r>
            <a:r>
              <a:rPr lang="en-US" altLang="ko-KR" sz="1400" b="1" i="0" u="sng" strike="noStrike" baseline="0" dirty="0" err="1">
                <a:solidFill>
                  <a:srgbClr val="FF0000"/>
                </a:solidFill>
                <a:latin typeface="+mj-ea"/>
                <a:ea typeface="+mj-ea"/>
              </a:rPr>
              <a:t>Jongno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 3-ga Station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. Then, go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two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 more stations.</a:t>
            </a: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A: Just a moment. Can you repeat that?</a:t>
            </a: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B: Sure. Take the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green line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 at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Sports Complex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 and change to the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violet line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 at </a:t>
            </a:r>
            <a:r>
              <a:rPr lang="en-US" altLang="ko-KR" sz="1400" b="1" i="0" u="sng" strike="noStrike" baseline="0" dirty="0" err="1">
                <a:solidFill>
                  <a:srgbClr val="FF0000"/>
                </a:solidFill>
                <a:latin typeface="+mj-ea"/>
                <a:ea typeface="+mj-ea"/>
              </a:rPr>
              <a:t>Euljiro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 4-ga Station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. Go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two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 more stations and get off at </a:t>
            </a:r>
            <a:r>
              <a:rPr lang="en-US" altLang="ko-KR" sz="1400" b="1" i="0" u="sng" strike="noStrike" baseline="0" dirty="0" err="1">
                <a:solidFill>
                  <a:srgbClr val="FF0000"/>
                </a:solidFill>
                <a:latin typeface="+mj-ea"/>
                <a:ea typeface="+mj-ea"/>
              </a:rPr>
              <a:t>Gwanghwamun</a:t>
            </a:r>
            <a:r>
              <a:rPr lang="en-US" altLang="ko-KR" sz="1400" b="1" u="sng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ko-KR" sz="1400" b="1" i="0" u="sng" strike="noStrike" baseline="0" dirty="0">
                <a:solidFill>
                  <a:srgbClr val="FF0000"/>
                </a:solidFill>
                <a:latin typeface="+mj-ea"/>
                <a:ea typeface="+mj-ea"/>
              </a:rPr>
              <a:t>Station</a:t>
            </a: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. Got it?</a:t>
            </a:r>
          </a:p>
          <a:p>
            <a:pPr marL="180975" indent="-180975">
              <a:lnSpc>
                <a:spcPct val="110000"/>
              </a:lnSpc>
            </a:pPr>
            <a:r>
              <a:rPr lang="en-US" altLang="ko-KR" sz="1400" b="1" i="0" u="none" strike="noStrike" baseline="0" dirty="0">
                <a:solidFill>
                  <a:srgbClr val="FF0000"/>
                </a:solidFill>
                <a:latin typeface="+mj-ea"/>
                <a:ea typeface="+mj-ea"/>
              </a:rPr>
              <a:t>A: Yes, thanks a lot.</a:t>
            </a:r>
            <a:endParaRPr lang="ko-KR" altLang="en-US" sz="14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1EEF42-8060-4B21-922F-741D5842116C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12AE4A-B4FC-49E3-91D2-155EA98A061D}"/>
              </a:ext>
            </a:extLst>
          </p:cNvPr>
          <p:cNvSpPr txBox="1"/>
          <p:nvPr/>
        </p:nvSpPr>
        <p:spPr>
          <a:xfrm>
            <a:off x="834928" y="6482168"/>
            <a:ext cx="6337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•transfer: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환승하다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•take down: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받아 적다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•repeat: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반복하다</a:t>
            </a:r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id="{F0294F4E-B867-469B-9D91-E52D74AE473D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1674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4B720616-104A-4002-8135-E7E69522B4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351" y="908330"/>
            <a:ext cx="9006478" cy="532399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 | Asking Directions on the Road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DBB6A5F7-D3E3-4105-B5F8-B17186ACD462}"/>
              </a:ext>
            </a:extLst>
          </p:cNvPr>
          <p:cNvGrpSpPr/>
          <p:nvPr/>
        </p:nvGrpSpPr>
        <p:grpSpPr>
          <a:xfrm>
            <a:off x="2373319" y="2832152"/>
            <a:ext cx="820458" cy="2677534"/>
            <a:chOff x="2155607" y="3006962"/>
            <a:chExt cx="821936" cy="2653983"/>
          </a:xfrm>
        </p:grpSpPr>
        <p:sp>
          <p:nvSpPr>
            <p:cNvPr id="17" name="타원 16">
              <a:extLst>
                <a:ext uri="{FF2B5EF4-FFF2-40B4-BE49-F238E27FC236}">
                  <a16:creationId xmlns:a16="http://schemas.microsoft.com/office/drawing/2014/main" id="{4B61A6B9-9B90-4072-AD68-39B2EA5FA8DA}"/>
                </a:ext>
              </a:extLst>
            </p:cNvPr>
            <p:cNvSpPr/>
            <p:nvPr/>
          </p:nvSpPr>
          <p:spPr>
            <a:xfrm>
              <a:off x="2155607" y="3006962"/>
              <a:ext cx="299270" cy="29927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49AB3BA6-772D-44EA-B417-270D5C3D7AC8}"/>
                </a:ext>
              </a:extLst>
            </p:cNvPr>
            <p:cNvSpPr txBox="1"/>
            <p:nvPr/>
          </p:nvSpPr>
          <p:spPr>
            <a:xfrm>
              <a:off x="2659827" y="3983922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2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F6D2A2E-2170-41AD-9160-242CD9D677E9}"/>
                </a:ext>
              </a:extLst>
            </p:cNvPr>
            <p:cNvSpPr txBox="1"/>
            <p:nvPr/>
          </p:nvSpPr>
          <p:spPr>
            <a:xfrm>
              <a:off x="2648893" y="4622539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5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3D64672-08DD-4BDC-B82E-A869E1F9C7E3}"/>
                </a:ext>
              </a:extLst>
            </p:cNvPr>
            <p:cNvSpPr txBox="1"/>
            <p:nvPr/>
          </p:nvSpPr>
          <p:spPr>
            <a:xfrm>
              <a:off x="2648897" y="4962272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3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26A65DD-6831-4958-8875-0BE5ACC66651}"/>
                </a:ext>
              </a:extLst>
            </p:cNvPr>
            <p:cNvSpPr txBox="1"/>
            <p:nvPr/>
          </p:nvSpPr>
          <p:spPr>
            <a:xfrm>
              <a:off x="2648894" y="5291613"/>
              <a:ext cx="31771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FF0000"/>
                  </a:solidFill>
                </a:rPr>
                <a:t>6</a:t>
              </a:r>
              <a:endParaRPr lang="ko-KR" altLang="en-US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4" name="TextBox 23">
            <a:hlinkClick r:id="rId5" action="ppaction://hlinksldjump"/>
            <a:extLst>
              <a:ext uri="{FF2B5EF4-FFF2-40B4-BE49-F238E27FC236}">
                <a16:creationId xmlns:a16="http://schemas.microsoft.com/office/drawing/2014/main" id="{E67FD0A8-12D6-4377-A8A1-7EC16C1BED29}"/>
              </a:ext>
            </a:extLst>
          </p:cNvPr>
          <p:cNvSpPr txBox="1"/>
          <p:nvPr/>
        </p:nvSpPr>
        <p:spPr>
          <a:xfrm>
            <a:off x="6842387" y="1459073"/>
            <a:ext cx="723626" cy="343540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Script</a:t>
            </a:r>
            <a:endParaRPr lang="ko-KR" altLang="en-US" sz="14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833B513-ABB2-4A42-B265-C32F4F3B1A28}"/>
              </a:ext>
            </a:extLst>
          </p:cNvPr>
          <p:cNvSpPr txBox="1"/>
          <p:nvPr/>
        </p:nvSpPr>
        <p:spPr>
          <a:xfrm>
            <a:off x="7693221" y="1453326"/>
            <a:ext cx="851020" cy="34354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pic>
        <p:nvPicPr>
          <p:cNvPr id="11" name="P1L4_31p_Situation 2_A">
            <a:hlinkClick r:id="" action="ppaction://media"/>
            <a:extLst>
              <a:ext uri="{FF2B5EF4-FFF2-40B4-BE49-F238E27FC236}">
                <a16:creationId xmlns:a16="http://schemas.microsoft.com/office/drawing/2014/main" id="{7E706178-771D-46CA-A692-2D36C0639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08944" y="1385224"/>
            <a:ext cx="479416" cy="479416"/>
          </a:xfrm>
          <a:prstGeom prst="rect">
            <a:avLst/>
          </a:prstGeom>
        </p:spPr>
      </p:pic>
      <p:sp>
        <p:nvSpPr>
          <p:cNvPr id="16" name="제목 1">
            <a:extLst>
              <a:ext uri="{FF2B5EF4-FFF2-40B4-BE49-F238E27FC236}">
                <a16:creationId xmlns:a16="http://schemas.microsoft.com/office/drawing/2014/main" id="{19968E85-5D1B-497E-A60D-745E4C2FCD22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382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286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51C6DF35-2BC3-4A36-92A2-596F44EA1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368" y="870059"/>
            <a:ext cx="8566411" cy="5117881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p.31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Situation 2 | Asking Directions on the Road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230363-2AB0-453C-8E8E-A5F45C8D254B}"/>
              </a:ext>
            </a:extLst>
          </p:cNvPr>
          <p:cNvSpPr txBox="1"/>
          <p:nvPr/>
        </p:nvSpPr>
        <p:spPr>
          <a:xfrm>
            <a:off x="4195278" y="1668944"/>
            <a:ext cx="852552" cy="340519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Answer</a:t>
            </a:r>
            <a:endParaRPr lang="ko-KR" altLang="en-US" sz="14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130765-EBE1-4A4F-BA3E-77C75B71AC4D}"/>
              </a:ext>
            </a:extLst>
          </p:cNvPr>
          <p:cNvSpPr txBox="1"/>
          <p:nvPr/>
        </p:nvSpPr>
        <p:spPr>
          <a:xfrm>
            <a:off x="9384950" y="1702689"/>
            <a:ext cx="2639179" cy="3879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&lt;</a:t>
            </a:r>
            <a:r>
              <a:rPr lang="ko-KR" altLang="en-US" sz="1500" b="1" dirty="0">
                <a:solidFill>
                  <a:srgbClr val="FF0000"/>
                </a:solidFill>
              </a:rPr>
              <a:t>예시 정답</a:t>
            </a:r>
            <a:r>
              <a:rPr lang="en-US" altLang="ko-KR" sz="1500" b="1" dirty="0">
                <a:solidFill>
                  <a:srgbClr val="FF0000"/>
                </a:solidFill>
              </a:rPr>
              <a:t>&gt;</a:t>
            </a:r>
          </a:p>
          <a:p>
            <a:pPr marL="266700" indent="-266700"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Excuse me. Can you help me?</a:t>
            </a:r>
          </a:p>
          <a:p>
            <a:pPr marL="266700" indent="-266700"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Sure. What can I do for you?</a:t>
            </a:r>
          </a:p>
          <a:p>
            <a:pPr marL="266700" indent="-266700"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Could you tell me how to get to the </a:t>
            </a:r>
            <a:r>
              <a:rPr lang="en-US" altLang="ko-KR" sz="1500" b="1" u="sng" dirty="0">
                <a:solidFill>
                  <a:srgbClr val="FF0000"/>
                </a:solidFill>
              </a:rPr>
              <a:t>post office</a:t>
            </a:r>
            <a:r>
              <a:rPr lang="en-US" altLang="ko-KR" sz="1500" b="1" dirty="0">
                <a:solidFill>
                  <a:srgbClr val="FF0000"/>
                </a:solidFill>
              </a:rPr>
              <a:t>?</a:t>
            </a:r>
          </a:p>
          <a:p>
            <a:pPr marL="266700" indent="-266700"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B: </a:t>
            </a:r>
            <a:r>
              <a:rPr lang="en-US" altLang="ko-KR" sz="1500" b="1" u="sng" dirty="0">
                <a:solidFill>
                  <a:srgbClr val="FF0000"/>
                </a:solidFill>
              </a:rPr>
              <a:t>Go straight ahead until you get to Blue Street. At Blue Street, turn left. Keep going past the library. It’s next to the library.</a:t>
            </a:r>
            <a:endParaRPr lang="en-US" altLang="ko-KR" sz="1500" b="1" dirty="0">
              <a:solidFill>
                <a:srgbClr val="FF0000"/>
              </a:solidFill>
            </a:endParaRPr>
          </a:p>
          <a:p>
            <a:pPr marL="266700" indent="-266700">
              <a:lnSpc>
                <a:spcPct val="110000"/>
              </a:lnSpc>
            </a:pPr>
            <a:r>
              <a:rPr lang="en-US" altLang="ko-KR" sz="1500" b="1" dirty="0">
                <a:solidFill>
                  <a:srgbClr val="FF0000"/>
                </a:solidFill>
              </a:rPr>
              <a:t>A: Thank you.</a:t>
            </a:r>
            <a:endParaRPr lang="ko-KR" altLang="en-US" sz="15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54933F-B682-4E45-8E8C-AA6F2F09203E}"/>
              </a:ext>
            </a:extLst>
          </p:cNvPr>
          <p:cNvSpPr txBox="1"/>
          <p:nvPr/>
        </p:nvSpPr>
        <p:spPr>
          <a:xfrm>
            <a:off x="109999" y="6465692"/>
            <a:ext cx="724929" cy="340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/>
              <a:t>Word</a:t>
            </a:r>
            <a:endParaRPr lang="ko-KR" altLang="en-US" sz="14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049B2B-7014-4DA2-96CB-8EBEC910B378}"/>
              </a:ext>
            </a:extLst>
          </p:cNvPr>
          <p:cNvSpPr txBox="1"/>
          <p:nvPr/>
        </p:nvSpPr>
        <p:spPr>
          <a:xfrm>
            <a:off x="834928" y="6482168"/>
            <a:ext cx="6337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•Korean Folk Village: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한국 민속촌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•expressway: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고속 도로 </a:t>
            </a:r>
            <a:r>
              <a:rPr lang="en-US" altLang="ko-KR" sz="1200" dirty="0">
                <a:solidFill>
                  <a:schemeClr val="bg1"/>
                </a:solidFill>
                <a:latin typeface="+mj-lt"/>
              </a:rPr>
              <a:t>•intersection: </a:t>
            </a:r>
            <a:r>
              <a:rPr lang="ko-KR" altLang="en-US" sz="1200" dirty="0">
                <a:solidFill>
                  <a:schemeClr val="bg1"/>
                </a:solidFill>
                <a:latin typeface="+mj-lt"/>
              </a:rPr>
              <a:t>교차로</a:t>
            </a:r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id="{5748693B-C374-4595-B8AF-23BC4D0CE62B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249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D67EFCF-26A1-42D2-9F21-B8DD9E7C3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932" y="1103014"/>
            <a:ext cx="9532135" cy="4669826"/>
          </a:xfrm>
          <a:prstGeom prst="rect">
            <a:avLst/>
          </a:prstGeom>
        </p:spPr>
      </p:pic>
      <p:sp>
        <p:nvSpPr>
          <p:cNvPr id="8" name="모서리가 둥근 직사각형 14">
            <a:extLst>
              <a:ext uri="{FF2B5EF4-FFF2-40B4-BE49-F238E27FC236}">
                <a16:creationId xmlns:a16="http://schemas.microsoft.com/office/drawing/2014/main" id="{632B9C06-F637-4900-9054-CFA0E15E30AB}"/>
              </a:ext>
            </a:extLst>
          </p:cNvPr>
          <p:cNvSpPr/>
          <p:nvPr/>
        </p:nvSpPr>
        <p:spPr>
          <a:xfrm>
            <a:off x="0" y="375832"/>
            <a:ext cx="1669856" cy="343649"/>
          </a:xfrm>
          <a:prstGeom prst="roundRect">
            <a:avLst/>
          </a:prstGeom>
          <a:solidFill>
            <a:sysClr val="window" lastClr="FFFFFF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50" charset="-127"/>
                <a:cs typeface="+mn-cs"/>
              </a:rPr>
              <a:t>p.32</a:t>
            </a: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548B616D-FB0B-4A09-87D6-D8C89782BC3F}"/>
              </a:ext>
            </a:extLst>
          </p:cNvPr>
          <p:cNvSpPr/>
          <p:nvPr/>
        </p:nvSpPr>
        <p:spPr>
          <a:xfrm>
            <a:off x="6409" y="-508"/>
            <a:ext cx="45719" cy="720000"/>
          </a:xfrm>
          <a:prstGeom prst="rect">
            <a:avLst/>
          </a:prstGeom>
          <a:solidFill>
            <a:srgbClr val="5D9438"/>
          </a:solidFill>
          <a:ln w="15875" cap="flat" cmpd="sng" algn="ctr">
            <a:solidFill>
              <a:srgbClr val="ADD495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33F2016E-29DD-478C-87CD-1A2423003B5A}"/>
              </a:ext>
            </a:extLst>
          </p:cNvPr>
          <p:cNvSpPr txBox="1">
            <a:spLocks/>
          </p:cNvSpPr>
          <p:nvPr/>
        </p:nvSpPr>
        <p:spPr>
          <a:xfrm>
            <a:off x="1712188" y="300771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2000" b="1" dirty="0">
                <a:solidFill>
                  <a:srgbClr val="2AA73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Activity</a:t>
            </a:r>
            <a:endParaRPr lang="ko-KR" altLang="en-US" sz="2000" b="1" dirty="0">
              <a:solidFill>
                <a:srgbClr val="2AA73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E12F874C-D401-4CB7-91F5-F07F7E46AD3E}"/>
              </a:ext>
            </a:extLst>
          </p:cNvPr>
          <p:cNvSpPr txBox="1">
            <a:spLocks/>
          </p:cNvSpPr>
          <p:nvPr/>
        </p:nvSpPr>
        <p:spPr>
          <a:xfrm>
            <a:off x="48741" y="-74524"/>
            <a:ext cx="7096772" cy="42694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1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PART 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  <a:ea typeface="맑은 고딕" panose="020B0503020000020004" pitchFamily="50" charset="-127"/>
              </a:rPr>
              <a:t>Ⅰ_</a:t>
            </a:r>
            <a:r>
              <a:rPr lang="en-US" altLang="ko-KR" sz="1600" dirty="0" err="1">
                <a:solidFill>
                  <a:prstClr val="white">
                    <a:lumMod val="65000"/>
                  </a:prstClr>
                </a:solidFill>
                <a:latin typeface="+mn-lt"/>
              </a:rPr>
              <a:t>Lesson</a:t>
            </a:r>
            <a:r>
              <a:rPr lang="en-US" altLang="ko-KR" sz="1600" dirty="0">
                <a:solidFill>
                  <a:prstClr val="white">
                    <a:lumMod val="65000"/>
                  </a:prstClr>
                </a:solidFill>
                <a:latin typeface="+mn-lt"/>
              </a:rPr>
              <a:t> 4. Locations and Directions</a:t>
            </a:r>
            <a:endParaRPr lang="ko-KR" altLang="en-US" sz="1600" dirty="0">
              <a:solidFill>
                <a:prstClr val="white">
                  <a:lumMod val="65000"/>
                </a:prst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5544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1114</Words>
  <Application>Microsoft Office PowerPoint</Application>
  <PresentationFormat>와이드스크린</PresentationFormat>
  <Paragraphs>137</Paragraphs>
  <Slides>18</Slides>
  <Notes>0</Notes>
  <HiddenSlides>0</HiddenSlides>
  <MMClips>8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3" baseType="lpstr">
      <vt:lpstr>맑은 고딕</vt:lpstr>
      <vt:lpstr>Arial</vt:lpstr>
      <vt:lpstr>Calibri</vt:lpstr>
      <vt:lpstr>Impact</vt:lpstr>
      <vt:lpstr>Office 테마</vt:lpstr>
      <vt:lpstr>Lesson 4 Locations and Directions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Script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ezen1</dc:creator>
  <cp:lastModifiedBy>Owner</cp:lastModifiedBy>
  <cp:revision>329</cp:revision>
  <dcterms:created xsi:type="dcterms:W3CDTF">2021-02-16T02:29:27Z</dcterms:created>
  <dcterms:modified xsi:type="dcterms:W3CDTF">2026-08-19T02:47:53Z</dcterms:modified>
</cp:coreProperties>
</file>