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77" r:id="rId6"/>
    <p:sldId id="261" r:id="rId7"/>
    <p:sldId id="262" r:id="rId8"/>
    <p:sldId id="263" r:id="rId9"/>
    <p:sldId id="264" r:id="rId10"/>
    <p:sldId id="265" r:id="rId11"/>
    <p:sldId id="267" r:id="rId12"/>
    <p:sldId id="278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AFB0"/>
    <a:srgbClr val="2AA738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2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6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3558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21128-C5CF-4BD1-8EDE-68C6A8259178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992695-B59D-4333-8D4D-0D5289A000D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3586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EF3E7C1B-64BF-4D58-BC7E-50DFEB9EB2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2</a:t>
            </a:r>
            <a:br>
              <a:rPr lang="en-US" altLang="ko-KR" sz="6000" b="1" dirty="0">
                <a:latin typeface="+mj-ea"/>
              </a:rPr>
            </a:br>
            <a:r>
              <a:rPr lang="en-US" altLang="ko-KR" sz="6000" b="1" dirty="0">
                <a:latin typeface="+mj-ea"/>
              </a:rPr>
              <a:t>Weather and Time</a:t>
            </a:r>
            <a:endParaRPr lang="ko-KR" altLang="en-US" sz="6000" b="1" dirty="0">
              <a:latin typeface="+mj-ea"/>
            </a:endParaRP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/>
              <a:t>PART Ⅰ </a:t>
            </a:r>
            <a:r>
              <a:rPr lang="en-US" altLang="ko-KR" sz="2400" b="1" dirty="0"/>
              <a:t>Basic Conversation</a:t>
            </a: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5F059B-0F35-5626-BF7E-0CE9045C8A95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B7673C1-BE72-4C75-B7EA-533698AEF6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243" y="1025045"/>
            <a:ext cx="9307513" cy="480791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제목 1">
            <a:extLst>
              <a:ext uri="{FF2B5EF4-FFF2-40B4-BE49-F238E27FC236}">
                <a16:creationId xmlns:a16="http://schemas.microsoft.com/office/drawing/2014/main" id="{FB955FD4-4FBD-478B-9E79-A52AF82AA5D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38CD4EC2-EB43-418A-A196-88FBC36B7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619" y="1127881"/>
            <a:ext cx="9698762" cy="471902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23C31231-C7C0-4FEA-82F8-77E0FB3DA27D}"/>
              </a:ext>
            </a:extLst>
          </p:cNvPr>
          <p:cNvGrpSpPr/>
          <p:nvPr/>
        </p:nvGrpSpPr>
        <p:grpSpPr>
          <a:xfrm>
            <a:off x="1693138" y="2751898"/>
            <a:ext cx="6304233" cy="2436392"/>
            <a:chOff x="1035071" y="2106372"/>
            <a:chExt cx="6304233" cy="2436392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BF7B11D-811E-42B0-A277-08EC55A270D3}"/>
                </a:ext>
              </a:extLst>
            </p:cNvPr>
            <p:cNvSpPr txBox="1"/>
            <p:nvPr/>
          </p:nvSpPr>
          <p:spPr>
            <a:xfrm>
              <a:off x="1054121" y="2106372"/>
              <a:ext cx="11248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j-lt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&gt;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226B0BA-45E7-4DB1-B966-71419470A661}"/>
                </a:ext>
              </a:extLst>
            </p:cNvPr>
            <p:cNvSpPr txBox="1"/>
            <p:nvPr/>
          </p:nvSpPr>
          <p:spPr>
            <a:xfrm>
              <a:off x="2939060" y="2319473"/>
              <a:ext cx="176107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+mj-lt"/>
                </a:rPr>
                <a:t>Kim, </a:t>
              </a:r>
              <a:r>
                <a:rPr lang="en-US" altLang="ko-KR" sz="1400" b="1" dirty="0" err="1">
                  <a:solidFill>
                    <a:srgbClr val="FF0000"/>
                  </a:solidFill>
                  <a:latin typeface="+mj-lt"/>
                </a:rPr>
                <a:t>Sangjin</a:t>
              </a:r>
              <a:endParaRPr lang="ko-KR" altLang="en-US" sz="1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7BB54A3-3F01-4C53-B276-573107741911}"/>
                </a:ext>
              </a:extLst>
            </p:cNvPr>
            <p:cNvSpPr txBox="1"/>
            <p:nvPr/>
          </p:nvSpPr>
          <p:spPr>
            <a:xfrm>
              <a:off x="1035071" y="2876218"/>
              <a:ext cx="6304233" cy="16665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ko-KR" sz="1200" b="1" i="0" u="none" strike="noStrike" baseline="0" dirty="0">
                  <a:solidFill>
                    <a:srgbClr val="FF0000"/>
                  </a:solidFill>
                  <a:latin typeface="+mj-lt"/>
                </a:rPr>
                <a:t>		</a:t>
              </a:r>
              <a:r>
                <a:rPr lang="en-US" altLang="ko-KR" sz="1400" b="1" i="0" u="none" strike="noStrike" baseline="0" dirty="0">
                  <a:solidFill>
                    <a:srgbClr val="FF0000"/>
                  </a:solidFill>
                  <a:latin typeface="+mj-lt"/>
                </a:rPr>
                <a:t>		     It will be sunny and clear in the morning. The temperature will be around 15 degrees Celsius. This good weather will not last long. Tomorrow, on Friday, there is a 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ko-KR" sz="1400" b="1" i="0" u="none" strike="noStrike" baseline="0" dirty="0">
                  <a:solidFill>
                    <a:srgbClr val="FF0000"/>
                  </a:solidFill>
                  <a:latin typeface="+mj-lt"/>
                </a:rPr>
                <a:t>70 percent chance of showers with temperatures ranging from 7 to 12 degrees Celsius. Don’t forget your umbrella tomorrow.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24EA1A4-D610-46D2-A255-8907F818682A}"/>
                </a:ext>
              </a:extLst>
            </p:cNvPr>
            <p:cNvSpPr txBox="1"/>
            <p:nvPr/>
          </p:nvSpPr>
          <p:spPr>
            <a:xfrm>
              <a:off x="5876265" y="2333449"/>
              <a:ext cx="61118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+mj-lt"/>
                </a:rPr>
                <a:t>Star</a:t>
              </a:r>
              <a:endParaRPr lang="ko-KR" altLang="en-US" sz="14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7929B73-4D67-4859-A20E-4F0B9D6649DD}"/>
                </a:ext>
              </a:extLst>
            </p:cNvPr>
            <p:cNvSpPr txBox="1"/>
            <p:nvPr/>
          </p:nvSpPr>
          <p:spPr>
            <a:xfrm>
              <a:off x="3419195" y="2959077"/>
              <a:ext cx="90584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400" b="1" dirty="0" err="1">
                  <a:solidFill>
                    <a:srgbClr val="FF0000"/>
                  </a:solidFill>
                  <a:latin typeface="+mj-lt"/>
                </a:rPr>
                <a:t>Jeju</a:t>
              </a:r>
              <a:r>
                <a:rPr lang="en-US" altLang="ko-KR" sz="1400" b="1" dirty="0">
                  <a:solidFill>
                    <a:srgbClr val="FF0000"/>
                  </a:solidFill>
                  <a:latin typeface="+mj-lt"/>
                </a:rPr>
                <a:t>-do</a:t>
              </a:r>
              <a:endParaRPr lang="ko-KR" altLang="en-US" sz="14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FAEC487F-0F47-45F9-AA53-7130107BC597}"/>
              </a:ext>
            </a:extLst>
          </p:cNvPr>
          <p:cNvSpPr txBox="1"/>
          <p:nvPr/>
        </p:nvSpPr>
        <p:spPr>
          <a:xfrm>
            <a:off x="9233365" y="17481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D2FC09A-6EDF-4228-A800-BEA96164948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1D9ACA8-8C2F-4803-BADA-4F42D8CA0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895475"/>
            <a:ext cx="10782300" cy="3067050"/>
          </a:xfrm>
          <a:prstGeom prst="rect">
            <a:avLst/>
          </a:prstGeom>
        </p:spPr>
      </p:pic>
      <p:sp>
        <p:nvSpPr>
          <p:cNvPr id="11" name="제목 1">
            <a:extLst>
              <a:ext uri="{FF2B5EF4-FFF2-40B4-BE49-F238E27FC236}">
                <a16:creationId xmlns:a16="http://schemas.microsoft.com/office/drawing/2014/main" id="{116291E5-D7F0-481C-A583-1F4F2A5DB0D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27334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>
            <a:extLst>
              <a:ext uri="{FF2B5EF4-FFF2-40B4-BE49-F238E27FC236}">
                <a16:creationId xmlns:a16="http://schemas.microsoft.com/office/drawing/2014/main" id="{6E47628D-7E97-412F-AE10-6A12B79772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246" y="1937405"/>
            <a:ext cx="10459307" cy="292903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F42AE5E-27D6-46D4-8059-EF869CA4787A}"/>
              </a:ext>
            </a:extLst>
          </p:cNvPr>
          <p:cNvSpPr/>
          <p:nvPr/>
        </p:nvSpPr>
        <p:spPr>
          <a:xfrm>
            <a:off x="9508827" y="4176335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27EE2196-4CDD-4B1E-82B3-AF0F6909D044}"/>
              </a:ext>
            </a:extLst>
          </p:cNvPr>
          <p:cNvSpPr/>
          <p:nvPr/>
        </p:nvSpPr>
        <p:spPr>
          <a:xfrm>
            <a:off x="5666944" y="3239566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hlinkClick r:id="rId7" action="ppaction://hlinksldjump"/>
            <a:extLst>
              <a:ext uri="{FF2B5EF4-FFF2-40B4-BE49-F238E27FC236}">
                <a16:creationId xmlns:a16="http://schemas.microsoft.com/office/drawing/2014/main" id="{49DB2C66-29DA-4242-A022-235771276A93}"/>
              </a:ext>
            </a:extLst>
          </p:cNvPr>
          <p:cNvSpPr txBox="1"/>
          <p:nvPr/>
        </p:nvSpPr>
        <p:spPr>
          <a:xfrm>
            <a:off x="10125298" y="278082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D38F8F-C322-413C-8289-599FB9DD914F}"/>
              </a:ext>
            </a:extLst>
          </p:cNvPr>
          <p:cNvSpPr txBox="1"/>
          <p:nvPr/>
        </p:nvSpPr>
        <p:spPr>
          <a:xfrm>
            <a:off x="10976133" y="277507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5" name="TextBox 14">
            <a:hlinkClick r:id="rId8" action="ppaction://hlinksldjump"/>
            <a:extLst>
              <a:ext uri="{FF2B5EF4-FFF2-40B4-BE49-F238E27FC236}">
                <a16:creationId xmlns:a16="http://schemas.microsoft.com/office/drawing/2014/main" id="{E8829E85-06B5-4C31-97F6-70793BA55653}"/>
              </a:ext>
            </a:extLst>
          </p:cNvPr>
          <p:cNvSpPr txBox="1"/>
          <p:nvPr/>
        </p:nvSpPr>
        <p:spPr>
          <a:xfrm>
            <a:off x="9917113" y="373090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DB12A8-6420-4898-9682-2FA5301E8A03}"/>
              </a:ext>
            </a:extLst>
          </p:cNvPr>
          <p:cNvSpPr txBox="1"/>
          <p:nvPr/>
        </p:nvSpPr>
        <p:spPr>
          <a:xfrm>
            <a:off x="10767948" y="372515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21" name="P1L2_21p_Check Up_A1">
            <a:hlinkClick r:id="" action="ppaction://media"/>
            <a:extLst>
              <a:ext uri="{FF2B5EF4-FFF2-40B4-BE49-F238E27FC236}">
                <a16:creationId xmlns:a16="http://schemas.microsoft.com/office/drawing/2014/main" id="{5BEFB61D-201B-440C-85E2-DCF1ED5007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526079" y="2707734"/>
            <a:ext cx="475200" cy="475200"/>
          </a:xfrm>
          <a:prstGeom prst="rect">
            <a:avLst/>
          </a:prstGeom>
        </p:spPr>
      </p:pic>
      <p:pic>
        <p:nvPicPr>
          <p:cNvPr id="22" name="P1L2_21p_Check Up_A2">
            <a:hlinkClick r:id="" action="ppaction://media"/>
            <a:extLst>
              <a:ext uri="{FF2B5EF4-FFF2-40B4-BE49-F238E27FC236}">
                <a16:creationId xmlns:a16="http://schemas.microsoft.com/office/drawing/2014/main" id="{237C37E3-1046-40FC-9FE9-48729BD956D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383736" y="3657814"/>
            <a:ext cx="475200" cy="475200"/>
          </a:xfrm>
          <a:prstGeom prst="rect">
            <a:avLst/>
          </a:prstGeom>
        </p:spPr>
      </p:pic>
      <p:sp>
        <p:nvSpPr>
          <p:cNvPr id="18" name="제목 1">
            <a:extLst>
              <a:ext uri="{FF2B5EF4-FFF2-40B4-BE49-F238E27FC236}">
                <a16:creationId xmlns:a16="http://schemas.microsoft.com/office/drawing/2014/main" id="{01D82830-502B-47B0-93FD-2E353844E2E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99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500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3B1D9A9-7DE8-43D0-B59A-872A000F8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059" y="1600298"/>
            <a:ext cx="10665882" cy="357663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621B9AC-6CE3-497B-A767-CBDABD470C1D}"/>
              </a:ext>
            </a:extLst>
          </p:cNvPr>
          <p:cNvGrpSpPr/>
          <p:nvPr/>
        </p:nvGrpSpPr>
        <p:grpSpPr>
          <a:xfrm>
            <a:off x="6694002" y="3228945"/>
            <a:ext cx="5356666" cy="1603816"/>
            <a:chOff x="6694002" y="3228945"/>
            <a:chExt cx="5356666" cy="160381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76F1C81-443E-4E8C-84FD-516587C4DECB}"/>
                </a:ext>
              </a:extLst>
            </p:cNvPr>
            <p:cNvSpPr txBox="1"/>
            <p:nvPr/>
          </p:nvSpPr>
          <p:spPr>
            <a:xfrm>
              <a:off x="6694002" y="3228945"/>
              <a:ext cx="28584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  <a:latin typeface="+mj-lt"/>
                </a:rPr>
                <a:t>It’s windy and cloudy.</a:t>
              </a:r>
              <a:endParaRPr lang="ko-KR" altLang="en-US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DC14361-B831-4A79-9F61-2B0593724AA1}"/>
                </a:ext>
              </a:extLst>
            </p:cNvPr>
            <p:cNvSpPr txBox="1"/>
            <p:nvPr/>
          </p:nvSpPr>
          <p:spPr>
            <a:xfrm>
              <a:off x="6719402" y="3687861"/>
              <a:ext cx="285845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  <a:latin typeface="+mj-lt"/>
                </a:rPr>
                <a:t>It’s quarter after four.</a:t>
              </a:r>
              <a:endParaRPr lang="ko-KR" altLang="en-US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506A471-C419-45C5-B541-10AC4D96E966}"/>
                </a:ext>
              </a:extLst>
            </p:cNvPr>
            <p:cNvSpPr txBox="1"/>
            <p:nvPr/>
          </p:nvSpPr>
          <p:spPr>
            <a:xfrm>
              <a:off x="6732103" y="4068013"/>
              <a:ext cx="16886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  <a:latin typeface="+mj-lt"/>
                </a:rPr>
                <a:t>It’s Tuesday.</a:t>
              </a:r>
              <a:endParaRPr lang="ko-KR" altLang="en-US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59D739B-C2ED-4850-AC85-0A2BC06ED179}"/>
                </a:ext>
              </a:extLst>
            </p:cNvPr>
            <p:cNvSpPr txBox="1"/>
            <p:nvPr/>
          </p:nvSpPr>
          <p:spPr>
            <a:xfrm>
              <a:off x="6745573" y="4463429"/>
              <a:ext cx="530509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b="1" i="0" u="none" strike="noStrike" baseline="0" dirty="0">
                  <a:solidFill>
                    <a:srgbClr val="FF0000"/>
                  </a:solidFill>
                  <a:latin typeface="+mj-lt"/>
                </a:rPr>
                <a:t>It’s August twenty-sixth twenty twenty-five.</a:t>
              </a:r>
              <a:endParaRPr lang="ko-KR" altLang="en-US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7DD0250-325E-4BC3-9D17-71C08B562051}"/>
              </a:ext>
            </a:extLst>
          </p:cNvPr>
          <p:cNvSpPr txBox="1"/>
          <p:nvPr/>
        </p:nvSpPr>
        <p:spPr>
          <a:xfrm>
            <a:off x="9865190" y="172171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C4351FC9-1755-4A5D-8DEF-F6A1A0DE03E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88E0B475-F794-4BB8-95D1-D06C6041F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912" y="984816"/>
            <a:ext cx="9528175" cy="488836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2DA2364-5D29-4D57-96AA-43C4E7D2B23E}"/>
              </a:ext>
            </a:extLst>
          </p:cNvPr>
          <p:cNvGrpSpPr/>
          <p:nvPr/>
        </p:nvGrpSpPr>
        <p:grpSpPr>
          <a:xfrm>
            <a:off x="4874185" y="3929889"/>
            <a:ext cx="3323968" cy="1776830"/>
            <a:chOff x="4747185" y="4018005"/>
            <a:chExt cx="3323968" cy="1776830"/>
          </a:xfrm>
        </p:grpSpPr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8F3B3FA0-E5F1-42A7-BC34-97D80ABB2CBC}"/>
                </a:ext>
              </a:extLst>
            </p:cNvPr>
            <p:cNvSpPr/>
            <p:nvPr/>
          </p:nvSpPr>
          <p:spPr>
            <a:xfrm>
              <a:off x="4747185" y="4018005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2142CEBA-11AE-4F57-B46E-F394A6FFF06A}"/>
                </a:ext>
              </a:extLst>
            </p:cNvPr>
            <p:cNvSpPr/>
            <p:nvPr/>
          </p:nvSpPr>
          <p:spPr>
            <a:xfrm>
              <a:off x="4747185" y="4722784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2889279C-1737-4E07-A8EB-C11704BAE86C}"/>
                </a:ext>
              </a:extLst>
            </p:cNvPr>
            <p:cNvSpPr/>
            <p:nvPr/>
          </p:nvSpPr>
          <p:spPr>
            <a:xfrm>
              <a:off x="7721044" y="5444726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0822977F-7B73-4FCF-B7A6-73C9981EF0D8}"/>
              </a:ext>
            </a:extLst>
          </p:cNvPr>
          <p:cNvSpPr txBox="1"/>
          <p:nvPr/>
        </p:nvSpPr>
        <p:spPr>
          <a:xfrm>
            <a:off x="5388440" y="102800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275791B0-21A4-4DDA-991D-5E02B66A764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540000"/>
            <a:ext cx="11144250" cy="5572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Oh, it’s so cold this morning.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It sure is. Are you all right?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Yeah, I’m okay. Is it usually this cold in the spring in Korea?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Well, it’s usually sunny and mild in the early spring, but it may be cold sometimes like this </a:t>
            </a:r>
          </a:p>
          <a:p>
            <a:pPr algn="l">
              <a:lnSpc>
                <a:spcPct val="150000"/>
              </a:lnSpc>
            </a:pPr>
            <a:r>
              <a:rPr lang="en-US" altLang="ko-KR" sz="2000" dirty="0">
                <a:latin typeface="+mj-lt"/>
              </a:rPr>
              <a:t>     </a:t>
            </a:r>
            <a:r>
              <a:rPr lang="en-US" altLang="ko-KR" sz="2000" b="0" i="0" u="none" strike="noStrike" baseline="0" dirty="0">
                <a:latin typeface="+mj-lt"/>
              </a:rPr>
              <a:t>morning. We call it </a:t>
            </a:r>
            <a:r>
              <a:rPr lang="en-US" altLang="ko-KR" sz="2000" b="0" i="1" u="none" strike="noStrike" baseline="0" dirty="0" err="1">
                <a:latin typeface="+mj-lt"/>
              </a:rPr>
              <a:t>kkotsaemchuwi</a:t>
            </a:r>
            <a:r>
              <a:rPr lang="en-US" altLang="ko-KR" sz="2000" b="0" i="0" u="none" strike="noStrike" baseline="0" dirty="0">
                <a:latin typeface="+mj-lt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What does that mean?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Literally it means “cold during the flowering season.”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I see. That’s an interesting expression.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What’s the weather normally like in London?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Summers are generally warm, with daytime temperatures above 20°C. Winters in London </a:t>
            </a:r>
          </a:p>
          <a:p>
            <a:pPr algn="l">
              <a:lnSpc>
                <a:spcPct val="150000"/>
              </a:lnSpc>
            </a:pPr>
            <a:r>
              <a:rPr lang="en-US" altLang="ko-KR" sz="2000" dirty="0">
                <a:latin typeface="+mj-lt"/>
              </a:rPr>
              <a:t>     </a:t>
            </a:r>
            <a:r>
              <a:rPr lang="en-US" altLang="ko-KR" sz="2000" b="0" i="0" u="none" strike="noStrike" baseline="0" dirty="0">
                <a:latin typeface="+mj-lt"/>
              </a:rPr>
              <a:t>are chilly, but rarely below freezing.</a:t>
            </a:r>
          </a:p>
          <a:p>
            <a:pPr algn="l">
              <a:lnSpc>
                <a:spcPct val="15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I see. Now I can understand why you feel so cold in Korea.</a:t>
            </a:r>
            <a:endParaRPr lang="en-US" altLang="ko-KR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506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1L2_18p_Situation 1_A">
            <a:hlinkClick r:id="" action="ppaction://media"/>
            <a:extLst>
              <a:ext uri="{FF2B5EF4-FFF2-40B4-BE49-F238E27FC236}">
                <a16:creationId xmlns:a16="http://schemas.microsoft.com/office/drawing/2014/main" id="{D1FBB167-A2C0-42CB-9FB5-4612502FD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55A63B4D-F9C1-4208-83DD-59DE59D7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BAEE2C57-9C32-41BB-979F-EB32C250766C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D7C7BF35-BE2E-41FC-99C4-EBC5DB1EF96E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2A9DDF-34EC-4231-B3F1-DDF791654471}"/>
              </a:ext>
            </a:extLst>
          </p:cNvPr>
          <p:cNvSpPr txBox="1"/>
          <p:nvPr/>
        </p:nvSpPr>
        <p:spPr>
          <a:xfrm>
            <a:off x="540000" y="540000"/>
            <a:ext cx="11365028" cy="5544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>
                <a:solidFill>
                  <a:srgbClr val="000000"/>
                </a:solidFill>
              </a:rPr>
              <a:t>W: </a:t>
            </a:r>
            <a:r>
              <a:rPr lang="en-US" altLang="ko-KR" b="0" i="0" u="none" strike="noStrike" baseline="0" dirty="0">
                <a:solidFill>
                  <a:srgbClr val="000000"/>
                </a:solidFill>
              </a:rPr>
              <a:t>What time is it now? We are going to be late!</a:t>
            </a:r>
          </a:p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>
                <a:solidFill>
                  <a:srgbClr val="000000"/>
                </a:solidFill>
              </a:rPr>
              <a:t>M: </a:t>
            </a:r>
            <a:r>
              <a:rPr lang="en-US" altLang="ko-KR" b="0" i="0" u="none" strike="noStrike" baseline="0" dirty="0">
                <a:solidFill>
                  <a:srgbClr val="000000"/>
                </a:solidFill>
              </a:rPr>
              <a:t>It’s quarter after eight. Don’t worry. We are not late.</a:t>
            </a:r>
          </a:p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>
                <a:solidFill>
                  <a:srgbClr val="000000"/>
                </a:solidFill>
              </a:rPr>
              <a:t>W: </a:t>
            </a:r>
            <a:r>
              <a:rPr lang="en-US" altLang="ko-KR" b="0" i="0" u="none" strike="noStrike" baseline="0" dirty="0">
                <a:solidFill>
                  <a:srgbClr val="000000"/>
                </a:solidFill>
              </a:rPr>
              <a:t>We have to be at the Rainbow Hotel by 9 o’clock to pick up Mr. and Ms. Brown for today’s tour. I don’t </a:t>
            </a:r>
          </a:p>
          <a:p>
            <a:pPr algn="l">
              <a:lnSpc>
                <a:spcPct val="200000"/>
              </a:lnSpc>
            </a:pPr>
            <a:r>
              <a:rPr lang="en-US" altLang="ko-KR" dirty="0">
                <a:solidFill>
                  <a:srgbClr val="000000"/>
                </a:solidFill>
              </a:rPr>
              <a:t>     </a:t>
            </a:r>
            <a:r>
              <a:rPr lang="en-US" altLang="ko-KR" b="0" i="0" u="none" strike="noStrike" baseline="0" dirty="0">
                <a:solidFill>
                  <a:srgbClr val="000000"/>
                </a:solidFill>
              </a:rPr>
              <a:t>think we can make it. We only have 45 minutes.</a:t>
            </a:r>
          </a:p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>
                <a:solidFill>
                  <a:srgbClr val="000000"/>
                </a:solidFill>
              </a:rPr>
              <a:t>M: </a:t>
            </a:r>
            <a:r>
              <a:rPr lang="en-US" altLang="ko-KR" b="0" i="0" u="none" strike="noStrike" baseline="0" dirty="0">
                <a:solidFill>
                  <a:srgbClr val="000000"/>
                </a:solidFill>
              </a:rPr>
              <a:t>It’ll be fine. We are not that far away now.</a:t>
            </a:r>
          </a:p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>
                <a:solidFill>
                  <a:srgbClr val="000000"/>
                </a:solidFill>
              </a:rPr>
              <a:t>W: </a:t>
            </a:r>
            <a:r>
              <a:rPr lang="en-US" altLang="ko-KR" b="0" i="0" u="none" strike="noStrike" baseline="0" dirty="0">
                <a:solidFill>
                  <a:srgbClr val="000000"/>
                </a:solidFill>
              </a:rPr>
              <a:t>But think about it. What day is it today? It’s Monday. There’s a lot of rush hour traffic on Monday.</a:t>
            </a:r>
          </a:p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>
                <a:solidFill>
                  <a:srgbClr val="000000"/>
                </a:solidFill>
              </a:rPr>
              <a:t>M: </a:t>
            </a:r>
            <a:r>
              <a:rPr lang="en-US" altLang="ko-KR" b="0" i="0" u="none" strike="noStrike" baseline="0" dirty="0">
                <a:solidFill>
                  <a:srgbClr val="000000"/>
                </a:solidFill>
              </a:rPr>
              <a:t>Oh, you’re right. We may not arrive there on time. </a:t>
            </a:r>
            <a:r>
              <a:rPr lang="en-US" altLang="ko-KR" b="0" i="0" u="none" strike="noStrike" baseline="0" dirty="0"/>
              <a:t>What should we do?</a:t>
            </a:r>
          </a:p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/>
              <a:t>W: </a:t>
            </a:r>
            <a:r>
              <a:rPr lang="en-US" altLang="ko-KR" b="0" i="0" u="none" strike="noStrike" baseline="0" dirty="0"/>
              <a:t>We had better call and tell them we might be late.</a:t>
            </a:r>
          </a:p>
          <a:p>
            <a:pPr algn="l">
              <a:lnSpc>
                <a:spcPct val="200000"/>
              </a:lnSpc>
            </a:pPr>
            <a:r>
              <a:rPr lang="en-US" altLang="ko-KR" b="1" i="0" u="none" strike="noStrike" baseline="0" dirty="0"/>
              <a:t>M: </a:t>
            </a:r>
            <a:r>
              <a:rPr lang="en-US" altLang="ko-KR" b="0" i="0" u="none" strike="noStrike" baseline="0" dirty="0"/>
              <a:t>That’s a good idea. Then, would you give them a phone call?</a:t>
            </a:r>
          </a:p>
          <a:p>
            <a:pPr algn="l">
              <a:lnSpc>
                <a:spcPct val="200000"/>
              </a:lnSpc>
            </a:pPr>
            <a:r>
              <a:rPr lang="pl-PL" altLang="ko-KR" b="1" i="0" u="none" strike="noStrike" baseline="0" dirty="0"/>
              <a:t>W: </a:t>
            </a:r>
            <a:r>
              <a:rPr lang="pl-PL" altLang="ko-KR" b="0" i="0" u="none" strike="noStrike" baseline="0" dirty="0"/>
              <a:t>Okay. I’ll do that.</a:t>
            </a:r>
            <a:endParaRPr lang="en-US" altLang="ko-KR" dirty="0">
              <a:cs typeface="Calibri" panose="020F0502020204030204" pitchFamily="34" charset="0"/>
            </a:endParaRPr>
          </a:p>
        </p:txBody>
      </p:sp>
      <p:pic>
        <p:nvPicPr>
          <p:cNvPr id="3" name="P1L2_19p_Situation 2_A">
            <a:hlinkClick r:id="" action="ppaction://media"/>
            <a:extLst>
              <a:ext uri="{FF2B5EF4-FFF2-40B4-BE49-F238E27FC236}">
                <a16:creationId xmlns:a16="http://schemas.microsoft.com/office/drawing/2014/main" id="{6B5484B9-5DA5-48D2-A10C-26119F35D67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6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6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893955"/>
            <a:ext cx="11144250" cy="4778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6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W: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What’s the weather normally like in Hawaii?</a:t>
            </a:r>
          </a:p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M: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___________________________</a:t>
            </a:r>
          </a:p>
          <a:p>
            <a:pPr>
              <a:lnSpc>
                <a:spcPct val="200000"/>
              </a:lnSpc>
            </a:pP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ⓐ I’ll do it on Monday.</a:t>
            </a:r>
          </a:p>
          <a:p>
            <a:pPr>
              <a:lnSpc>
                <a:spcPct val="200000"/>
              </a:lnSpc>
            </a:pP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ⓑ It’s sunny and hot.</a:t>
            </a:r>
          </a:p>
          <a:p>
            <a:pPr>
              <a:lnSpc>
                <a:spcPct val="200000"/>
              </a:lnSpc>
            </a:pP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ⓒ It’s August 1st.</a:t>
            </a:r>
            <a:endParaRPr lang="ko-KR" altLang="en-US" sz="25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1L2_21p_Check Up_A1">
            <a:hlinkClick r:id="" action="ppaction://media"/>
            <a:extLst>
              <a:ext uri="{FF2B5EF4-FFF2-40B4-BE49-F238E27FC236}">
                <a16:creationId xmlns:a16="http://schemas.microsoft.com/office/drawing/2014/main" id="{25DBA6FD-59F9-473A-A9F6-92E9237236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DD7FDFD-48A0-47DC-AE6D-79D778180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757" y="854012"/>
            <a:ext cx="9422485" cy="514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407268"/>
            <a:ext cx="11144250" cy="5719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What time is it now?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It’s quarter before nine.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What time does the meeting start?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Nine thirty.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Well, I think we will be late because of the rush hour traffic.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How late do you think we’ll be?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I think we’ll be 30 minutes late for the meeting.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Oh my. What should we do?</a:t>
            </a:r>
            <a:endParaRPr lang="ko-KR" altLang="en-US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1L2_21p_Check Up_A2">
            <a:hlinkClick r:id="" action="ppaction://media"/>
            <a:extLst>
              <a:ext uri="{FF2B5EF4-FFF2-40B4-BE49-F238E27FC236}">
                <a16:creationId xmlns:a16="http://schemas.microsoft.com/office/drawing/2014/main" id="{080661D0-A53D-AFA7-37AE-48ABB9A6C1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9462" y="3070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9E687D8-A72E-47E0-8F1E-BE8E48EA1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733" y="831996"/>
            <a:ext cx="8976534" cy="519400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8005A1B-05C0-47FC-8C09-1F4E7D7F32C0}"/>
              </a:ext>
            </a:extLst>
          </p:cNvPr>
          <p:cNvGrpSpPr/>
          <p:nvPr/>
        </p:nvGrpSpPr>
        <p:grpSpPr>
          <a:xfrm>
            <a:off x="2966416" y="2934613"/>
            <a:ext cx="6448526" cy="2254881"/>
            <a:chOff x="3928238" y="2998113"/>
            <a:chExt cx="6448526" cy="225488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947F283-FB76-4B64-837C-B0EB29477F88}"/>
                </a:ext>
              </a:extLst>
            </p:cNvPr>
            <p:cNvSpPr txBox="1"/>
            <p:nvPr/>
          </p:nvSpPr>
          <p:spPr>
            <a:xfrm>
              <a:off x="3928238" y="2998113"/>
              <a:ext cx="97975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sunny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99F55FB-0EAC-4DF6-B0B7-A55E48C9D0EC}"/>
                </a:ext>
              </a:extLst>
            </p:cNvPr>
            <p:cNvSpPr txBox="1"/>
            <p:nvPr/>
          </p:nvSpPr>
          <p:spPr>
            <a:xfrm>
              <a:off x="6623355" y="2998113"/>
              <a:ext cx="1072730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cloudy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004E2D3-6A24-40C4-ADBC-D3B52A2E45A8}"/>
                </a:ext>
              </a:extLst>
            </p:cNvPr>
            <p:cNvSpPr txBox="1"/>
            <p:nvPr/>
          </p:nvSpPr>
          <p:spPr>
            <a:xfrm>
              <a:off x="9466096" y="2998113"/>
              <a:ext cx="84830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rainy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2EC4B69-D05A-43C7-B95B-0025A31BE8C7}"/>
                </a:ext>
              </a:extLst>
            </p:cNvPr>
            <p:cNvSpPr txBox="1"/>
            <p:nvPr/>
          </p:nvSpPr>
          <p:spPr>
            <a:xfrm>
              <a:off x="3953638" y="4822107"/>
              <a:ext cx="103586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snowy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C9851B1-54B5-407D-888B-60076A46A063}"/>
                </a:ext>
              </a:extLst>
            </p:cNvPr>
            <p:cNvSpPr txBox="1"/>
            <p:nvPr/>
          </p:nvSpPr>
          <p:spPr>
            <a:xfrm>
              <a:off x="6840667" y="4822107"/>
              <a:ext cx="63991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hot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01D05F8-BD6A-4CED-80BE-ECF2BED91208}"/>
                </a:ext>
              </a:extLst>
            </p:cNvPr>
            <p:cNvSpPr txBox="1"/>
            <p:nvPr/>
          </p:nvSpPr>
          <p:spPr>
            <a:xfrm>
              <a:off x="9626238" y="4822107"/>
              <a:ext cx="75052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cold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280615" y="126472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E1627534-9D27-4A27-83D3-F0B36253962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C018B15-9513-4E23-AD01-2768D36F7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88" y="1411628"/>
            <a:ext cx="11361424" cy="403474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1081D6E-D234-4AEB-A513-709FD012C976}"/>
              </a:ext>
            </a:extLst>
          </p:cNvPr>
          <p:cNvGrpSpPr/>
          <p:nvPr/>
        </p:nvGrpSpPr>
        <p:grpSpPr>
          <a:xfrm>
            <a:off x="4492226" y="2504788"/>
            <a:ext cx="5948679" cy="895271"/>
            <a:chOff x="2618422" y="2529758"/>
            <a:chExt cx="5948679" cy="89527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06EB630-A198-4E4A-A213-65CC5BA907AA}"/>
                </a:ext>
              </a:extLst>
            </p:cNvPr>
            <p:cNvSpPr txBox="1"/>
            <p:nvPr/>
          </p:nvSpPr>
          <p:spPr>
            <a:xfrm>
              <a:off x="2618422" y="2529758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ⓓ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35BA218-8A71-4EB4-97A7-960E3A00EDAD}"/>
                </a:ext>
              </a:extLst>
            </p:cNvPr>
            <p:cNvSpPr txBox="1"/>
            <p:nvPr/>
          </p:nvSpPr>
          <p:spPr>
            <a:xfrm>
              <a:off x="8125955" y="2542457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ⓑ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FFBBC1B-8E1F-4202-AD58-7B86C3579953}"/>
                </a:ext>
              </a:extLst>
            </p:cNvPr>
            <p:cNvSpPr txBox="1"/>
            <p:nvPr/>
          </p:nvSpPr>
          <p:spPr>
            <a:xfrm>
              <a:off x="2618422" y="3024919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ⓒ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6ACA630-A98A-463D-B6FC-762EC7D175F8}"/>
                </a:ext>
              </a:extLst>
            </p:cNvPr>
            <p:cNvSpPr txBox="1"/>
            <p:nvPr/>
          </p:nvSpPr>
          <p:spPr>
            <a:xfrm>
              <a:off x="8125955" y="3024919"/>
              <a:ext cx="44114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20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ⓐ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AE0825C2-F241-44D0-95DA-6ADBEEAC153C}"/>
              </a:ext>
            </a:extLst>
          </p:cNvPr>
          <p:cNvSpPr txBox="1"/>
          <p:nvPr/>
        </p:nvSpPr>
        <p:spPr>
          <a:xfrm>
            <a:off x="7005813" y="208572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AC37ECC2-BE8B-4F28-8A32-D677B89B2CF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CB540C9-FD36-496F-9B29-829DC9A81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01978"/>
            <a:ext cx="11506200" cy="294215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429BB12-5DDA-4868-9040-BD551A55AE0D}"/>
              </a:ext>
            </a:extLst>
          </p:cNvPr>
          <p:cNvGrpSpPr/>
          <p:nvPr/>
        </p:nvGrpSpPr>
        <p:grpSpPr>
          <a:xfrm>
            <a:off x="5222474" y="2891367"/>
            <a:ext cx="4944598" cy="945410"/>
            <a:chOff x="5184374" y="2942167"/>
            <a:chExt cx="4944598" cy="94541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6485A72-134F-4AE5-83D4-F12275A62F36}"/>
                </a:ext>
              </a:extLst>
            </p:cNvPr>
            <p:cNvSpPr txBox="1"/>
            <p:nvPr/>
          </p:nvSpPr>
          <p:spPr>
            <a:xfrm>
              <a:off x="5184374" y="2961390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DD2DFE2-B097-4C6E-854F-997AAE07DDCF}"/>
                </a:ext>
              </a:extLst>
            </p:cNvPr>
            <p:cNvSpPr txBox="1"/>
            <p:nvPr/>
          </p:nvSpPr>
          <p:spPr>
            <a:xfrm>
              <a:off x="5206154" y="3456690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599F0D21-A78C-4387-8A38-659199FB0348}"/>
                </a:ext>
              </a:extLst>
            </p:cNvPr>
            <p:cNvSpPr txBox="1"/>
            <p:nvPr/>
          </p:nvSpPr>
          <p:spPr>
            <a:xfrm>
              <a:off x="9767334" y="2942167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D8982AD-165D-46F1-B49B-31721B5FEA43}"/>
                </a:ext>
              </a:extLst>
            </p:cNvPr>
            <p:cNvSpPr txBox="1"/>
            <p:nvPr/>
          </p:nvSpPr>
          <p:spPr>
            <a:xfrm>
              <a:off x="9790418" y="3425796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08AD856-F14A-40C1-8453-909C62475A3C}"/>
              </a:ext>
            </a:extLst>
          </p:cNvPr>
          <p:cNvSpPr txBox="1"/>
          <p:nvPr/>
        </p:nvSpPr>
        <p:spPr>
          <a:xfrm>
            <a:off x="5928190" y="250164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B3DFE816-1908-4325-913D-A2AE966C780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211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C6849DFB-F1D5-4408-B44B-CDB98A8D6B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1207" y="898425"/>
            <a:ext cx="9646693" cy="542860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Talking about Weather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5BBD0AB-74F3-4BA9-81D9-58FC2D6C7039}"/>
              </a:ext>
            </a:extLst>
          </p:cNvPr>
          <p:cNvGrpSpPr/>
          <p:nvPr/>
        </p:nvGrpSpPr>
        <p:grpSpPr>
          <a:xfrm>
            <a:off x="2185930" y="2367345"/>
            <a:ext cx="6040369" cy="3302454"/>
            <a:chOff x="2236730" y="2100645"/>
            <a:chExt cx="6040369" cy="3302454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EC71BD98-9FAD-4BF1-8D29-CEFCB59DE89C}"/>
                </a:ext>
              </a:extLst>
            </p:cNvPr>
            <p:cNvSpPr/>
            <p:nvPr/>
          </p:nvSpPr>
          <p:spPr>
            <a:xfrm>
              <a:off x="2236730" y="4207471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8C6A5D2B-5BD6-4851-AFDA-05E0E5D440DD}"/>
                </a:ext>
              </a:extLst>
            </p:cNvPr>
            <p:cNvSpPr/>
            <p:nvPr/>
          </p:nvSpPr>
          <p:spPr>
            <a:xfrm>
              <a:off x="7926990" y="2100645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C14E2999-9AD3-42A5-8AF8-47B45FFDDB70}"/>
                </a:ext>
              </a:extLst>
            </p:cNvPr>
            <p:cNvSpPr/>
            <p:nvPr/>
          </p:nvSpPr>
          <p:spPr>
            <a:xfrm>
              <a:off x="7885478" y="5052990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5" name="TextBox 14">
            <a:hlinkClick r:id="rId5" action="ppaction://hlinksldjump"/>
            <a:extLst>
              <a:ext uri="{FF2B5EF4-FFF2-40B4-BE49-F238E27FC236}">
                <a16:creationId xmlns:a16="http://schemas.microsoft.com/office/drawing/2014/main" id="{921BD96B-97FD-4F0A-AE81-21C8AC328300}"/>
              </a:ext>
            </a:extLst>
          </p:cNvPr>
          <p:cNvSpPr txBox="1"/>
          <p:nvPr/>
        </p:nvSpPr>
        <p:spPr>
          <a:xfrm>
            <a:off x="7037201" y="152108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AA0FEBE-569C-4404-8564-ECD772741E8D}"/>
              </a:ext>
            </a:extLst>
          </p:cNvPr>
          <p:cNvSpPr txBox="1"/>
          <p:nvPr/>
        </p:nvSpPr>
        <p:spPr>
          <a:xfrm>
            <a:off x="7888036" y="152804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20" name="P1L2_18p_Situation 1_A">
            <a:hlinkClick r:id="" action="ppaction://media"/>
            <a:extLst>
              <a:ext uri="{FF2B5EF4-FFF2-40B4-BE49-F238E27FC236}">
                <a16:creationId xmlns:a16="http://schemas.microsoft.com/office/drawing/2014/main" id="{128E6B51-32CF-4A66-B7C7-7A3CB855B2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39248" y="1463040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31C83C7D-6FE1-48DD-8001-34A2EDEC019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162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407DEE8-D0C0-4CF0-9601-8DB40099E0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38"/>
          <a:stretch/>
        </p:blipFill>
        <p:spPr>
          <a:xfrm>
            <a:off x="1668514" y="870037"/>
            <a:ext cx="8857566" cy="527084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1FAB230B-584B-418C-BE73-531CB13C980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Talking about Weather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57DEF4EB-D085-4FE5-A6E8-0AF583480FE6}"/>
              </a:ext>
            </a:extLst>
          </p:cNvPr>
          <p:cNvGrpSpPr/>
          <p:nvPr/>
        </p:nvGrpSpPr>
        <p:grpSpPr>
          <a:xfrm>
            <a:off x="2341776" y="1780396"/>
            <a:ext cx="4808324" cy="1445661"/>
            <a:chOff x="1884576" y="1983596"/>
            <a:chExt cx="4808324" cy="144566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738E313-13D5-4637-A104-3F87D202961C}"/>
                </a:ext>
              </a:extLst>
            </p:cNvPr>
            <p:cNvSpPr txBox="1"/>
            <p:nvPr/>
          </p:nvSpPr>
          <p:spPr>
            <a:xfrm>
              <a:off x="1884576" y="1983596"/>
              <a:ext cx="11248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7489078-952E-4FA4-9548-4F5654CC812C}"/>
                </a:ext>
              </a:extLst>
            </p:cNvPr>
            <p:cNvSpPr txBox="1"/>
            <p:nvPr/>
          </p:nvSpPr>
          <p:spPr>
            <a:xfrm>
              <a:off x="4372306" y="2183281"/>
              <a:ext cx="1014536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London</a:t>
              </a:r>
              <a:endParaRPr lang="ko-KR" altLang="en-US" sz="15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76DD9D1-D1AD-4E2E-A09D-3A88ACC47E9C}"/>
                </a:ext>
              </a:extLst>
            </p:cNvPr>
            <p:cNvSpPr txBox="1"/>
            <p:nvPr/>
          </p:nvSpPr>
          <p:spPr>
            <a:xfrm>
              <a:off x="2447000" y="2501209"/>
              <a:ext cx="1776538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is hot but dry</a:t>
              </a:r>
              <a:endParaRPr lang="ko-KR" altLang="en-US" sz="15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4AE5ABA-B238-448B-AA5C-9D46EC11F890}"/>
                </a:ext>
              </a:extLst>
            </p:cNvPr>
            <p:cNvSpPr txBox="1"/>
            <p:nvPr/>
          </p:nvSpPr>
          <p:spPr>
            <a:xfrm>
              <a:off x="5478145" y="2493186"/>
              <a:ext cx="1105153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summer</a:t>
              </a:r>
              <a:endParaRPr lang="ko-KR" altLang="en-US" sz="15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045A84D-6D0B-4A4D-A3E8-FC401F4BEDB6}"/>
                </a:ext>
              </a:extLst>
            </p:cNvPr>
            <p:cNvSpPr txBox="1"/>
            <p:nvPr/>
          </p:nvSpPr>
          <p:spPr>
            <a:xfrm>
              <a:off x="4474846" y="2800775"/>
              <a:ext cx="1105153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winter</a:t>
              </a:r>
              <a:endParaRPr lang="ko-KR" altLang="en-US" sz="15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F47E8BC-BB2C-4B96-9BF0-AF7A8E0A668A}"/>
                </a:ext>
              </a:extLst>
            </p:cNvPr>
            <p:cNvSpPr txBox="1"/>
            <p:nvPr/>
          </p:nvSpPr>
          <p:spPr>
            <a:xfrm>
              <a:off x="2378692" y="3106092"/>
              <a:ext cx="2234153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usually rains a lot</a:t>
              </a:r>
              <a:endParaRPr lang="ko-KR" altLang="en-US" sz="15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B74E180-9A40-4B64-83C8-0EEAC296B050}"/>
                </a:ext>
              </a:extLst>
            </p:cNvPr>
            <p:cNvSpPr txBox="1"/>
            <p:nvPr/>
          </p:nvSpPr>
          <p:spPr>
            <a:xfrm>
              <a:off x="5587747" y="3106092"/>
              <a:ext cx="1105153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winter</a:t>
              </a:r>
              <a:endParaRPr lang="ko-KR" altLang="en-US" sz="15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418DDB63-AB14-44AF-AD5E-885A130A62D7}"/>
              </a:ext>
            </a:extLst>
          </p:cNvPr>
          <p:cNvSpPr txBox="1"/>
          <p:nvPr/>
        </p:nvSpPr>
        <p:spPr>
          <a:xfrm>
            <a:off x="7569665" y="131102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9EB4CC-A571-4EA4-8D03-B3A2054A54E3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396D31-1907-431A-BDCD-E8444CA81045}"/>
              </a:ext>
            </a:extLst>
          </p:cNvPr>
          <p:cNvSpPr txBox="1"/>
          <p:nvPr/>
        </p:nvSpPr>
        <p:spPr>
          <a:xfrm>
            <a:off x="834928" y="6482168"/>
            <a:ext cx="6337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•mild: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온화한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•flowering season: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개화기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開花期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•below freezing: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영하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零下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의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제목 1">
            <a:extLst>
              <a:ext uri="{FF2B5EF4-FFF2-40B4-BE49-F238E27FC236}">
                <a16:creationId xmlns:a16="http://schemas.microsoft.com/office/drawing/2014/main" id="{0740EC89-9D8D-438F-92E2-F6CFD30BE59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7B994B6F-D9AB-44CF-AA84-4647D3F140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2857" y="1006921"/>
            <a:ext cx="9962621" cy="490180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Talking about Time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0260F0D-FE53-443F-9683-9C7C84913141}"/>
              </a:ext>
            </a:extLst>
          </p:cNvPr>
          <p:cNvGrpSpPr/>
          <p:nvPr/>
        </p:nvGrpSpPr>
        <p:grpSpPr>
          <a:xfrm>
            <a:off x="2478004" y="2386990"/>
            <a:ext cx="5971995" cy="3122255"/>
            <a:chOff x="2744704" y="2158390"/>
            <a:chExt cx="5971995" cy="3122255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0359C665-F73A-4D3A-A285-BACFBA86A8E7}"/>
                </a:ext>
              </a:extLst>
            </p:cNvPr>
            <p:cNvSpPr/>
            <p:nvPr/>
          </p:nvSpPr>
          <p:spPr>
            <a:xfrm>
              <a:off x="2744704" y="4072847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1926C885-4C50-4499-AEBA-9AE557F6EE07}"/>
                </a:ext>
              </a:extLst>
            </p:cNvPr>
            <p:cNvSpPr/>
            <p:nvPr/>
          </p:nvSpPr>
          <p:spPr>
            <a:xfrm>
              <a:off x="2770104" y="2158390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46A40488-381B-4949-B873-E84F3CDA88A2}"/>
                </a:ext>
              </a:extLst>
            </p:cNvPr>
            <p:cNvSpPr/>
            <p:nvPr/>
          </p:nvSpPr>
          <p:spPr>
            <a:xfrm>
              <a:off x="8366590" y="4930536"/>
              <a:ext cx="350109" cy="35010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4" name="TextBox 23">
            <a:hlinkClick r:id="rId5" action="ppaction://hlinksldjump"/>
            <a:extLst>
              <a:ext uri="{FF2B5EF4-FFF2-40B4-BE49-F238E27FC236}">
                <a16:creationId xmlns:a16="http://schemas.microsoft.com/office/drawing/2014/main" id="{5117AD7E-B871-4DDC-82C8-79F2D7EC6A62}"/>
              </a:ext>
            </a:extLst>
          </p:cNvPr>
          <p:cNvSpPr txBox="1"/>
          <p:nvPr/>
        </p:nvSpPr>
        <p:spPr>
          <a:xfrm>
            <a:off x="7261755" y="155495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BFB27F-6354-47D9-88DA-9BD8DB976987}"/>
              </a:ext>
            </a:extLst>
          </p:cNvPr>
          <p:cNvSpPr txBox="1"/>
          <p:nvPr/>
        </p:nvSpPr>
        <p:spPr>
          <a:xfrm>
            <a:off x="8112590" y="154920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4" name="P1L2_19p_Situation 2_A">
            <a:hlinkClick r:id="" action="ppaction://media"/>
            <a:extLst>
              <a:ext uri="{FF2B5EF4-FFF2-40B4-BE49-F238E27FC236}">
                <a16:creationId xmlns:a16="http://schemas.microsoft.com/office/drawing/2014/main" id="{5467C4E5-62F0-4509-BD67-0E539DA623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70313" y="1499728"/>
            <a:ext cx="475200" cy="475200"/>
          </a:xfrm>
          <a:prstGeom prst="rect">
            <a:avLst/>
          </a:prstGeom>
        </p:spPr>
      </p:pic>
      <p:sp>
        <p:nvSpPr>
          <p:cNvPr id="15" name="제목 1">
            <a:extLst>
              <a:ext uri="{FF2B5EF4-FFF2-40B4-BE49-F238E27FC236}">
                <a16:creationId xmlns:a16="http://schemas.microsoft.com/office/drawing/2014/main" id="{117C37B2-A932-46C4-9A11-7A917AADD58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061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6A6B5A8-7CB6-47DB-BC50-DD5A84294C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633"/>
          <a:stretch/>
        </p:blipFill>
        <p:spPr>
          <a:xfrm>
            <a:off x="1816664" y="765819"/>
            <a:ext cx="7980118" cy="545718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Talking about Time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758D5FF-F6CF-4AC2-869D-CFBCE99E2121}"/>
              </a:ext>
            </a:extLst>
          </p:cNvPr>
          <p:cNvGrpSpPr/>
          <p:nvPr/>
        </p:nvGrpSpPr>
        <p:grpSpPr>
          <a:xfrm>
            <a:off x="6667229" y="1833110"/>
            <a:ext cx="2197371" cy="1810110"/>
            <a:chOff x="2828304" y="2042119"/>
            <a:chExt cx="1879871" cy="181011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B367682-E897-4169-83CF-336675213DED}"/>
                </a:ext>
              </a:extLst>
            </p:cNvPr>
            <p:cNvSpPr txBox="1"/>
            <p:nvPr/>
          </p:nvSpPr>
          <p:spPr>
            <a:xfrm>
              <a:off x="3160746" y="2042119"/>
              <a:ext cx="1124848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C75A5C5-A325-4B36-B725-5ED340A940F9}"/>
                </a:ext>
              </a:extLst>
            </p:cNvPr>
            <p:cNvSpPr txBox="1"/>
            <p:nvPr/>
          </p:nvSpPr>
          <p:spPr>
            <a:xfrm>
              <a:off x="2828304" y="2380989"/>
              <a:ext cx="1879871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  <a:latin typeface="+mj-lt"/>
                </a:rPr>
                <a:t>the first of March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BA34721-5C16-4DE3-B586-7CAE1197AC8F}"/>
                </a:ext>
              </a:extLst>
            </p:cNvPr>
            <p:cNvSpPr txBox="1"/>
            <p:nvPr/>
          </p:nvSpPr>
          <p:spPr>
            <a:xfrm>
              <a:off x="3034935" y="2867707"/>
              <a:ext cx="1260318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j-lt"/>
                </a:rPr>
                <a:t>Wednesday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BD676FE-84E8-4681-A8CB-94E261AD2460}"/>
                </a:ext>
              </a:extLst>
            </p:cNvPr>
            <p:cNvSpPr txBox="1"/>
            <p:nvPr/>
          </p:nvSpPr>
          <p:spPr>
            <a:xfrm>
              <a:off x="3146146" y="3529064"/>
              <a:ext cx="1103799" cy="3231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j-lt"/>
                </a:rPr>
                <a:t>five thirty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534503BF-E4A1-4B52-8083-9F3B66897A69}"/>
              </a:ext>
            </a:extLst>
          </p:cNvPr>
          <p:cNvSpPr txBox="1"/>
          <p:nvPr/>
        </p:nvSpPr>
        <p:spPr>
          <a:xfrm>
            <a:off x="7169615" y="117449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895B1D-19D6-45E8-80B4-BFD743A166A3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1DA163-B6E1-4CC4-8DB0-23847936D08F}"/>
              </a:ext>
            </a:extLst>
          </p:cNvPr>
          <p:cNvSpPr txBox="1"/>
          <p:nvPr/>
        </p:nvSpPr>
        <p:spPr>
          <a:xfrm>
            <a:off x="939800" y="6493180"/>
            <a:ext cx="6477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•quarter: 1/4, 15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분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•far away: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멀리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떨어져 있는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•rush hour traffic: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혼잡 시간대의 교통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36019FE9-43CB-4CF4-9650-0BF3E01937E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2. Weather and Time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875</Words>
  <Application>Microsoft Office PowerPoint</Application>
  <PresentationFormat>와이드스크린</PresentationFormat>
  <Paragraphs>144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NanumSquareOTFL</vt:lpstr>
      <vt:lpstr>맑은 고딕</vt:lpstr>
      <vt:lpstr>Arial</vt:lpstr>
      <vt:lpstr>Calibri</vt:lpstr>
      <vt:lpstr>Impact</vt:lpstr>
      <vt:lpstr>Office 테마</vt:lpstr>
      <vt:lpstr>Lesson 2 Weather and Time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347</cp:revision>
  <dcterms:created xsi:type="dcterms:W3CDTF">2021-02-16T02:29:27Z</dcterms:created>
  <dcterms:modified xsi:type="dcterms:W3CDTF">2026-08-19T02:47:40Z</dcterms:modified>
</cp:coreProperties>
</file>