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DF77"/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1505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1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>
                <a:latin typeface="+mn-lt"/>
              </a:rPr>
              <a:t>Restaurant Reservation</a:t>
            </a:r>
            <a:endParaRPr lang="ko-KR" altLang="en-US" b="1" dirty="0">
              <a:latin typeface="+mn-lt"/>
            </a:endParaRPr>
          </a:p>
        </p:txBody>
      </p:sp>
      <p:sp>
        <p:nvSpPr>
          <p:cNvPr id="5" name="부제목 2">
            <a:extLst>
              <a:ext uri="{FF2B5EF4-FFF2-40B4-BE49-F238E27FC236}">
                <a16:creationId xmlns:a16="http://schemas.microsoft.com/office/drawing/2014/main" id="{622591A7-06E0-4500-8BAD-1EA976334BF6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Food and Drink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0A61A7-3CC7-E4E3-8A09-69C91E4C0B0D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122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6541241E-2C66-4606-889E-EEDA7ED04756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F8209A5-7C97-4C37-BC52-9C077C6D7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90" y="912501"/>
            <a:ext cx="10980420" cy="503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4943106-30B1-4D6E-975F-CF2E87E8E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285" y="863737"/>
            <a:ext cx="9155430" cy="547228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122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583196" y="136925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202CC927-A90A-48F1-8F1C-7C214D04B490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D8FB9F57-E1F7-4E26-919A-D32202C2D0A8}"/>
              </a:ext>
            </a:extLst>
          </p:cNvPr>
          <p:cNvGrpSpPr/>
          <p:nvPr/>
        </p:nvGrpSpPr>
        <p:grpSpPr>
          <a:xfrm>
            <a:off x="484947" y="1695797"/>
            <a:ext cx="9950801" cy="2309543"/>
            <a:chOff x="484946" y="1895088"/>
            <a:chExt cx="10064945" cy="230954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2C3EB0-31D2-4963-A63E-87DB81116C16}"/>
                </a:ext>
              </a:extLst>
            </p:cNvPr>
            <p:cNvSpPr txBox="1"/>
            <p:nvPr/>
          </p:nvSpPr>
          <p:spPr>
            <a:xfrm>
              <a:off x="1931671" y="1895088"/>
              <a:ext cx="8618220" cy="230954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1200" b="1" dirty="0">
                  <a:solidFill>
                    <a:srgbClr val="FF0000"/>
                  </a:solidFill>
                </a:rPr>
                <a:t>A: Hello. Good afternoon. Vinci’s Dining Restaurant.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1200" b="1" dirty="0">
                  <a:solidFill>
                    <a:srgbClr val="FF0000"/>
                  </a:solidFill>
                </a:rPr>
                <a:t>B: Hi. I want to make a reservation for five.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1200" b="1" dirty="0">
                  <a:solidFill>
                    <a:srgbClr val="FF0000"/>
                  </a:solidFill>
                </a:rPr>
                <a:t>A: For which date and what time would you like the reservation?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1200" b="1" dirty="0">
                  <a:solidFill>
                    <a:srgbClr val="FF0000"/>
                  </a:solidFill>
                </a:rPr>
                <a:t>B: It’s for August 24, at 1 o’clock in the afternoon.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1200" b="1" dirty="0">
                  <a:solidFill>
                    <a:srgbClr val="FF0000"/>
                  </a:solidFill>
                </a:rPr>
                <a:t>A: I’m sorry, but we are fully booked at that time. And we don’t have any available tables. Is it okay to have it at  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1200" b="1" dirty="0">
                  <a:solidFill>
                    <a:srgbClr val="FF0000"/>
                  </a:solidFill>
                </a:rPr>
                <a:t>   1:30 p.m.?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1200" b="1" dirty="0">
                  <a:solidFill>
                    <a:srgbClr val="FF0000"/>
                  </a:solidFill>
                </a:rPr>
                <a:t>B: No problem. 1:30 p.m. would be okay.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1200" b="1" dirty="0">
                  <a:solidFill>
                    <a:srgbClr val="FF0000"/>
                  </a:solidFill>
                </a:rPr>
                <a:t>A: Great. Can I have your name and phone number?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1200" b="1" dirty="0">
                  <a:solidFill>
                    <a:srgbClr val="FF0000"/>
                  </a:solidFill>
                </a:rPr>
                <a:t>B: My name is Eric Palmer and my phone number is 014-2277-2378.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1200" b="1" dirty="0">
                  <a:solidFill>
                    <a:srgbClr val="FF0000"/>
                  </a:solidFill>
                </a:rPr>
                <a:t>A: Thank you for calling, Mr. Palmer. If you have any other questions, please do not hesitate to call us.</a:t>
              </a:r>
            </a:p>
            <a:p>
              <a:pPr>
                <a:lnSpc>
                  <a:spcPct val="110000"/>
                </a:lnSpc>
              </a:pPr>
              <a:r>
                <a:rPr lang="en-US" altLang="ko-KR" sz="1200" b="1" dirty="0">
                  <a:solidFill>
                    <a:srgbClr val="FF0000"/>
                  </a:solidFill>
                </a:rPr>
                <a:t>B: Great. Thanks for the help!</a:t>
              </a:r>
              <a:endParaRPr lang="ko-KR" altLang="en-US" sz="12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596324D-67FC-48A7-BCB9-36CA3B4BCF46}"/>
                </a:ext>
              </a:extLst>
            </p:cNvPr>
            <p:cNvSpPr txBox="1"/>
            <p:nvPr/>
          </p:nvSpPr>
          <p:spPr>
            <a:xfrm>
              <a:off x="484946" y="1990897"/>
              <a:ext cx="118491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&lt;</a:t>
              </a:r>
              <a:r>
                <a:rPr lang="ko-KR" altLang="en-US" sz="1200" b="1" dirty="0">
                  <a:solidFill>
                    <a:srgbClr val="FF0000"/>
                  </a:solidFill>
                  <a:latin typeface="+mn-ea"/>
                </a:rPr>
                <a:t>예시 정답</a:t>
              </a:r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&gt;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122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1C0830AE-C834-4875-8A61-F18C84E143B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CDF9B20-DED9-4B75-8EFE-D13C79414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25" y="1968693"/>
            <a:ext cx="10909349" cy="292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72EDF68-F085-4EE7-8182-633160521B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522" y="1844486"/>
            <a:ext cx="10836955" cy="308613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123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1525703" y="3014585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5547836" y="4230483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9335497" y="2522881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163472" y="251713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8907938" y="3724045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9735913" y="371829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F1818B3C-338A-41F4-A258-569EC50B2DB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P4L1_123p_Check Up_A1">
            <a:hlinkClick r:id="" action="ppaction://media"/>
            <a:extLst>
              <a:ext uri="{FF2B5EF4-FFF2-40B4-BE49-F238E27FC236}">
                <a16:creationId xmlns:a16="http://schemas.microsoft.com/office/drawing/2014/main" id="{2663577B-2700-4023-9463-BF5FEA42C4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95202" y="2449793"/>
            <a:ext cx="475200" cy="475200"/>
          </a:xfrm>
          <a:prstGeom prst="rect">
            <a:avLst/>
          </a:prstGeom>
        </p:spPr>
      </p:pic>
      <p:pic>
        <p:nvPicPr>
          <p:cNvPr id="6" name="P4L1_123p_Check Up_A2">
            <a:hlinkClick r:id="" action="ppaction://media"/>
            <a:extLst>
              <a:ext uri="{FF2B5EF4-FFF2-40B4-BE49-F238E27FC236}">
                <a16:creationId xmlns:a16="http://schemas.microsoft.com/office/drawing/2014/main" id="{F9EF19B8-DCDE-4250-8F6E-F3784782A2C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69785" y="3650957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24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91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B6CA1F2-2C34-447A-B1A9-C5A71BB4AB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260" y="1329074"/>
            <a:ext cx="11225480" cy="419985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123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E335C0D-1039-4ECD-A173-1D9A9DE2D6AD}"/>
              </a:ext>
            </a:extLst>
          </p:cNvPr>
          <p:cNvGrpSpPr/>
          <p:nvPr/>
        </p:nvGrpSpPr>
        <p:grpSpPr>
          <a:xfrm>
            <a:off x="9716161" y="1850733"/>
            <a:ext cx="377026" cy="1706291"/>
            <a:chOff x="6120238" y="2431615"/>
            <a:chExt cx="377026" cy="170629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133959" y="2431615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120238" y="2839127"/>
              <a:ext cx="3770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d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128059" y="3313556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142573" y="3707019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708082" y="139814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4D7BA552-AC40-47D8-BE4D-4850CE25407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AE574F7-04F3-4114-AC63-121506D5D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720" y="1371074"/>
            <a:ext cx="10970559" cy="411585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123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491721" y="140015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5214D6A4-C057-4B93-9E31-3011B4EF07F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37855068-BCB1-4C9E-A22B-A85FD6EC1905}"/>
              </a:ext>
            </a:extLst>
          </p:cNvPr>
          <p:cNvGrpSpPr/>
          <p:nvPr/>
        </p:nvGrpSpPr>
        <p:grpSpPr>
          <a:xfrm>
            <a:off x="2431023" y="2097245"/>
            <a:ext cx="4575809" cy="1482130"/>
            <a:chOff x="2431023" y="2097245"/>
            <a:chExt cx="4575809" cy="148213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02738DC-2BA4-4B32-8F8D-5C386427D843}"/>
                </a:ext>
              </a:extLst>
            </p:cNvPr>
            <p:cNvSpPr txBox="1"/>
            <p:nvPr/>
          </p:nvSpPr>
          <p:spPr>
            <a:xfrm>
              <a:off x="5460939" y="2097245"/>
              <a:ext cx="15458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reservation</a:t>
              </a:r>
              <a:endParaRPr lang="ko-KR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10CC914-CBB2-4EA2-9748-CC8047F90BD5}"/>
                </a:ext>
              </a:extLst>
            </p:cNvPr>
            <p:cNvSpPr txBox="1"/>
            <p:nvPr/>
          </p:nvSpPr>
          <p:spPr>
            <a:xfrm>
              <a:off x="2431023" y="2455147"/>
              <a:ext cx="9730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when</a:t>
              </a:r>
              <a:endParaRPr lang="ko-KR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1453380-CB40-4197-AF9E-A8B4264278AB}"/>
                </a:ext>
              </a:extLst>
            </p:cNvPr>
            <p:cNvSpPr txBox="1"/>
            <p:nvPr/>
          </p:nvSpPr>
          <p:spPr>
            <a:xfrm>
              <a:off x="4266995" y="2847339"/>
              <a:ext cx="12739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available</a:t>
              </a:r>
              <a:endParaRPr lang="ko-KR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476FCBE-15E0-45C4-A6D0-6302DEA60CE2}"/>
                </a:ext>
              </a:extLst>
            </p:cNvPr>
            <p:cNvSpPr txBox="1"/>
            <p:nvPr/>
          </p:nvSpPr>
          <p:spPr>
            <a:xfrm>
              <a:off x="2600816" y="3210043"/>
              <a:ext cx="12739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many</a:t>
              </a:r>
              <a:endParaRPr lang="ko-KR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33989"/>
            <a:ext cx="11144250" cy="5675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ko-KR" sz="1800" b="0" i="0" u="none" strike="noStrike" baseline="0" dirty="0"/>
              <a:t>[</a:t>
            </a:r>
            <a:r>
              <a:rPr lang="en-US" altLang="ko-KR" sz="1800" b="0" i="1" u="none" strike="noStrike" baseline="0" dirty="0"/>
              <a:t>Phone rings.</a:t>
            </a:r>
            <a:r>
              <a:rPr lang="en-US" altLang="ko-KR" sz="1800" b="0" i="0" u="none" strike="noStrike" baseline="0" dirty="0"/>
              <a:t>]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Hello. </a:t>
            </a:r>
            <a:r>
              <a:rPr lang="en-US" altLang="ko-KR" sz="1800" b="0" i="0" u="none" strike="noStrike" baseline="0" dirty="0" err="1"/>
              <a:t>Tamna</a:t>
            </a:r>
            <a:r>
              <a:rPr lang="en-US" altLang="ko-KR" sz="1800" b="0" i="0" u="none" strike="noStrike" baseline="0" dirty="0"/>
              <a:t> Restaurant. How may I help you?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I’d like to make a dinner reservation for three.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When would you like the reservation for?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For this evening at 7 p.m.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Just a minute. I’ll see if we have a table. [</a:t>
            </a:r>
            <a:r>
              <a:rPr lang="en-US" altLang="ko-KR" sz="1800" b="0" i="1" u="none" strike="noStrike" baseline="0" dirty="0"/>
              <a:t>Pause</a:t>
            </a:r>
            <a:r>
              <a:rPr lang="en-US" altLang="ko-KR" sz="1800" b="0" i="0" u="none" strike="noStrike" baseline="0" dirty="0"/>
              <a:t>] We do have availability for that time. May I have </a:t>
            </a:r>
          </a:p>
          <a:p>
            <a:pPr algn="l">
              <a:lnSpc>
                <a:spcPct val="17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your name?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Yes, it’s Baker. B-A-K-E-R.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Sir, could I have a contact number to reach you in case of any changes or updates regarding your </a:t>
            </a:r>
          </a:p>
          <a:p>
            <a:pPr algn="l">
              <a:lnSpc>
                <a:spcPct val="170000"/>
              </a:lnSpc>
            </a:pPr>
            <a:r>
              <a:rPr lang="en-US" altLang="ko-KR" dirty="0"/>
              <a:t>   </a:t>
            </a:r>
            <a:r>
              <a:rPr lang="en-US" altLang="ko-KR" sz="1000" dirty="0"/>
              <a:t> </a:t>
            </a:r>
            <a:r>
              <a:rPr lang="en-US" altLang="ko-KR" dirty="0"/>
              <a:t> </a:t>
            </a:r>
            <a:r>
              <a:rPr lang="en-US" altLang="ko-KR" sz="1800" b="0" i="0" u="none" strike="noStrike" baseline="0" dirty="0"/>
              <a:t>reservation?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Sure. It’s 014-5634-1278.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Thank you for calling. Have a nice day.</a:t>
            </a:r>
            <a:endParaRPr lang="ko-KR" altLang="en-US" sz="24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4L1_120p_Situation 1_A">
            <a:hlinkClick r:id="" action="ppaction://media"/>
            <a:extLst>
              <a:ext uri="{FF2B5EF4-FFF2-40B4-BE49-F238E27FC236}">
                <a16:creationId xmlns:a16="http://schemas.microsoft.com/office/drawing/2014/main" id="{2B2EADD3-D0D5-4F4E-86CB-238F2591BA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8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606631"/>
            <a:ext cx="11144250" cy="5502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ko-KR" sz="1800" b="0" i="0" u="none" strike="noStrike" baseline="0" dirty="0"/>
              <a:t>[</a:t>
            </a:r>
            <a:r>
              <a:rPr lang="en-US" altLang="ko-KR" sz="1800" b="0" i="1" u="none" strike="noStrike" baseline="0" dirty="0"/>
              <a:t>Phone rings.</a:t>
            </a:r>
            <a:r>
              <a:rPr lang="en-US" altLang="ko-KR" sz="1800" b="0" i="0" u="none" strike="noStrike" baseline="0" dirty="0"/>
              <a:t>]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Hello. </a:t>
            </a:r>
            <a:r>
              <a:rPr lang="en-US" altLang="ko-KR" sz="1800" b="0" i="0" u="none" strike="noStrike" baseline="0" dirty="0" err="1"/>
              <a:t>Donghae</a:t>
            </a:r>
            <a:r>
              <a:rPr lang="en-US" altLang="ko-KR" sz="1800" b="0" i="0" u="none" strike="noStrike" baseline="0" dirty="0"/>
              <a:t> Restaurant. How can I help you?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Hi. I’m calling to change a reservation. Is that possible?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Sure. Can I have your name and contact number, please?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Certainly. I am Emma Dickinson, and my phone number is 014-2234-0907.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Thank you, Ms. Dickinson. Let’s see... You reserved a table for two people tonight at 7 p.m. Is that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correct?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Yes. I’d like to change it to three people tonight at 7:30 p.m.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Just a minute. I can check the availability for you. [</a:t>
            </a:r>
            <a:r>
              <a:rPr lang="en-US" altLang="ko-KR" sz="1800" b="0" i="1" u="none" strike="noStrike" baseline="0" dirty="0"/>
              <a:t>Pause</a:t>
            </a:r>
            <a:r>
              <a:rPr lang="en-US" altLang="ko-KR" sz="1800" b="0" i="0" u="none" strike="noStrike" baseline="0" dirty="0"/>
              <a:t>] Okay, I have updated your reservation for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 </a:t>
            </a:r>
            <a:r>
              <a:rPr lang="en-US" altLang="ko-KR" sz="1800" b="0" i="0" u="none" strike="noStrike" baseline="0" dirty="0"/>
              <a:t>three tonight at 7:30 p.m. Is there anything else I can help you with?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______________________________________________________________________________________</a:t>
            </a:r>
            <a:endParaRPr lang="en-US" altLang="ko-KR" u="sng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4L1_121p_Situation 2_A">
            <a:hlinkClick r:id="" action="ppaction://media"/>
            <a:extLst>
              <a:ext uri="{FF2B5EF4-FFF2-40B4-BE49-F238E27FC236}">
                <a16:creationId xmlns:a16="http://schemas.microsoft.com/office/drawing/2014/main" id="{017F192B-D47E-4020-890C-86F6517C8D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2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dirty="0"/>
              <a:t>Hi. I would like to change my reservation date from May 18 to May 20.</a:t>
            </a:r>
            <a:endParaRPr lang="en-US" altLang="ko-KR" sz="2000" b="0" i="0" u="none" strike="noStrike" baseline="0" dirty="0"/>
          </a:p>
          <a:p>
            <a:pPr algn="l"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000" dirty="0"/>
              <a:t>ⓐ Sure. I can definitely change that for you. What time would you like to come in on May 20?</a:t>
            </a:r>
          </a:p>
          <a:p>
            <a:pPr>
              <a:lnSpc>
                <a:spcPct val="200000"/>
              </a:lnSpc>
            </a:pPr>
            <a:r>
              <a:rPr lang="en-US" altLang="ko-KR" sz="2000" dirty="0"/>
              <a:t>ⓑ No problem. We’ll prepare a fantastic birthday cake as you’ve requested.</a:t>
            </a:r>
          </a:p>
          <a:p>
            <a:pPr>
              <a:lnSpc>
                <a:spcPct val="200000"/>
              </a:lnSpc>
            </a:pPr>
            <a:r>
              <a:rPr lang="en-US" altLang="ko-KR" sz="2000" dirty="0"/>
              <a:t>ⓒ As you like, you are welcome to arrive one hour earlier than the reserved time.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4L1_123p_Check Up_A1">
            <a:hlinkClick r:id="" action="ppaction://media"/>
            <a:extLst>
              <a:ext uri="{FF2B5EF4-FFF2-40B4-BE49-F238E27FC236}">
                <a16:creationId xmlns:a16="http://schemas.microsoft.com/office/drawing/2014/main" id="{6DE134B5-E72E-4FF7-A3F0-DDF5CDE9CA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7EDF3D70-94BB-47C9-8461-466025222FB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BFEBB65-5F5B-4058-8D79-E7B934683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844" y="876300"/>
            <a:ext cx="9394311" cy="510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427046"/>
            <a:ext cx="11144250" cy="5688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8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180000"/>
              </a:lnSpc>
            </a:pPr>
            <a:r>
              <a:rPr lang="en-US" altLang="ko-KR" sz="2000" b="0" i="0" u="none" strike="noStrike" baseline="0" dirty="0"/>
              <a:t>[</a:t>
            </a:r>
            <a:r>
              <a:rPr lang="en-US" altLang="ko-KR" sz="2000" b="0" i="1" u="none" strike="noStrike" baseline="0" dirty="0"/>
              <a:t>Phone rings.</a:t>
            </a:r>
            <a:r>
              <a:rPr lang="en-US" altLang="ko-KR" sz="2000" b="0" i="0" u="none" strike="noStrike" baseline="0" dirty="0"/>
              <a:t>]</a:t>
            </a:r>
          </a:p>
          <a:p>
            <a:pPr algn="l">
              <a:lnSpc>
                <a:spcPct val="18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Hello. Grand Restaurant. How may I help you?</a:t>
            </a:r>
          </a:p>
          <a:p>
            <a:pPr algn="l">
              <a:lnSpc>
                <a:spcPct val="18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 am calling to make a reservation for five people for tonight.</a:t>
            </a:r>
          </a:p>
          <a:p>
            <a:pPr algn="l">
              <a:lnSpc>
                <a:spcPct val="18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All right. What time would you like the reservation for?</a:t>
            </a:r>
          </a:p>
          <a:p>
            <a:pPr algn="l">
              <a:lnSpc>
                <a:spcPct val="18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I’d prefer 7:30.</a:t>
            </a:r>
          </a:p>
          <a:p>
            <a:pPr algn="l">
              <a:lnSpc>
                <a:spcPct val="18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Fine. Can I have your name and phone number?</a:t>
            </a:r>
          </a:p>
          <a:p>
            <a:pPr algn="l">
              <a:lnSpc>
                <a:spcPct val="18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 am James Howell and my phone number is 014- 3337-8997.</a:t>
            </a:r>
          </a:p>
          <a:p>
            <a:pPr algn="l">
              <a:lnSpc>
                <a:spcPct val="18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Thank you for calling, Mr. Howell. See you later.</a:t>
            </a:r>
          </a:p>
          <a:p>
            <a:pPr algn="l">
              <a:lnSpc>
                <a:spcPct val="18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Great. Thanks for the help!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4L1_123p_Check Up_A2">
            <a:hlinkClick r:id="" action="ppaction://media"/>
            <a:extLst>
              <a:ext uri="{FF2B5EF4-FFF2-40B4-BE49-F238E27FC236}">
                <a16:creationId xmlns:a16="http://schemas.microsoft.com/office/drawing/2014/main" id="{2D05CD62-E85E-4112-9955-E6CCAE8D3B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119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B9AAC452-D3AA-432D-AE96-D3D6F58476A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FBF942C-D8A2-494F-9863-62BC27801E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422" y="727719"/>
            <a:ext cx="9029155" cy="545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FDABCA0-D894-4AF8-AAD5-D50B34BC1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243" y="2141696"/>
            <a:ext cx="11298190" cy="257460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119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956408" y="286830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4B6B21C4-2D54-47E7-BE88-C1F4A3E4835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86C24659-F879-44FA-A456-569DF241E650}"/>
              </a:ext>
            </a:extLst>
          </p:cNvPr>
          <p:cNvGrpSpPr/>
          <p:nvPr/>
        </p:nvGrpSpPr>
        <p:grpSpPr>
          <a:xfrm>
            <a:off x="3469833" y="3499927"/>
            <a:ext cx="7513794" cy="889113"/>
            <a:chOff x="3469833" y="3499927"/>
            <a:chExt cx="7513794" cy="88911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33F975A-4096-4134-87C9-5E1D42B95243}"/>
                </a:ext>
              </a:extLst>
            </p:cNvPr>
            <p:cNvSpPr txBox="1"/>
            <p:nvPr/>
          </p:nvSpPr>
          <p:spPr>
            <a:xfrm>
              <a:off x="3469833" y="3499927"/>
              <a:ext cx="449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ⓑ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F9216F-6366-498F-9B9E-6DF5FEC420C3}"/>
                </a:ext>
              </a:extLst>
            </p:cNvPr>
            <p:cNvSpPr txBox="1"/>
            <p:nvPr/>
          </p:nvSpPr>
          <p:spPr>
            <a:xfrm>
              <a:off x="10534534" y="3976898"/>
              <a:ext cx="449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ⓒ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D90DA5B-47B4-4301-A070-ED284BCFF909}"/>
                </a:ext>
              </a:extLst>
            </p:cNvPr>
            <p:cNvSpPr txBox="1"/>
            <p:nvPr/>
          </p:nvSpPr>
          <p:spPr>
            <a:xfrm>
              <a:off x="3481866" y="3988930"/>
              <a:ext cx="449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ⓐ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0D8E8DB-E13B-41C4-AC2E-046C224BF638}"/>
                </a:ext>
              </a:extLst>
            </p:cNvPr>
            <p:cNvSpPr txBox="1"/>
            <p:nvPr/>
          </p:nvSpPr>
          <p:spPr>
            <a:xfrm>
              <a:off x="10522503" y="3509452"/>
              <a:ext cx="449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ⓓ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B5C4462-4851-4B11-A020-B17C05070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449" y="1017446"/>
            <a:ext cx="10449101" cy="496598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119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043699" y="148439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EB1BE4E1-52FE-4458-84FF-F99D0D9E205F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ABDCCC-0FA3-4B1D-AF3E-BA9F523C864D}"/>
              </a:ext>
            </a:extLst>
          </p:cNvPr>
          <p:cNvSpPr txBox="1"/>
          <p:nvPr/>
        </p:nvSpPr>
        <p:spPr>
          <a:xfrm>
            <a:off x="9429750" y="2057400"/>
            <a:ext cx="377190" cy="2089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en-US" altLang="ko-KR" sz="2400" b="1" dirty="0">
                <a:solidFill>
                  <a:srgbClr val="FF0000"/>
                </a:solidFill>
              </a:rPr>
              <a:t>b</a:t>
            </a:r>
          </a:p>
          <a:p>
            <a:pPr algn="dist">
              <a:lnSpc>
                <a:spcPct val="110000"/>
              </a:lnSpc>
            </a:pPr>
            <a:r>
              <a:rPr lang="en-US" altLang="ko-KR" sz="2400" b="1" dirty="0">
                <a:solidFill>
                  <a:srgbClr val="FF0000"/>
                </a:solidFill>
              </a:rPr>
              <a:t>a</a:t>
            </a:r>
          </a:p>
          <a:p>
            <a:pPr algn="dist">
              <a:lnSpc>
                <a:spcPct val="110000"/>
              </a:lnSpc>
            </a:pPr>
            <a:r>
              <a:rPr lang="en-US" altLang="ko-KR" sz="2400" b="1" dirty="0">
                <a:solidFill>
                  <a:srgbClr val="FF0000"/>
                </a:solidFill>
              </a:rPr>
              <a:t>e</a:t>
            </a:r>
          </a:p>
          <a:p>
            <a:pPr algn="dist">
              <a:lnSpc>
                <a:spcPct val="110000"/>
              </a:lnSpc>
            </a:pPr>
            <a:r>
              <a:rPr lang="en-US" altLang="ko-KR" sz="2400" b="1" dirty="0">
                <a:solidFill>
                  <a:srgbClr val="FF0000"/>
                </a:solidFill>
              </a:rPr>
              <a:t>d</a:t>
            </a:r>
          </a:p>
          <a:p>
            <a:pPr algn="dist">
              <a:lnSpc>
                <a:spcPct val="110000"/>
              </a:lnSpc>
            </a:pPr>
            <a:r>
              <a:rPr lang="en-US" altLang="ko-KR" sz="2400" b="1" dirty="0">
                <a:solidFill>
                  <a:srgbClr val="FF0000"/>
                </a:solidFill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D7A86C9A-5765-4D37-B5D8-C6BEE3ADE4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494" y="998887"/>
            <a:ext cx="10751820" cy="518959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Taking a Restaurant Reservation by Phone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03A5A01-A0BA-4D2F-B8A0-EBEB6B5E595F}"/>
              </a:ext>
            </a:extLst>
          </p:cNvPr>
          <p:cNvGrpSpPr/>
          <p:nvPr/>
        </p:nvGrpSpPr>
        <p:grpSpPr>
          <a:xfrm>
            <a:off x="1856045" y="2416886"/>
            <a:ext cx="3484538" cy="3501081"/>
            <a:chOff x="2041782" y="2480386"/>
            <a:chExt cx="3264504" cy="3501081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4969019" y="4662070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2041782" y="2480386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0D1CEC1C-E0A9-4595-A960-8E7FA3D0BF5A}"/>
                </a:ext>
              </a:extLst>
            </p:cNvPr>
            <p:cNvSpPr/>
            <p:nvPr/>
          </p:nvSpPr>
          <p:spPr>
            <a:xfrm>
              <a:off x="2044380" y="5621467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965461" y="1503465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803596" y="151041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A2552DD-2295-416E-B44E-BF5C82CB9095}"/>
              </a:ext>
            </a:extLst>
          </p:cNvPr>
          <p:cNvSpPr/>
          <p:nvPr/>
        </p:nvSpPr>
        <p:spPr>
          <a:xfrm>
            <a:off x="6567488" y="1508727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FA78B57F-549B-4139-AC20-A32705855F3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6" name="P4L1_120p_Situation 1_A">
            <a:hlinkClick r:id="" action="ppaction://media"/>
            <a:extLst>
              <a:ext uri="{FF2B5EF4-FFF2-40B4-BE49-F238E27FC236}">
                <a16:creationId xmlns:a16="http://schemas.microsoft.com/office/drawing/2014/main" id="{90A22B02-C4B0-413E-9AFB-5F2305D445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7116" y="1441386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88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56E425D-18AA-44AA-A449-F52AC9E9E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819" y="718766"/>
            <a:ext cx="7770762" cy="561034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120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145513" y="109133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6305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•contact number: </a:t>
            </a:r>
            <a:r>
              <a:rPr lang="ko-KR" altLang="en-US" sz="1200" dirty="0">
                <a:solidFill>
                  <a:schemeClr val="bg1"/>
                </a:solidFill>
              </a:rPr>
              <a:t>연락 가능한 전화번호 </a:t>
            </a:r>
            <a:r>
              <a:rPr lang="en-US" altLang="ko-KR" sz="1200" dirty="0">
                <a:solidFill>
                  <a:schemeClr val="bg1"/>
                </a:solidFill>
              </a:rPr>
              <a:t>•regarding: ~</a:t>
            </a:r>
            <a:r>
              <a:rPr lang="ko-KR" altLang="en-US" sz="1200" dirty="0">
                <a:solidFill>
                  <a:schemeClr val="bg1"/>
                </a:solidFill>
              </a:rPr>
              <a:t>에 대하여</a:t>
            </a:r>
            <a:r>
              <a:rPr lang="en-US" altLang="ko-KR" sz="1200" dirty="0">
                <a:solidFill>
                  <a:schemeClr val="bg1"/>
                </a:solidFill>
              </a:rPr>
              <a:t>〔</a:t>
            </a:r>
            <a:r>
              <a:rPr lang="ko-KR" altLang="en-US" sz="1200" dirty="0">
                <a:solidFill>
                  <a:schemeClr val="bg1"/>
                </a:solidFill>
              </a:rPr>
              <a:t>관하여</a:t>
            </a:r>
            <a:r>
              <a:rPr lang="en-US" altLang="ko-KR" sz="1200" dirty="0">
                <a:solidFill>
                  <a:schemeClr val="bg1"/>
                </a:solidFill>
              </a:rPr>
              <a:t>〕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69BBB4-9B26-419C-AE7A-D4ADABFF4465}"/>
              </a:ext>
            </a:extLst>
          </p:cNvPr>
          <p:cNvSpPr txBox="1"/>
          <p:nvPr/>
        </p:nvSpPr>
        <p:spPr>
          <a:xfrm>
            <a:off x="7926852" y="1652563"/>
            <a:ext cx="4194810" cy="2492990"/>
          </a:xfrm>
          <a:prstGeom prst="rect">
            <a:avLst/>
          </a:prstGeom>
          <a:solidFill>
            <a:schemeClr val="bg1"/>
          </a:solidFill>
          <a:ln w="28575">
            <a:solidFill>
              <a:srgbClr val="CBDF77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300" b="1" dirty="0">
                <a:solidFill>
                  <a:srgbClr val="FF0000"/>
                </a:solidFill>
              </a:rPr>
              <a:t>&lt;</a:t>
            </a:r>
            <a:r>
              <a:rPr lang="ko-KR" altLang="en-US" sz="13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300" b="1" dirty="0">
                <a:solidFill>
                  <a:srgbClr val="FF0000"/>
                </a:solidFill>
              </a:rPr>
              <a:t>&gt;</a:t>
            </a:r>
          </a:p>
          <a:p>
            <a:pPr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A: Hello. Bada Restaurant. How may I help you?</a:t>
            </a:r>
          </a:p>
          <a:p>
            <a:pPr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B: I’d like to make a reservation for </a:t>
            </a:r>
            <a:r>
              <a:rPr lang="en-US" altLang="ko-KR" sz="1300" b="1" i="0" u="sng" strike="noStrike" baseline="0" dirty="0">
                <a:solidFill>
                  <a:srgbClr val="FF0000"/>
                </a:solidFill>
              </a:rPr>
              <a:t>three people</a:t>
            </a:r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.</a:t>
            </a:r>
          </a:p>
          <a:p>
            <a:pPr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A: May I have your name?</a:t>
            </a:r>
          </a:p>
          <a:p>
            <a:pPr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B: I’m </a:t>
            </a:r>
            <a:r>
              <a:rPr lang="en-US" altLang="ko-KR" sz="1300" b="1" i="0" u="sng" strike="noStrike" baseline="0" dirty="0">
                <a:solidFill>
                  <a:srgbClr val="FF0000"/>
                </a:solidFill>
              </a:rPr>
              <a:t>Brian Davis</a:t>
            </a:r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.</a:t>
            </a:r>
          </a:p>
          <a:p>
            <a:pPr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A: When would you like to come?</a:t>
            </a:r>
          </a:p>
          <a:p>
            <a:pPr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B: </a:t>
            </a:r>
            <a:r>
              <a:rPr lang="en-US" altLang="ko-KR" sz="1300" b="1" i="0" u="sng" strike="noStrike" baseline="0" dirty="0">
                <a:solidFill>
                  <a:srgbClr val="FF0000"/>
                </a:solidFill>
              </a:rPr>
              <a:t>Saturday at 7:00 p.m</a:t>
            </a:r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.</a:t>
            </a:r>
          </a:p>
          <a:p>
            <a:pPr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A: </a:t>
            </a:r>
            <a:r>
              <a:rPr lang="en-US" altLang="ko-KR" sz="1300" b="1" i="0" u="sng" strike="noStrike" baseline="0" dirty="0">
                <a:solidFill>
                  <a:srgbClr val="FF0000"/>
                </a:solidFill>
              </a:rPr>
              <a:t>Just a minute. I’ll see if we have a table... Yes, </a:t>
            </a:r>
          </a:p>
          <a:p>
            <a:pPr algn="l"/>
            <a:r>
              <a:rPr lang="en-US" altLang="ko-KR" sz="1300" b="1" dirty="0">
                <a:solidFill>
                  <a:srgbClr val="FF0000"/>
                </a:solidFill>
              </a:rPr>
              <a:t>   </a:t>
            </a:r>
            <a:r>
              <a:rPr lang="en-US" altLang="ko-KR" sz="1300" b="1" i="0" u="sng" strike="noStrike" baseline="0" dirty="0">
                <a:solidFill>
                  <a:srgbClr val="FF0000"/>
                </a:solidFill>
              </a:rPr>
              <a:t>we have availability for that time.</a:t>
            </a:r>
          </a:p>
          <a:p>
            <a:pPr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B: Thank you.</a:t>
            </a:r>
          </a:p>
          <a:p>
            <a:pPr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A: Could I have a contact number?</a:t>
            </a:r>
          </a:p>
          <a:p>
            <a:pPr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B: Yes. It’s </a:t>
            </a:r>
            <a:r>
              <a:rPr lang="en-US" altLang="ko-KR" sz="1300" b="1" i="0" u="sng" strike="noStrike" baseline="0" dirty="0">
                <a:solidFill>
                  <a:srgbClr val="FF0000"/>
                </a:solidFill>
              </a:rPr>
              <a:t>014-2323-1894.</a:t>
            </a:r>
            <a:endParaRPr lang="ko-KR" altLang="en-US" sz="1300" b="1" u="sng" dirty="0">
              <a:solidFill>
                <a:srgbClr val="FF0000"/>
              </a:solidFill>
            </a:endParaRPr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id="{DA73B45A-58C9-42C6-9CCC-1D470D4B2064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제목 1">
            <a:extLst>
              <a:ext uri="{FF2B5EF4-FFF2-40B4-BE49-F238E27FC236}">
                <a16:creationId xmlns:a16="http://schemas.microsoft.com/office/drawing/2014/main" id="{304EB896-7DDA-404C-B2A3-072314D31A5C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Taking a Restaurant Reservation by Phone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B1E6D9A-7856-4911-8CB3-8A1FEB33C0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77" t="1359" r="3687" b="8394"/>
          <a:stretch/>
        </p:blipFill>
        <p:spPr>
          <a:xfrm>
            <a:off x="1347056" y="803235"/>
            <a:ext cx="10036235" cy="525153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121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Changing or Canceling a Reservation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35823E-D4BD-4ED8-B473-6F65DE59C02D}"/>
              </a:ext>
            </a:extLst>
          </p:cNvPr>
          <p:cNvSpPr/>
          <p:nvPr/>
        </p:nvSpPr>
        <p:spPr>
          <a:xfrm>
            <a:off x="7334250" y="1151540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018939" y="137275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7217483" y="1372207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2091525" y="2591425"/>
            <a:ext cx="3529048" cy="2664733"/>
            <a:chOff x="4854342" y="2611758"/>
            <a:chExt cx="3306210" cy="2664733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4854342" y="4916491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4867323" y="2611758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7823285" y="3958559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200C20CB-F840-44D3-9044-25E15898D5B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4L1_121p_Situation 2_A">
            <a:hlinkClick r:id="" action="ppaction://media"/>
            <a:extLst>
              <a:ext uri="{FF2B5EF4-FFF2-40B4-BE49-F238E27FC236}">
                <a16:creationId xmlns:a16="http://schemas.microsoft.com/office/drawing/2014/main" id="{6804500A-2A81-43FA-B64E-1B41C3C110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70313" y="1289627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62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D27DED7-1BEC-40D7-94C7-87E501FB77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66"/>
          <a:stretch/>
        </p:blipFill>
        <p:spPr>
          <a:xfrm>
            <a:off x="1395562" y="759478"/>
            <a:ext cx="8310934" cy="547719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121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70311" y="120335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72726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•update: </a:t>
            </a:r>
            <a:r>
              <a:rPr lang="ko-KR" altLang="en-US" sz="1200" dirty="0">
                <a:solidFill>
                  <a:schemeClr val="bg1"/>
                </a:solidFill>
              </a:rPr>
              <a:t>갱신하다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최신의 것으로 하다 </a:t>
            </a:r>
            <a:r>
              <a:rPr lang="en-US" altLang="ko-KR" sz="1200" dirty="0">
                <a:solidFill>
                  <a:schemeClr val="bg1"/>
                </a:solidFill>
              </a:rPr>
              <a:t>•come up: (</a:t>
            </a:r>
            <a:r>
              <a:rPr lang="ko-KR" altLang="en-US" sz="1200" dirty="0">
                <a:solidFill>
                  <a:schemeClr val="bg1"/>
                </a:solidFill>
              </a:rPr>
              <a:t>일이</a:t>
            </a:r>
            <a:r>
              <a:rPr lang="en-US" altLang="ko-KR" sz="1200" dirty="0">
                <a:solidFill>
                  <a:schemeClr val="bg1"/>
                </a:solidFill>
              </a:rPr>
              <a:t>) </a:t>
            </a:r>
            <a:r>
              <a:rPr lang="ko-KR" altLang="en-US" sz="1200" dirty="0">
                <a:solidFill>
                  <a:schemeClr val="bg1"/>
                </a:solidFill>
              </a:rPr>
              <a:t>생기다 </a:t>
            </a:r>
            <a:r>
              <a:rPr lang="en-US" altLang="ko-KR" sz="1200" dirty="0">
                <a:solidFill>
                  <a:schemeClr val="bg1"/>
                </a:solidFill>
              </a:rPr>
              <a:t>•unfortunately: </a:t>
            </a:r>
            <a:r>
              <a:rPr lang="ko-KR" altLang="en-US" sz="1200" dirty="0">
                <a:solidFill>
                  <a:schemeClr val="bg1"/>
                </a:solidFill>
              </a:rPr>
              <a:t>유감스럽게도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182761-742A-4BD2-8E70-5A6F4A3C6C70}"/>
              </a:ext>
            </a:extLst>
          </p:cNvPr>
          <p:cNvSpPr txBox="1"/>
          <p:nvPr/>
        </p:nvSpPr>
        <p:spPr>
          <a:xfrm>
            <a:off x="9530862" y="525134"/>
            <a:ext cx="2654729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en-US" altLang="ko-KR" sz="1300" b="1" dirty="0">
                <a:solidFill>
                  <a:srgbClr val="FF0000"/>
                </a:solidFill>
              </a:rPr>
              <a:t>&lt;</a:t>
            </a:r>
            <a:r>
              <a:rPr lang="ko-KR" altLang="en-US" sz="1300" b="1" dirty="0">
                <a:solidFill>
                  <a:srgbClr val="FF0000"/>
                </a:solidFill>
              </a:rPr>
              <a:t>예시</a:t>
            </a:r>
            <a:r>
              <a:rPr lang="en-US" altLang="ko-KR" sz="1300" b="1" dirty="0">
                <a:solidFill>
                  <a:srgbClr val="FF0000"/>
                </a:solidFill>
              </a:rPr>
              <a:t> </a:t>
            </a:r>
            <a:r>
              <a:rPr lang="ko-KR" altLang="en-US" sz="1300" b="1" dirty="0">
                <a:solidFill>
                  <a:srgbClr val="FF0000"/>
                </a:solidFill>
              </a:rPr>
              <a:t>정답</a:t>
            </a:r>
            <a:r>
              <a:rPr lang="en-US" altLang="ko-KR" sz="1300" b="1" dirty="0">
                <a:solidFill>
                  <a:srgbClr val="FF0000"/>
                </a:solidFill>
              </a:rPr>
              <a:t>&gt;</a:t>
            </a:r>
          </a:p>
          <a:p>
            <a:pPr marL="180975" indent="-180975"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A: Hello. White Castle Restaurant. How can I help you?</a:t>
            </a:r>
          </a:p>
          <a:p>
            <a:pPr marL="180975" indent="-180975"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B: Hi. I need to cancel my reservation for </a:t>
            </a:r>
            <a:r>
              <a:rPr lang="en-US" altLang="ko-KR" sz="1300" b="1" i="0" u="sng" strike="noStrike" baseline="0" dirty="0">
                <a:solidFill>
                  <a:srgbClr val="FF0000"/>
                </a:solidFill>
              </a:rPr>
              <a:t>Friday at 6:30 p.m.</a:t>
            </a:r>
          </a:p>
          <a:p>
            <a:pPr marL="180975" indent="-180975"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A: I’m sorry to hear that. May I have the name and phone number?</a:t>
            </a:r>
          </a:p>
          <a:p>
            <a:pPr marL="180975" indent="-180975"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B: It was made under the name of </a:t>
            </a:r>
            <a:r>
              <a:rPr lang="en-US" altLang="ko-KR" sz="1300" b="1" i="0" u="sng" strike="noStrike" baseline="0" dirty="0">
                <a:solidFill>
                  <a:srgbClr val="FF0000"/>
                </a:solidFill>
              </a:rPr>
              <a:t>Lisa Kim</a:t>
            </a:r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 and my phone number is </a:t>
            </a:r>
            <a:r>
              <a:rPr lang="en-US" altLang="ko-KR" sz="1300" b="1" i="0" u="sng" strike="noStrike" baseline="0" dirty="0">
                <a:solidFill>
                  <a:srgbClr val="FF0000"/>
                </a:solidFill>
              </a:rPr>
              <a:t>014-3355-8974.</a:t>
            </a:r>
          </a:p>
          <a:p>
            <a:pPr marL="180975" indent="-180975"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A: Okay. I have located your reservation. May I know the reason for cancellation?</a:t>
            </a:r>
          </a:p>
          <a:p>
            <a:pPr marL="180975" indent="-180975"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B</a:t>
            </a:r>
            <a:r>
              <a:rPr lang="en-US" altLang="ko-KR" sz="1300" b="1" i="0" u="sng" strike="noStrike" baseline="0" dirty="0">
                <a:solidFill>
                  <a:srgbClr val="FF0000"/>
                </a:solidFill>
              </a:rPr>
              <a:t>: I am sorry, but I have to change my schedule due to a family matter</a:t>
            </a:r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. So, I won’t be able to make it.</a:t>
            </a:r>
          </a:p>
          <a:p>
            <a:pPr marL="180975" indent="-180975"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A: I understand. Your reservation has been canceled. If you change your mind, please feel free to reach out to us. Have a great day.</a:t>
            </a:r>
          </a:p>
          <a:p>
            <a:pPr marL="180975" indent="-180975"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B: Thank you, you too.</a:t>
            </a:r>
            <a:endParaRPr lang="ko-KR" altLang="en-US" sz="1300" b="1" dirty="0">
              <a:solidFill>
                <a:srgbClr val="FF0000"/>
              </a:solidFill>
            </a:endParaRPr>
          </a:p>
        </p:txBody>
      </p:sp>
      <p:sp>
        <p:nvSpPr>
          <p:cNvPr id="23" name="제목 1">
            <a:extLst>
              <a:ext uri="{FF2B5EF4-FFF2-40B4-BE49-F238E27FC236}">
                <a16:creationId xmlns:a16="http://schemas.microsoft.com/office/drawing/2014/main" id="{3E1504CB-8DE5-43A5-9A24-0C72E075D6B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Restaurant Reservation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제목 1">
            <a:extLst>
              <a:ext uri="{FF2B5EF4-FFF2-40B4-BE49-F238E27FC236}">
                <a16:creationId xmlns:a16="http://schemas.microsoft.com/office/drawing/2014/main" id="{E4A42B64-9F95-4057-BA5E-C3F115BC5850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Changing or Canceling a Reservation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1222</Words>
  <Application>Microsoft Office PowerPoint</Application>
  <PresentationFormat>와이드스크린</PresentationFormat>
  <Paragraphs>160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7" baseType="lpstr">
      <vt:lpstr>NanumSquareOTFL</vt:lpstr>
      <vt:lpstr>맑은 고딕</vt:lpstr>
      <vt:lpstr>함초롬바탕</vt:lpstr>
      <vt:lpstr>Arial</vt:lpstr>
      <vt:lpstr>Calibri</vt:lpstr>
      <vt:lpstr>Impact</vt:lpstr>
      <vt:lpstr>Office 테마</vt:lpstr>
      <vt:lpstr>Lesson 1 Restaurant Reservation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208</cp:revision>
  <dcterms:created xsi:type="dcterms:W3CDTF">2021-02-16T02:29:27Z</dcterms:created>
  <dcterms:modified xsi:type="dcterms:W3CDTF">2026-08-19T02:57:30Z</dcterms:modified>
</cp:coreProperties>
</file>