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7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8" r:id="rId21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AFB0"/>
    <a:srgbClr val="2AA738"/>
    <a:srgbClr val="48B3DD"/>
    <a:srgbClr val="5D9438"/>
    <a:srgbClr val="ADD495"/>
    <a:srgbClr val="69A83F"/>
    <a:srgbClr val="67AB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56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B37763-2594-4138-B4A6-B428B9988DFD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81595F-D276-4CF7-88D0-344E54BC70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95058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394ABB0-4288-4322-A9EF-177AF8BE2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28B3CF4-0873-45EE-B5CF-E2BEE785BD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DAA0B4-1608-4499-817B-C412D3FDB6A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20F4CA1-C4FE-4A53-9A2A-1FEA8D2E265E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86341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29B8365-52A0-4649-A997-F044D9D67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E0A0958-73B3-4719-8326-730C753AEB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976A324-A24D-4BC1-925E-BF4E5D9BD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BEA173E-9B66-47CB-B39B-86FCF37F2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E45329C-39B7-480A-9250-13F1AFE9A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B6AFD73-C2C7-44CD-AD5A-E0D642A502EE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36AFAF-A440-43A7-88C2-C9E45DCBC26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D5AE94-D1E4-4ED5-8325-1A30A4A8D6D8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20852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0B6FD2E9-BA39-4D45-AF87-7437B7C49B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7E65789-ABBF-44D6-8C91-E616E0ED34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5125EDE-4273-478A-AD98-6DA89B161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B34CAD9-84BE-479E-B864-2A4BF8DD9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621144E-51B8-42B5-95CF-55A065F22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D5E1D1-045F-4525-B034-155DD9906180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7F4AA42-25AD-4B6F-83B9-E6681F83253C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94EF704-6183-4E2A-9CAC-FF4ADBD8780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57747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3E793B8-2EB7-4F9F-8B2C-1DF5E7AA0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6BC4F4F-23C4-4AA8-90C4-9E13299A51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8964F72-331A-4D89-9A68-A24A80F47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93BF9DA-4B57-4AB0-ACD1-15B0CB7B8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567C096-D556-4C12-8276-5D9E4C749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ECBE639-5314-4455-BAE0-60F1C163A55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19136A8-422D-4E58-9399-7922C33B8139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0" name="그림 9" descr="폰트, 텍스트, 그래픽, 로고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1D105698-DF4D-414A-B775-4D17750533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4023" y="6493954"/>
            <a:ext cx="1228078" cy="312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079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BA060FD-5297-42D3-930E-18B8BBEA2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00E46F1-0A51-448A-B6D1-64AC5C24A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456A9AD-9DA8-4505-A7A1-E8E1C5EA1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74E1E65-B96D-4B95-86F4-EB29FEC26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2B43FEA-DA8A-43CD-A59E-42FE558E7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E5DF26-8ED6-4995-8906-F779F814489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4B030B7-19BE-41F7-B29C-7ED1F737E2F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76ABE1-C50A-41A4-8851-49B22ED2A6C6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7295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79B099-7D56-426E-9223-9DEA346B2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FEA6A95-FB85-4B45-BF12-E776BC5004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290A0CE-675D-4B51-877C-24E598966F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D2B6E04-09DD-4EEF-967E-9278485DF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569E242-95D7-46C1-B023-02FD53142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DBDC90C-24A1-4AD7-A95F-1F51809B6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A0D3F2C-C8CD-405A-8BFF-7B124F42501D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48E663E-E1C0-4557-9B60-6406D11F7A5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C753595-0EBD-4A02-9351-EBC124DCCE8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00637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78FA81-B088-4B98-9B9C-D3303BDFB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E2CA9CC-B74F-4EA7-9DE7-9C48493927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3B29B6D-0861-4D3E-9A7A-068D567D59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09B1D72-093F-4E92-B0DE-370C5EA121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35432B99-257B-4686-9608-419E447DD1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2EDAF204-40D0-4F3E-85DF-4F1BE1700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6C857965-8C2F-4ADA-9D0F-356115216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F388D7BF-3F2A-46D1-8E14-634ECD17B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1E545A26-88FB-479B-BB84-DB244AFEF604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A652DDB1-D30D-4C90-B9E7-00DD613C3177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8C201AB-57F8-4BD4-9708-D9FF11E010E4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9156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260AE8E-C995-4066-8639-B7BF7E3EE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3969DB4-AEFA-4E7A-A884-0FA7DCD53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13741D7-0CE3-4F42-88F3-ABDE7E7EA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BE58BDD-585B-4D14-9F63-C4628241F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F794A56-CC3B-42AD-AAEF-F3DC9D12BEA9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91AF34AD-32B1-4BED-8813-0FE4B1675C65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85C11A-984C-413B-8751-0C964D51C502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61477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E31D155F-38BF-47A5-AC46-C63C1CA9E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3D21C10-8090-4F20-A3FB-2458DAF31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407BAEE-054B-429A-938C-44C3A8247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EC5662B-AE83-4D24-8D66-548C5B8E10E6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6CE3C5F-9F51-4A7B-9200-82083604A6A6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AD1468-450A-444C-AF26-742B77563B3D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17581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15E498D-6CA6-4CB9-8F4B-50CD0B4671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4D21AC9-D43C-4CEA-8D2C-F5CDCC40CE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1330EF1-45C1-4682-BD5E-FC73EAE618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40349A0-E319-4FDB-9640-23F19C644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D0768A3-5EA6-4335-B595-A9DCC174E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966404F-7DDA-40C3-B79F-6AA05C69D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5DA2A3B-A5C7-4767-9A46-465E900AA2A8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FB5FEA9-C57C-418D-B8A4-2D58728672E2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FE104D-9C0E-4F23-A905-0B07027D4550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2246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2688B84-2110-4AA6-BAE4-3A84AEAF5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212BA32-52C5-4D04-8259-7D4A741DEB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F515BE3-36EF-4245-9511-F1FDB5A03A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483500C-6B16-4E1C-8FF6-AF5D4B8C9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AC92444-A41B-46FA-9AA1-0645705E4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5FE36BB-5BA7-4918-BE4D-27FE47BBF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CD25D7F5-3DBA-4BA7-9951-84CFAA68F7CB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349DE1A2-839E-485B-A610-8BD350B82E1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7110E1-F86C-4A86-86E2-25DE775941EE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2492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F233EE5A-C1AC-4472-A61E-B6113D8E7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BF4650F-FB92-4A59-AE13-196F8ED41B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B18C753-313A-4FC2-AB2E-24622BF768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6D2B5EE-54BD-4E5D-8C7B-D9E157A11C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A8E5692-06BF-4D1D-854C-726D2A66A9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2577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microsoft.com/office/2007/relationships/media" Target="../media/media4.mp3"/><Relationship Id="rId7" Type="http://schemas.openxmlformats.org/officeDocument/2006/relationships/slide" Target="slide19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4.mp3"/><Relationship Id="rId9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slide" Target="slide1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7.png"/><Relationship Id="rId5" Type="http://schemas.openxmlformats.org/officeDocument/2006/relationships/slide" Target="slide18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0AFBD52B-04FC-4510-90AA-0F85A99B60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8472" y="2199844"/>
            <a:ext cx="9868628" cy="1976067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altLang="ko-KR" sz="4800" dirty="0">
                <a:latin typeface="+mj-ea"/>
              </a:rPr>
              <a:t>Lesson 3</a:t>
            </a:r>
            <a:br>
              <a:rPr lang="en-US" altLang="ko-KR" sz="6000" b="1" dirty="0">
                <a:latin typeface="+mj-ea"/>
              </a:rPr>
            </a:br>
            <a:r>
              <a:rPr lang="en-US" altLang="ko-KR" sz="6000" b="1" dirty="0">
                <a:latin typeface="+mj-ea"/>
              </a:rPr>
              <a:t>N</a:t>
            </a:r>
            <a:r>
              <a:rPr lang="en-US" altLang="ko-KR" b="1" dirty="0">
                <a:latin typeface="+mj-ea"/>
              </a:rPr>
              <a:t>umbers</a:t>
            </a:r>
            <a:endParaRPr lang="ko-KR" altLang="en-US" sz="6000" b="1" dirty="0">
              <a:latin typeface="+mj-ea"/>
            </a:endParaRPr>
          </a:p>
        </p:txBody>
      </p:sp>
      <p:sp>
        <p:nvSpPr>
          <p:cNvPr id="5" name="부제목 2">
            <a:extLst>
              <a:ext uri="{FF2B5EF4-FFF2-40B4-BE49-F238E27FC236}">
                <a16:creationId xmlns:a16="http://schemas.microsoft.com/office/drawing/2014/main" id="{622591A7-06E0-4500-8BAD-1EA976334BF6}"/>
              </a:ext>
            </a:extLst>
          </p:cNvPr>
          <p:cNvSpPr txBox="1">
            <a:spLocks/>
          </p:cNvSpPr>
          <p:nvPr/>
        </p:nvSpPr>
        <p:spPr>
          <a:xfrm>
            <a:off x="1218472" y="1264176"/>
            <a:ext cx="4420328" cy="402699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altLang="ko-KR" sz="2400" dirty="0"/>
              <a:t>PART Ⅰ </a:t>
            </a:r>
            <a:r>
              <a:rPr lang="en-US" altLang="ko-KR" sz="2400" b="1" dirty="0"/>
              <a:t>Basic Conversation</a:t>
            </a:r>
          </a:p>
        </p:txBody>
      </p:sp>
      <p:sp>
        <p:nvSpPr>
          <p:cNvPr id="7" name="부제목 2">
            <a:extLst>
              <a:ext uri="{FF2B5EF4-FFF2-40B4-BE49-F238E27FC236}">
                <a16:creationId xmlns:a16="http://schemas.microsoft.com/office/drawing/2014/main" id="{198C3FB0-4A62-48B9-9CF6-96B658E24053}"/>
              </a:ext>
            </a:extLst>
          </p:cNvPr>
          <p:cNvSpPr txBox="1">
            <a:spLocks/>
          </p:cNvSpPr>
          <p:nvPr/>
        </p:nvSpPr>
        <p:spPr>
          <a:xfrm>
            <a:off x="8533672" y="99477"/>
            <a:ext cx="3658328" cy="452973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altLang="ko-KR" dirty="0"/>
              <a:t>High School </a:t>
            </a:r>
            <a:r>
              <a:rPr lang="en-US" altLang="ko-KR" b="1" dirty="0"/>
              <a:t>Tourism English</a:t>
            </a:r>
          </a:p>
        </p:txBody>
      </p:sp>
      <p:cxnSp>
        <p:nvCxnSpPr>
          <p:cNvPr id="6" name="Straight Connector 8">
            <a:extLst>
              <a:ext uri="{FF2B5EF4-FFF2-40B4-BE49-F238E27FC236}">
                <a16:creationId xmlns:a16="http://schemas.microsoft.com/office/drawing/2014/main" id="{842C9829-D88F-470B-8D68-63DD0FE17E2D}"/>
              </a:ext>
            </a:extLst>
          </p:cNvPr>
          <p:cNvCxnSpPr/>
          <p:nvPr/>
        </p:nvCxnSpPr>
        <p:spPr>
          <a:xfrm>
            <a:off x="1281972" y="4353103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B73F8A96-C1F1-2776-EA07-FFF6111734AB}"/>
              </a:ext>
            </a:extLst>
          </p:cNvPr>
          <p:cNvSpPr txBox="1"/>
          <p:nvPr/>
        </p:nvSpPr>
        <p:spPr>
          <a:xfrm>
            <a:off x="8827537" y="5843612"/>
            <a:ext cx="3264936" cy="373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latin typeface="+mn-ea"/>
                <a:cs typeface="Pretendard ExtraBold" panose="02000903000000020004" pitchFamily="50" charset="-127"/>
              </a:rPr>
              <a:t>* </a:t>
            </a:r>
            <a:r>
              <a:rPr lang="en-US" altLang="ko-KR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“</a:t>
            </a:r>
            <a:r>
              <a:rPr lang="ko-KR" altLang="en-US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슬라이드 쇼“ </a:t>
            </a:r>
            <a:r>
              <a:rPr lang="ko-KR" altLang="en-US" sz="1400" dirty="0">
                <a:latin typeface="+mn-ea"/>
                <a:cs typeface="Pretendard ExtraLight" panose="02000303000000020004" pitchFamily="50" charset="-127"/>
              </a:rPr>
              <a:t>모드</a:t>
            </a:r>
            <a:r>
              <a:rPr lang="ko-KR" altLang="en-US" sz="1400" dirty="0"/>
              <a:t>로 이용해 주세요</a:t>
            </a:r>
            <a:r>
              <a:rPr lang="en-US" altLang="ko-KR" sz="1400" dirty="0"/>
              <a:t>.</a:t>
            </a:r>
            <a:endParaRPr lang="en-US" altLang="ko-KR" sz="1400" dirty="0">
              <a:latin typeface="+mn-ea"/>
              <a:cs typeface="Pretendard ExtraLight" panose="020003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899306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p.26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98DE437C-60F9-4205-88BC-68D1880480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925" y="1026814"/>
            <a:ext cx="8820150" cy="4953000"/>
          </a:xfrm>
          <a:prstGeom prst="rect">
            <a:avLst/>
          </a:prstGeom>
        </p:spPr>
      </p:pic>
      <p:sp>
        <p:nvSpPr>
          <p:cNvPr id="7" name="제목 1">
            <a:extLst>
              <a:ext uri="{FF2B5EF4-FFF2-40B4-BE49-F238E27FC236}">
                <a16:creationId xmlns:a16="http://schemas.microsoft.com/office/drawing/2014/main" id="{EFA07110-F9A9-4444-9857-00DDA0E1450C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3. Numbers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655444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A783511F-E1FF-4D33-91F4-C0A1D2CF83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065" y="1319212"/>
            <a:ext cx="9760845" cy="4243388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p.26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FA5574AE-78B6-4831-926B-BC043B8E07EE}"/>
              </a:ext>
            </a:extLst>
          </p:cNvPr>
          <p:cNvGrpSpPr/>
          <p:nvPr/>
        </p:nvGrpSpPr>
        <p:grpSpPr>
          <a:xfrm>
            <a:off x="1807397" y="2510752"/>
            <a:ext cx="8676412" cy="2594125"/>
            <a:chOff x="1718909" y="2510752"/>
            <a:chExt cx="8676412" cy="2594125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01F7BA3-F2A2-47A2-813C-B246181DA926}"/>
                </a:ext>
              </a:extLst>
            </p:cNvPr>
            <p:cNvSpPr txBox="1"/>
            <p:nvPr/>
          </p:nvSpPr>
          <p:spPr>
            <a:xfrm>
              <a:off x="1718909" y="2510752"/>
              <a:ext cx="107593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>
                  <a:solidFill>
                    <a:srgbClr val="FF0000"/>
                  </a:solidFill>
                  <a:latin typeface="+mn-ea"/>
                </a:rPr>
                <a:t>&lt;</a:t>
              </a:r>
              <a:r>
                <a:rPr lang="ko-KR" altLang="en-US" sz="1200" b="1" dirty="0">
                  <a:solidFill>
                    <a:srgbClr val="FF0000"/>
                  </a:solidFill>
                  <a:latin typeface="+mn-ea"/>
                </a:rPr>
                <a:t>예시 정답</a:t>
              </a:r>
              <a:r>
                <a:rPr lang="en-US" altLang="ko-KR" sz="1200" b="1" dirty="0">
                  <a:solidFill>
                    <a:srgbClr val="FF0000"/>
                  </a:solidFill>
                  <a:latin typeface="+mn-ea"/>
                </a:rPr>
                <a:t>&gt;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DE0DE39-E16A-4C31-B312-AEA933E68AA1}"/>
                </a:ext>
              </a:extLst>
            </p:cNvPr>
            <p:cNvSpPr txBox="1"/>
            <p:nvPr/>
          </p:nvSpPr>
          <p:spPr>
            <a:xfrm>
              <a:off x="1718909" y="2979680"/>
              <a:ext cx="8676412" cy="21251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ko-KR" sz="1300" b="1" i="0" u="none" strike="noStrike" baseline="0" dirty="0" err="1">
                  <a:solidFill>
                    <a:srgbClr val="FF0000"/>
                  </a:solidFill>
                  <a:latin typeface="+mj-lt"/>
                </a:rPr>
                <a:t>Cheomseongdae</a:t>
              </a:r>
              <a:r>
                <a:rPr lang="en-US" altLang="ko-KR" sz="1300" b="1" i="0" u="none" strike="noStrike" baseline="0" dirty="0">
                  <a:solidFill>
                    <a:srgbClr val="FF0000"/>
                  </a:solidFill>
                  <a:latin typeface="+mj-lt"/>
                </a:rPr>
                <a:t> in </a:t>
              </a:r>
              <a:r>
                <a:rPr lang="en-US" altLang="ko-KR" sz="1300" b="1" i="0" u="none" strike="noStrike" baseline="0" dirty="0" err="1">
                  <a:solidFill>
                    <a:srgbClr val="FF0000"/>
                  </a:solidFill>
                  <a:latin typeface="+mj-lt"/>
                </a:rPr>
                <a:t>Gyeongju</a:t>
              </a:r>
              <a:r>
                <a:rPr lang="en-US" altLang="ko-KR" sz="1500" b="1" i="0" u="none" strike="noStrike" baseline="0" dirty="0">
                  <a:solidFill>
                    <a:srgbClr val="FF0000"/>
                  </a:solidFill>
                  <a:latin typeface="+mj-lt"/>
                </a:rPr>
                <a:t> It is the oldest surviving astronomical observatory in Asia. It was constructed in the 7</a:t>
              </a:r>
              <a:r>
                <a:rPr lang="en-US" altLang="ko-KR" sz="1500" b="1" i="0" u="none" strike="noStrike" baseline="30000" dirty="0">
                  <a:solidFill>
                    <a:srgbClr val="FF0000"/>
                  </a:solidFill>
                  <a:latin typeface="+mj-lt"/>
                </a:rPr>
                <a:t>th</a:t>
              </a:r>
              <a:r>
                <a:rPr lang="en-US" altLang="ko-KR" sz="1500" b="1" i="0" u="none" strike="noStrike" baseline="0" dirty="0">
                  <a:solidFill>
                    <a:srgbClr val="FF0000"/>
                  </a:solidFill>
                  <a:latin typeface="+mj-lt"/>
                </a:rPr>
                <a:t> century in the kingdom of Silla. </a:t>
              </a:r>
              <a:r>
                <a:rPr lang="en-US" altLang="ko-KR" sz="1500" b="1" i="0" u="none" strike="noStrike" baseline="0" dirty="0" err="1">
                  <a:solidFill>
                    <a:srgbClr val="FF0000"/>
                  </a:solidFill>
                  <a:latin typeface="+mj-lt"/>
                </a:rPr>
                <a:t>Cheomseongdae</a:t>
              </a:r>
              <a:r>
                <a:rPr lang="en-US" altLang="ko-KR" sz="1500" b="1" i="0" u="none" strike="noStrike" baseline="0" dirty="0">
                  <a:solidFill>
                    <a:srgbClr val="FF0000"/>
                  </a:solidFill>
                  <a:latin typeface="+mj-lt"/>
                </a:rPr>
                <a:t> stands 9.17 meters high and consists of three parts: a base upon which a column is constructed, a round body, and a square top. Midway up the body stands a square window and entrance to the inside of the structure. The round body of the tower is built out of 365 bricks, symbolizing the number of days in a year. Now, would you like to go see it for yourself?</a:t>
              </a:r>
              <a:endParaRPr lang="ko-KR" altLang="en-US" sz="1500" b="1" dirty="0">
                <a:solidFill>
                  <a:srgbClr val="FF0000"/>
                </a:solidFill>
                <a:latin typeface="+mj-lt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051BA282-1BED-4634-AC0D-80682156A6B5}"/>
              </a:ext>
            </a:extLst>
          </p:cNvPr>
          <p:cNvSpPr txBox="1"/>
          <p:nvPr/>
        </p:nvSpPr>
        <p:spPr>
          <a:xfrm>
            <a:off x="8761804" y="1918298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3" name="제목 1">
            <a:extLst>
              <a:ext uri="{FF2B5EF4-FFF2-40B4-BE49-F238E27FC236}">
                <a16:creationId xmlns:a16="http://schemas.microsoft.com/office/drawing/2014/main" id="{251D661E-A6B8-446C-BD10-D34CFD2EE5D3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3. Numbers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6072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p.26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116CB7BB-0DC9-4965-B985-5C8D671F7E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368" y="1974850"/>
            <a:ext cx="10731263" cy="3092450"/>
          </a:xfrm>
          <a:prstGeom prst="rect">
            <a:avLst/>
          </a:prstGeom>
        </p:spPr>
      </p:pic>
      <p:sp>
        <p:nvSpPr>
          <p:cNvPr id="7" name="제목 1">
            <a:extLst>
              <a:ext uri="{FF2B5EF4-FFF2-40B4-BE49-F238E27FC236}">
                <a16:creationId xmlns:a16="http://schemas.microsoft.com/office/drawing/2014/main" id="{51734348-88D2-4169-8932-187F54291462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3. Numbers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68176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>
            <a:extLst>
              <a:ext uri="{FF2B5EF4-FFF2-40B4-BE49-F238E27FC236}">
                <a16:creationId xmlns:a16="http://schemas.microsoft.com/office/drawing/2014/main" id="{17AF0D92-90A6-4298-AA76-890EE46988B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2312" y="1681956"/>
            <a:ext cx="11046965" cy="3494088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p.27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타원 6">
            <a:extLst>
              <a:ext uri="{FF2B5EF4-FFF2-40B4-BE49-F238E27FC236}">
                <a16:creationId xmlns:a16="http://schemas.microsoft.com/office/drawing/2014/main" id="{762871BD-45EC-4D31-A2C2-8B34B1EF1026}"/>
              </a:ext>
            </a:extLst>
          </p:cNvPr>
          <p:cNvSpPr/>
          <p:nvPr/>
        </p:nvSpPr>
        <p:spPr>
          <a:xfrm>
            <a:off x="8954657" y="3013006"/>
            <a:ext cx="350109" cy="3501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255AE235-C332-4F65-B143-101A2AB09A66}"/>
              </a:ext>
            </a:extLst>
          </p:cNvPr>
          <p:cNvSpPr/>
          <p:nvPr/>
        </p:nvSpPr>
        <p:spPr>
          <a:xfrm>
            <a:off x="5427757" y="4076503"/>
            <a:ext cx="350109" cy="3501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TextBox 11">
            <a:hlinkClick r:id="rId7" action="ppaction://hlinksldjump"/>
            <a:extLst>
              <a:ext uri="{FF2B5EF4-FFF2-40B4-BE49-F238E27FC236}">
                <a16:creationId xmlns:a16="http://schemas.microsoft.com/office/drawing/2014/main" id="{89BA38B2-2C70-4EC8-84EC-35BD95F5D8DC}"/>
              </a:ext>
            </a:extLst>
          </p:cNvPr>
          <p:cNvSpPr txBox="1"/>
          <p:nvPr/>
        </p:nvSpPr>
        <p:spPr>
          <a:xfrm>
            <a:off x="9168007" y="2547847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CCD8333-7892-4B4E-9192-3C0B67F77798}"/>
              </a:ext>
            </a:extLst>
          </p:cNvPr>
          <p:cNvSpPr txBox="1"/>
          <p:nvPr/>
        </p:nvSpPr>
        <p:spPr>
          <a:xfrm>
            <a:off x="10014384" y="2547847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4" name="TextBox 13">
            <a:hlinkClick r:id="rId8" action="ppaction://hlinksldjump"/>
            <a:extLst>
              <a:ext uri="{FF2B5EF4-FFF2-40B4-BE49-F238E27FC236}">
                <a16:creationId xmlns:a16="http://schemas.microsoft.com/office/drawing/2014/main" id="{5C75E15C-0052-4E9B-A399-E52504C79DFC}"/>
              </a:ext>
            </a:extLst>
          </p:cNvPr>
          <p:cNvSpPr txBox="1"/>
          <p:nvPr/>
        </p:nvSpPr>
        <p:spPr>
          <a:xfrm>
            <a:off x="6370165" y="3605143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1D88AE-E269-4580-84AB-4DFF11311CD8}"/>
              </a:ext>
            </a:extLst>
          </p:cNvPr>
          <p:cNvSpPr txBox="1"/>
          <p:nvPr/>
        </p:nvSpPr>
        <p:spPr>
          <a:xfrm>
            <a:off x="7239956" y="3605142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pic>
        <p:nvPicPr>
          <p:cNvPr id="19" name="P1L3_27p_Check Up_A1">
            <a:hlinkClick r:id="" action="ppaction://media"/>
            <a:extLst>
              <a:ext uri="{FF2B5EF4-FFF2-40B4-BE49-F238E27FC236}">
                <a16:creationId xmlns:a16="http://schemas.microsoft.com/office/drawing/2014/main" id="{EC1A64F1-B357-45B5-9BA0-D2471E91C81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571360" y="2483289"/>
            <a:ext cx="475200" cy="475200"/>
          </a:xfrm>
          <a:prstGeom prst="rect">
            <a:avLst/>
          </a:prstGeom>
        </p:spPr>
      </p:pic>
      <p:pic>
        <p:nvPicPr>
          <p:cNvPr id="20" name="P1L3_27p_Check Up_A2">
            <a:hlinkClick r:id="" action="ppaction://media"/>
            <a:extLst>
              <a:ext uri="{FF2B5EF4-FFF2-40B4-BE49-F238E27FC236}">
                <a16:creationId xmlns:a16="http://schemas.microsoft.com/office/drawing/2014/main" id="{776537AB-A8F8-42A4-AC5D-98D4577173A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750103" y="3537803"/>
            <a:ext cx="475200" cy="475200"/>
          </a:xfrm>
          <a:prstGeom prst="rect">
            <a:avLst/>
          </a:prstGeom>
        </p:spPr>
      </p:pic>
      <p:sp>
        <p:nvSpPr>
          <p:cNvPr id="16" name="제목 1">
            <a:extLst>
              <a:ext uri="{FF2B5EF4-FFF2-40B4-BE49-F238E27FC236}">
                <a16:creationId xmlns:a16="http://schemas.microsoft.com/office/drawing/2014/main" id="{1F1F9B33-76C7-469C-BB82-6D9DC6B69D21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3. Numbers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15128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0954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5306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7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8E470724-F02F-4DFB-B92B-B1278D0F20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3783" y="1674712"/>
            <a:ext cx="10580546" cy="3508575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p.27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F9179AB9-8092-46EA-8B57-72BBA999F460}"/>
              </a:ext>
            </a:extLst>
          </p:cNvPr>
          <p:cNvGrpSpPr/>
          <p:nvPr/>
        </p:nvGrpSpPr>
        <p:grpSpPr>
          <a:xfrm>
            <a:off x="5861422" y="2229172"/>
            <a:ext cx="370366" cy="1662557"/>
            <a:chOff x="5861422" y="2229172"/>
            <a:chExt cx="370366" cy="1662557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2143BE1-E4B0-42FD-AAC9-0654FFB791C1}"/>
                </a:ext>
              </a:extLst>
            </p:cNvPr>
            <p:cNvSpPr txBox="1"/>
            <p:nvPr/>
          </p:nvSpPr>
          <p:spPr>
            <a:xfrm>
              <a:off x="5870792" y="2229172"/>
              <a:ext cx="36099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b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D9F3926-EC0F-45E3-A6A4-BD4ACB12E547}"/>
                </a:ext>
              </a:extLst>
            </p:cNvPr>
            <p:cNvSpPr txBox="1"/>
            <p:nvPr/>
          </p:nvSpPr>
          <p:spPr>
            <a:xfrm>
              <a:off x="5873750" y="2617889"/>
              <a:ext cx="33855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a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D5AC8F3-F1F2-4DB3-B719-845837F0890F}"/>
                </a:ext>
              </a:extLst>
            </p:cNvPr>
            <p:cNvSpPr txBox="1"/>
            <p:nvPr/>
          </p:nvSpPr>
          <p:spPr>
            <a:xfrm>
              <a:off x="5861422" y="3036075"/>
              <a:ext cx="32252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d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152EDAA-B3F4-44F2-A501-873B29447E6D}"/>
                </a:ext>
              </a:extLst>
            </p:cNvPr>
            <p:cNvSpPr txBox="1"/>
            <p:nvPr/>
          </p:nvSpPr>
          <p:spPr>
            <a:xfrm>
              <a:off x="5899522" y="3460842"/>
              <a:ext cx="32252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c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15DFB68D-8BC2-4334-88D4-4306665B872F}"/>
              </a:ext>
            </a:extLst>
          </p:cNvPr>
          <p:cNvSpPr txBox="1"/>
          <p:nvPr/>
        </p:nvSpPr>
        <p:spPr>
          <a:xfrm>
            <a:off x="7087457" y="1753030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7" name="제목 1">
            <a:extLst>
              <a:ext uri="{FF2B5EF4-FFF2-40B4-BE49-F238E27FC236}">
                <a16:creationId xmlns:a16="http://schemas.microsoft.com/office/drawing/2014/main" id="{0183014A-4144-4740-AA71-93AB1616722C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3. Numbers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56128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9960A40A-BB89-495E-9418-0DB823EFCD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808" y="1238250"/>
            <a:ext cx="10106384" cy="4381500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p.27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81AC75F-2EE5-438D-A33A-127731CBCC44}"/>
              </a:ext>
            </a:extLst>
          </p:cNvPr>
          <p:cNvSpPr txBox="1"/>
          <p:nvPr/>
        </p:nvSpPr>
        <p:spPr>
          <a:xfrm>
            <a:off x="2551035" y="1670601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292EA11E-D75F-4C75-B7B1-0A577CC4A539}"/>
              </a:ext>
            </a:extLst>
          </p:cNvPr>
          <p:cNvGrpSpPr/>
          <p:nvPr/>
        </p:nvGrpSpPr>
        <p:grpSpPr>
          <a:xfrm>
            <a:off x="7412213" y="2554257"/>
            <a:ext cx="3035261" cy="1686827"/>
            <a:chOff x="7412213" y="2554257"/>
            <a:chExt cx="3035261" cy="1686827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9A3E5D7-5BBA-4293-94BF-9C78DBA4FBE3}"/>
                </a:ext>
              </a:extLst>
            </p:cNvPr>
            <p:cNvSpPr txBox="1"/>
            <p:nvPr/>
          </p:nvSpPr>
          <p:spPr>
            <a:xfrm>
              <a:off x="7778189" y="2554257"/>
              <a:ext cx="181729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600" b="1" i="0" u="none" strike="noStrike" baseline="0" dirty="0">
                  <a:solidFill>
                    <a:srgbClr val="FF0000"/>
                  </a:solidFill>
                  <a:latin typeface="+mj-lt"/>
                </a:rPr>
                <a:t>the Dubai Frame</a:t>
              </a:r>
              <a:endParaRPr lang="ko-KR" altLang="en-US" sz="1600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ABCCDB9-B151-41F0-9D09-B4911E86310E}"/>
                </a:ext>
              </a:extLst>
            </p:cNvPr>
            <p:cNvSpPr txBox="1"/>
            <p:nvPr/>
          </p:nvSpPr>
          <p:spPr>
            <a:xfrm>
              <a:off x="7914280" y="3561884"/>
              <a:ext cx="253319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b="1" i="0" u="none" strike="noStrike" baseline="0" dirty="0">
                  <a:solidFill>
                    <a:srgbClr val="FF0000"/>
                  </a:solidFill>
                  <a:latin typeface="+mj-lt"/>
                </a:rPr>
                <a:t>a width of 95.53 meters</a:t>
              </a:r>
              <a:endParaRPr lang="ko-KR" altLang="en-US" sz="1600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0C372D2-5D44-416A-85A8-26F081072A52}"/>
                </a:ext>
              </a:extLst>
            </p:cNvPr>
            <p:cNvSpPr txBox="1"/>
            <p:nvPr/>
          </p:nvSpPr>
          <p:spPr>
            <a:xfrm>
              <a:off x="7412213" y="3902530"/>
              <a:ext cx="194957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b="1" i="0" u="none" strike="noStrike" baseline="0" dirty="0">
                  <a:solidFill>
                    <a:srgbClr val="FF0000"/>
                  </a:solidFill>
                  <a:latin typeface="+mj-lt"/>
                </a:rPr>
                <a:t>493 feet tall[high]</a:t>
              </a:r>
              <a:endParaRPr lang="ko-KR" altLang="en-US" sz="1600" b="1" dirty="0">
                <a:solidFill>
                  <a:srgbClr val="FF0000"/>
                </a:solidFill>
                <a:latin typeface="+mj-lt"/>
              </a:endParaRPr>
            </a:p>
          </p:txBody>
        </p:sp>
      </p:grpSp>
      <p:sp>
        <p:nvSpPr>
          <p:cNvPr id="15" name="제목 1">
            <a:extLst>
              <a:ext uri="{FF2B5EF4-FFF2-40B4-BE49-F238E27FC236}">
                <a16:creationId xmlns:a16="http://schemas.microsoft.com/office/drawing/2014/main" id="{7B3CE163-B6B0-453B-AD4F-58E5774D7105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3. Numbers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24237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3020AB-4AB2-4457-8C76-ABD193F503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27138"/>
            <a:ext cx="9144000" cy="2387600"/>
          </a:xfrm>
        </p:spPr>
        <p:txBody>
          <a:bodyPr/>
          <a:lstStyle/>
          <a:p>
            <a:r>
              <a:rPr lang="en-US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Script</a:t>
            </a:r>
            <a:endParaRPr lang="ko-KR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9032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1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83956" y="45396"/>
            <a:ext cx="7096772" cy="3436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Listen and Do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40000" y="451512"/>
            <a:ext cx="11144250" cy="5855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W: </a:t>
            </a:r>
            <a:r>
              <a:rPr lang="en-US" altLang="ko-KR" sz="1800" b="0" i="0" u="none" strike="noStrike" baseline="0" dirty="0">
                <a:latin typeface="+mj-lt"/>
              </a:rPr>
              <a:t>Oh, here’s a nice-looking bell. What is it, Mr. Kim?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M: </a:t>
            </a:r>
            <a:r>
              <a:rPr lang="en-US" altLang="ko-KR" sz="1800" b="0" i="0" u="none" strike="noStrike" baseline="0" dirty="0">
                <a:latin typeface="+mj-lt"/>
              </a:rPr>
              <a:t>It’s a large bronze bell made to honor King </a:t>
            </a:r>
            <a:r>
              <a:rPr lang="en-US" altLang="ko-KR" sz="1800" b="0" i="0" u="none" strike="noStrike" baseline="0" dirty="0" err="1">
                <a:latin typeface="+mj-lt"/>
              </a:rPr>
              <a:t>Seongdeok</a:t>
            </a:r>
            <a:r>
              <a:rPr lang="en-US" altLang="ko-KR" sz="1800" b="0" i="0" u="none" strike="noStrike" baseline="0" dirty="0">
                <a:latin typeface="+mj-lt"/>
              </a:rPr>
              <a:t> during the ancient Silla Dynasty. So it’s called </a:t>
            </a:r>
          </a:p>
          <a:p>
            <a:pPr algn="l">
              <a:lnSpc>
                <a:spcPct val="150000"/>
              </a:lnSpc>
            </a:pPr>
            <a:r>
              <a:rPr lang="en-US" altLang="ko-KR" dirty="0">
                <a:latin typeface="+mj-lt"/>
              </a:rPr>
              <a:t>    </a:t>
            </a:r>
            <a:r>
              <a:rPr lang="en-US" altLang="ko-KR" sz="1000" dirty="0">
                <a:latin typeface="+mj-lt"/>
              </a:rPr>
              <a:t> </a:t>
            </a:r>
            <a:r>
              <a:rPr lang="en-US" altLang="ko-KR" sz="1800" b="0" i="0" u="none" strike="noStrike" baseline="0" dirty="0">
                <a:latin typeface="+mj-lt"/>
              </a:rPr>
              <a:t>the Bell of King </a:t>
            </a:r>
            <a:r>
              <a:rPr lang="en-US" altLang="ko-KR" sz="1800" b="0" i="0" u="none" strike="noStrike" baseline="0" dirty="0" err="1">
                <a:latin typeface="+mj-lt"/>
              </a:rPr>
              <a:t>Seongdeok</a:t>
            </a:r>
            <a:r>
              <a:rPr lang="en-US" altLang="ko-KR" sz="1800" b="0" i="0" u="none" strike="noStrike" baseline="0" dirty="0">
                <a:latin typeface="+mj-lt"/>
              </a:rPr>
              <a:t>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W: </a:t>
            </a:r>
            <a:r>
              <a:rPr lang="en-US" altLang="ko-KR" sz="1800" b="0" i="0" u="none" strike="noStrike" baseline="0" dirty="0">
                <a:latin typeface="+mj-lt"/>
              </a:rPr>
              <a:t>How large is it?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M: </a:t>
            </a:r>
            <a:r>
              <a:rPr lang="en-US" altLang="ko-KR" sz="1800" b="0" i="0" u="none" strike="noStrike" baseline="0" dirty="0">
                <a:latin typeface="+mj-lt"/>
              </a:rPr>
              <a:t>It measures 3.75 meters high, 2.27 meters in diameter at the lip, and 12 to 25 centimeters in wall </a:t>
            </a:r>
          </a:p>
          <a:p>
            <a:pPr algn="l">
              <a:lnSpc>
                <a:spcPct val="150000"/>
              </a:lnSpc>
            </a:pPr>
            <a:r>
              <a:rPr lang="en-US" altLang="ko-KR" dirty="0">
                <a:latin typeface="+mj-lt"/>
              </a:rPr>
              <a:t>    </a:t>
            </a:r>
            <a:r>
              <a:rPr lang="en-US" altLang="ko-KR" sz="1000" dirty="0">
                <a:latin typeface="+mj-lt"/>
              </a:rPr>
              <a:t> </a:t>
            </a:r>
            <a:r>
              <a:rPr lang="en-US" altLang="ko-KR" sz="1800" b="0" i="0" u="none" strike="noStrike" baseline="0" dirty="0">
                <a:latin typeface="+mj-lt"/>
              </a:rPr>
              <a:t>thickness.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W: </a:t>
            </a:r>
            <a:r>
              <a:rPr lang="en-US" altLang="ko-KR" sz="1800" b="0" i="0" u="none" strike="noStrike" baseline="0" dirty="0">
                <a:latin typeface="+mj-lt"/>
              </a:rPr>
              <a:t>I’m not used to the metric system. Could you use the imperial system?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M: </a:t>
            </a:r>
            <a:r>
              <a:rPr lang="en-US" altLang="ko-KR" sz="1800" b="0" i="0" u="none" strike="noStrike" baseline="0" dirty="0">
                <a:latin typeface="+mj-lt"/>
              </a:rPr>
              <a:t>Sure! In the imperial system, the bell measures 12.3 feet high, 7.4 feet in diameter at the lip, and 4.7 </a:t>
            </a:r>
          </a:p>
          <a:p>
            <a:pPr algn="l">
              <a:lnSpc>
                <a:spcPct val="150000"/>
              </a:lnSpc>
            </a:pPr>
            <a:r>
              <a:rPr lang="en-US" altLang="ko-KR" dirty="0">
                <a:latin typeface="+mj-lt"/>
              </a:rPr>
              <a:t>    </a:t>
            </a:r>
            <a:r>
              <a:rPr lang="en-US" altLang="ko-KR" sz="1000" dirty="0">
                <a:latin typeface="+mj-lt"/>
              </a:rPr>
              <a:t> </a:t>
            </a:r>
            <a:r>
              <a:rPr lang="en-US" altLang="ko-KR" sz="1800" b="0" i="0" u="none" strike="noStrike" baseline="0" dirty="0">
                <a:latin typeface="+mj-lt"/>
              </a:rPr>
              <a:t>to 9.8 inches in wall thickness.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W: </a:t>
            </a:r>
            <a:r>
              <a:rPr lang="en-US" altLang="ko-KR" sz="1800" b="0" i="0" u="none" strike="noStrike" baseline="0" dirty="0">
                <a:latin typeface="+mj-lt"/>
              </a:rPr>
              <a:t>Oh, I see. How much does it weigh?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M: </a:t>
            </a:r>
            <a:r>
              <a:rPr lang="en-US" altLang="ko-KR" sz="1800" b="0" i="0" u="none" strike="noStrike" baseline="0" dirty="0">
                <a:latin typeface="+mj-lt"/>
              </a:rPr>
              <a:t>It weighs 18,900 kilograms. That’s 41,667 pounds in the imperial system.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W: </a:t>
            </a:r>
            <a:r>
              <a:rPr lang="en-US" altLang="ko-KR" sz="1800" b="0" i="0" u="none" strike="noStrike" baseline="0" dirty="0">
                <a:latin typeface="+mj-lt"/>
              </a:rPr>
              <a:t>Wow! You’re so kind and knowledgeable.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M: </a:t>
            </a:r>
            <a:r>
              <a:rPr lang="en-US" altLang="ko-KR" sz="1800" b="0" i="0" u="none" strike="noStrike" baseline="0" dirty="0">
                <a:latin typeface="+mj-lt"/>
              </a:rPr>
              <a:t>Thank you. Would you like to hear a sad legend about this bell?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W: </a:t>
            </a:r>
            <a:r>
              <a:rPr lang="en-US" altLang="ko-KR" sz="1800" b="0" i="0" u="none" strike="noStrike" baseline="0" dirty="0">
                <a:latin typeface="+mj-lt"/>
              </a:rPr>
              <a:t>Sure. Go ahead.</a:t>
            </a:r>
            <a:endParaRPr lang="ko-KR" altLang="en-US" sz="2600" dirty="0">
              <a:latin typeface="+mj-lt"/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FA5E7FDA-D71A-4347-A0F4-68590F2A75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52000"/>
            <a:ext cx="637263" cy="637263"/>
          </a:xfrm>
          <a:prstGeom prst="rect">
            <a:avLst/>
          </a:prstGeom>
        </p:spPr>
      </p:pic>
      <p:pic>
        <p:nvPicPr>
          <p:cNvPr id="3" name="P1L3_24p_Situation 1_A">
            <a:hlinkClick r:id="" action="ppaction://media"/>
            <a:extLst>
              <a:ext uri="{FF2B5EF4-FFF2-40B4-BE49-F238E27FC236}">
                <a16:creationId xmlns:a16="http://schemas.microsoft.com/office/drawing/2014/main" id="{EE360B5E-0D2D-4887-BBCF-384F4F3394C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515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31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90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40000" y="590289"/>
            <a:ext cx="11255583" cy="5675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7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M: </a:t>
            </a:r>
            <a:r>
              <a:rPr lang="en-US" altLang="ko-KR" sz="1800" b="0" i="0" u="none" strike="noStrike" baseline="0" dirty="0">
                <a:latin typeface="+mj-lt"/>
              </a:rPr>
              <a:t>We’ll start selling duty-free items in the cabin now. Would you like to buy any items, ma’am?</a:t>
            </a:r>
          </a:p>
          <a:p>
            <a:pPr algn="l">
              <a:lnSpc>
                <a:spcPct val="17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W: </a:t>
            </a:r>
            <a:r>
              <a:rPr lang="en-US" altLang="ko-KR" sz="1800" b="0" i="0" u="none" strike="noStrike" baseline="0" dirty="0">
                <a:latin typeface="+mj-lt"/>
              </a:rPr>
              <a:t>Yes, I’ve seen a pink scarf in the shopping magazine in my seat pocket. How much is it?</a:t>
            </a:r>
          </a:p>
          <a:p>
            <a:pPr algn="l">
              <a:lnSpc>
                <a:spcPct val="17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M: </a:t>
            </a:r>
            <a:r>
              <a:rPr lang="en-US" altLang="ko-KR" sz="1800" b="0" i="0" u="none" strike="noStrike" baseline="0" dirty="0">
                <a:latin typeface="+mj-lt"/>
              </a:rPr>
              <a:t>I’m not sure, but I can check the price for you. Hmm... it’s 129 dollars.</a:t>
            </a:r>
          </a:p>
          <a:p>
            <a:pPr algn="l">
              <a:lnSpc>
                <a:spcPct val="17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W: </a:t>
            </a:r>
            <a:r>
              <a:rPr lang="en-US" altLang="ko-KR" sz="1800" b="0" i="0" u="none" strike="noStrike" baseline="0" dirty="0">
                <a:latin typeface="+mj-lt"/>
              </a:rPr>
              <a:t>I’ll take it.</a:t>
            </a:r>
          </a:p>
          <a:p>
            <a:pPr algn="l">
              <a:lnSpc>
                <a:spcPct val="17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M: </a:t>
            </a:r>
            <a:r>
              <a:rPr lang="en-US" altLang="ko-KR" sz="1800" b="0" i="0" u="none" strike="noStrike" baseline="0" dirty="0">
                <a:latin typeface="+mj-lt"/>
              </a:rPr>
              <a:t>Sure. How would you like to pay for this? We accept cash and credit cards.</a:t>
            </a:r>
          </a:p>
          <a:p>
            <a:pPr algn="l">
              <a:lnSpc>
                <a:spcPct val="17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W: </a:t>
            </a:r>
            <a:r>
              <a:rPr lang="en-US" altLang="ko-KR" sz="1800" b="0" i="0" u="none" strike="noStrike" baseline="0" dirty="0">
                <a:latin typeface="+mj-lt"/>
              </a:rPr>
              <a:t>I will pay with my credit card. Here you go.</a:t>
            </a:r>
          </a:p>
          <a:p>
            <a:pPr algn="l">
              <a:lnSpc>
                <a:spcPct val="17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M: </a:t>
            </a:r>
            <a:r>
              <a:rPr lang="en-US" altLang="ko-KR" sz="1800" b="0" i="0" u="none" strike="noStrike" baseline="0" dirty="0">
                <a:latin typeface="+mj-lt"/>
              </a:rPr>
              <a:t>Thank you. Would you like to pay for this in U.S. dollars or Korean won?</a:t>
            </a:r>
          </a:p>
          <a:p>
            <a:pPr algn="l">
              <a:lnSpc>
                <a:spcPct val="17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W: </a:t>
            </a:r>
            <a:r>
              <a:rPr lang="en-US" altLang="ko-KR" sz="1800" b="0" i="0" u="none" strike="noStrike" baseline="0" dirty="0">
                <a:latin typeface="+mj-lt"/>
              </a:rPr>
              <a:t>What is the exchange rate today?</a:t>
            </a:r>
          </a:p>
          <a:p>
            <a:pPr algn="l">
              <a:lnSpc>
                <a:spcPct val="17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M: </a:t>
            </a:r>
            <a:r>
              <a:rPr lang="en-US" altLang="ko-KR" sz="1800" b="0" i="0" u="none" strike="noStrike" baseline="0" dirty="0">
                <a:latin typeface="+mj-lt"/>
              </a:rPr>
              <a:t>It is 1,300 won to the dollar.</a:t>
            </a:r>
          </a:p>
          <a:p>
            <a:pPr algn="l">
              <a:lnSpc>
                <a:spcPct val="17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W: </a:t>
            </a:r>
            <a:r>
              <a:rPr lang="en-US" altLang="ko-KR" sz="1800" b="0" i="0" u="none" strike="noStrike" baseline="0" dirty="0">
                <a:latin typeface="+mj-lt"/>
              </a:rPr>
              <a:t>I’ll pay in Korean won. Then, how much do I have to pay?</a:t>
            </a:r>
          </a:p>
          <a:p>
            <a:pPr algn="l">
              <a:lnSpc>
                <a:spcPct val="17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M: </a:t>
            </a:r>
            <a:r>
              <a:rPr lang="en-US" altLang="ko-KR" sz="1800" b="0" i="0" u="none" strike="noStrike" baseline="0" dirty="0">
                <a:latin typeface="+mj-lt"/>
              </a:rPr>
              <a:t>It’ll be 167,700 won on your card. Would you sign here, please?</a:t>
            </a:r>
          </a:p>
          <a:p>
            <a:pPr algn="l">
              <a:lnSpc>
                <a:spcPct val="17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W: </a:t>
            </a:r>
            <a:r>
              <a:rPr lang="en-US" altLang="ko-KR" sz="1800" b="0" i="0" u="none" strike="noStrike" baseline="0" dirty="0">
                <a:latin typeface="+mj-lt"/>
              </a:rPr>
              <a:t>Of course.</a:t>
            </a:r>
            <a:endParaRPr lang="en-US" altLang="ko-KR" sz="2100" dirty="0">
              <a:latin typeface="+mj-lt"/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26427B88-C558-4FC4-90DA-820202CB19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52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3779D01E-E767-41B5-9959-068E5F006C8B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2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3" name="제목 1">
            <a:extLst>
              <a:ext uri="{FF2B5EF4-FFF2-40B4-BE49-F238E27FC236}">
                <a16:creationId xmlns:a16="http://schemas.microsoft.com/office/drawing/2014/main" id="{DFB191D6-F5C2-4C23-992D-C516A26507DA}"/>
              </a:ext>
            </a:extLst>
          </p:cNvPr>
          <p:cNvSpPr txBox="1">
            <a:spLocks/>
          </p:cNvSpPr>
          <p:nvPr/>
        </p:nvSpPr>
        <p:spPr>
          <a:xfrm>
            <a:off x="1783956" y="45396"/>
            <a:ext cx="7096772" cy="3436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Listen and Do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1L3_25p_Situation 2_A">
            <a:hlinkClick r:id="" action="ppaction://media"/>
            <a:extLst>
              <a:ext uri="{FF2B5EF4-FFF2-40B4-BE49-F238E27FC236}">
                <a16:creationId xmlns:a16="http://schemas.microsoft.com/office/drawing/2014/main" id="{7BB04574-363F-4928-AD1C-3E62AE3B38C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52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10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51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40000" y="900000"/>
            <a:ext cx="11144250" cy="3841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200000"/>
              </a:lnSpc>
            </a:pPr>
            <a:r>
              <a:rPr lang="en-US" altLang="ko-KR" sz="2500" b="1" i="0" u="none" strike="noStrike" baseline="0" dirty="0">
                <a:latin typeface="+mj-lt"/>
              </a:rPr>
              <a:t>A-1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>
                <a:latin typeface="+mj-lt"/>
              </a:rPr>
              <a:t>M: </a:t>
            </a:r>
            <a:r>
              <a:rPr lang="en-US" altLang="ko-KR" sz="2000" b="0" i="0" u="none" strike="noStrike" baseline="0" dirty="0">
                <a:latin typeface="+mj-lt"/>
              </a:rPr>
              <a:t>How much do I have to pay?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>
                <a:latin typeface="+mj-lt"/>
              </a:rPr>
              <a:t>W: </a:t>
            </a:r>
            <a:r>
              <a:rPr lang="en-US" altLang="ko-KR" sz="2000" b="1" i="0" u="sng" strike="noStrike" baseline="0" dirty="0">
                <a:latin typeface="+mj-lt"/>
              </a:rPr>
              <a:t>                                           </a:t>
            </a:r>
            <a:r>
              <a:rPr lang="en-US" altLang="ko-KR" sz="2000" b="0" i="0" u="sng" strike="noStrike" baseline="0" dirty="0">
                <a:latin typeface="+mj-lt"/>
              </a:rPr>
              <a:t>.        </a:t>
            </a:r>
            <a:r>
              <a:rPr lang="en-US" altLang="ko-KR" sz="2000" b="0" i="0" u="none" strike="noStrike" baseline="0" dirty="0">
                <a:latin typeface="+mj-lt"/>
              </a:rPr>
              <a:t>  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0" i="0" u="none" strike="noStrike" baseline="0" dirty="0">
                <a:latin typeface="+mj-lt"/>
              </a:rPr>
              <a:t>ⓐ Ten boxes would be enough.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0" i="0" u="none" strike="noStrike" baseline="0" dirty="0">
                <a:latin typeface="+mj-lt"/>
              </a:rPr>
              <a:t>ⓑ Your change comes to five dollars.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0" i="0" u="none" strike="noStrike" baseline="0" dirty="0">
                <a:latin typeface="+mj-lt"/>
              </a:rPr>
              <a:t>ⓒ It’ll be 115,000 won on your card.</a:t>
            </a:r>
            <a:endParaRPr lang="en-US" altLang="ko-KR" sz="2000" dirty="0">
              <a:latin typeface="+mj-lt"/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55A63B4D-F9C1-4208-83DD-59DE59D76C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52000"/>
            <a:ext cx="637263" cy="637263"/>
          </a:xfrm>
          <a:prstGeom prst="rect">
            <a:avLst/>
          </a:prstGeom>
        </p:spPr>
      </p:pic>
      <p:sp>
        <p:nvSpPr>
          <p:cNvPr id="14" name="모서리가 둥근 직사각형 14">
            <a:extLst>
              <a:ext uri="{FF2B5EF4-FFF2-40B4-BE49-F238E27FC236}">
                <a16:creationId xmlns:a16="http://schemas.microsoft.com/office/drawing/2014/main" id="{BAEE2C57-9C32-41BB-979F-EB32C250766C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algn="ctr" latinLnBrk="0">
              <a:defRPr/>
            </a:pP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srgbClr val="2AA738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Che</a:t>
            </a:r>
            <a:r>
              <a:rPr lang="en-US" altLang="ko-KR" sz="2000" b="1" kern="0" dirty="0">
                <a:solidFill>
                  <a:srgbClr val="2AA738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ck Up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pic>
        <p:nvPicPr>
          <p:cNvPr id="5" name="P1L3_27p_Check Up_A1">
            <a:hlinkClick r:id="" action="ppaction://media"/>
            <a:extLst>
              <a:ext uri="{FF2B5EF4-FFF2-40B4-BE49-F238E27FC236}">
                <a16:creationId xmlns:a16="http://schemas.microsoft.com/office/drawing/2014/main" id="{5770230C-E25C-46E4-8B86-41D1AED5558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52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160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5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>
            <a:extLst>
              <a:ext uri="{FF2B5EF4-FFF2-40B4-BE49-F238E27FC236}">
                <a16:creationId xmlns:a16="http://schemas.microsoft.com/office/drawing/2014/main" id="{77E9551D-B5F9-488B-8CC6-CD7BF6D0274C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3. Numbers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p.22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45B1613F-9A50-40EE-8920-72A9B810F0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936" y="742889"/>
            <a:ext cx="9790128" cy="53896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591430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40000" y="900000"/>
            <a:ext cx="11144250" cy="3841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200000"/>
              </a:lnSpc>
            </a:pPr>
            <a:r>
              <a:rPr lang="en-US" altLang="ko-KR" sz="2500" b="1" i="0" u="none" strike="noStrike" baseline="0" dirty="0">
                <a:latin typeface="+mj-lt"/>
              </a:rPr>
              <a:t>A-2</a:t>
            </a:r>
            <a:endParaRPr lang="en-US" altLang="ko-KR" sz="2500" b="1" dirty="0">
              <a:latin typeface="+mj-lt"/>
            </a:endParaRP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>
                <a:latin typeface="+mj-lt"/>
              </a:rPr>
              <a:t>W: </a:t>
            </a:r>
            <a:r>
              <a:rPr lang="en-US" altLang="ko-KR" sz="2000" b="0" i="0" u="none" strike="noStrike" baseline="0" dirty="0">
                <a:latin typeface="+mj-lt"/>
              </a:rPr>
              <a:t>The Amazon River is about 6,400 kilometers long.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>
                <a:latin typeface="+mj-lt"/>
              </a:rPr>
              <a:t>M: </a:t>
            </a:r>
            <a:r>
              <a:rPr lang="en-US" altLang="ko-KR" sz="2000" b="0" i="0" u="none" strike="noStrike" baseline="0" dirty="0">
                <a:latin typeface="+mj-lt"/>
              </a:rPr>
              <a:t>I’m not used to the metric system. Could you use the imperial system?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>
                <a:latin typeface="+mj-lt"/>
              </a:rPr>
              <a:t>W: </a:t>
            </a:r>
            <a:r>
              <a:rPr lang="en-US" altLang="ko-KR" sz="2000" b="0" i="0" u="none" strike="noStrike" baseline="0" dirty="0">
                <a:latin typeface="+mj-lt"/>
              </a:rPr>
              <a:t>Sure! In the imperial system, it is about 4,000miles long. It is only 130 miles shorter than </a:t>
            </a:r>
          </a:p>
          <a:p>
            <a:pPr algn="l">
              <a:lnSpc>
                <a:spcPct val="200000"/>
              </a:lnSpc>
            </a:pPr>
            <a:r>
              <a:rPr lang="en-US" altLang="ko-KR" sz="2000" dirty="0">
                <a:latin typeface="+mj-lt"/>
              </a:rPr>
              <a:t>     </a:t>
            </a:r>
            <a:r>
              <a:rPr lang="en-US" altLang="ko-KR" sz="2000" b="0" i="0" u="none" strike="noStrike" baseline="0" dirty="0">
                <a:latin typeface="+mj-lt"/>
              </a:rPr>
              <a:t>the Nile.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>
                <a:latin typeface="+mj-lt"/>
              </a:rPr>
              <a:t>M: </a:t>
            </a:r>
            <a:r>
              <a:rPr lang="en-US" altLang="ko-KR" sz="2000" b="0" i="0" u="none" strike="noStrike" baseline="0" dirty="0">
                <a:latin typeface="+mj-lt"/>
              </a:rPr>
              <a:t>Oh, I see. Thank you.</a:t>
            </a:r>
            <a:endParaRPr lang="en-US" altLang="ko-KR" sz="2000" dirty="0">
              <a:latin typeface="+mj-lt"/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55A63B4D-F9C1-4208-83DD-59DE59D76C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52000"/>
            <a:ext cx="637263" cy="637263"/>
          </a:xfrm>
          <a:prstGeom prst="rect">
            <a:avLst/>
          </a:prstGeom>
        </p:spPr>
      </p:pic>
      <p:sp>
        <p:nvSpPr>
          <p:cNvPr id="14" name="모서리가 둥근 직사각형 14">
            <a:extLst>
              <a:ext uri="{FF2B5EF4-FFF2-40B4-BE49-F238E27FC236}">
                <a16:creationId xmlns:a16="http://schemas.microsoft.com/office/drawing/2014/main" id="{BAEE2C57-9C32-41BB-979F-EB32C250766C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srgbClr val="2AA738"/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Che</a:t>
            </a:r>
            <a:r>
              <a:rPr lang="en-US" altLang="ko-KR" sz="2000" b="1" kern="0" dirty="0">
                <a:solidFill>
                  <a:srgbClr val="2AA738"/>
                </a:solidFill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</a:rPr>
              <a:t>ck Up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pic>
        <p:nvPicPr>
          <p:cNvPr id="3" name="P1L3_27p_Check Up_A2">
            <a:hlinkClick r:id="" action="ppaction://media"/>
            <a:extLst>
              <a:ext uri="{FF2B5EF4-FFF2-40B4-BE49-F238E27FC236}">
                <a16:creationId xmlns:a16="http://schemas.microsoft.com/office/drawing/2014/main" id="{C772F4AA-6932-4697-A38E-E2CBBC3811A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52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769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87ADC2A4-E7CC-4622-93CD-1E3E80C3DC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4849" y="727719"/>
            <a:ext cx="7545400" cy="5456560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p.23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152A6A07-2131-4323-9C81-AC210A255A5B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937663" y="1072894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4FC2EF94-04B0-4EB5-9A72-3D2E3A58FB52}"/>
              </a:ext>
            </a:extLst>
          </p:cNvPr>
          <p:cNvGrpSpPr/>
          <p:nvPr/>
        </p:nvGrpSpPr>
        <p:grpSpPr>
          <a:xfrm>
            <a:off x="3071157" y="4586364"/>
            <a:ext cx="4636335" cy="1432355"/>
            <a:chOff x="2956857" y="4586364"/>
            <a:chExt cx="4636335" cy="1432355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27D194A-F742-493B-A734-61E09647D4A4}"/>
                </a:ext>
              </a:extLst>
            </p:cNvPr>
            <p:cNvSpPr txBox="1"/>
            <p:nvPr/>
          </p:nvSpPr>
          <p:spPr>
            <a:xfrm>
              <a:off x="4688471" y="4586364"/>
              <a:ext cx="178286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b="1" i="0" u="none" strike="noStrike" baseline="0" dirty="0">
                  <a:solidFill>
                    <a:srgbClr val="FF0000"/>
                  </a:solidFill>
                  <a:latin typeface="+mj-lt"/>
                </a:rPr>
                <a:t>three hundred and fifteen</a:t>
              </a:r>
              <a:endParaRPr lang="ko-KR" altLang="en-US" sz="1000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32EA9E6-9405-4011-9A82-E3B891696653}"/>
                </a:ext>
              </a:extLst>
            </p:cNvPr>
            <p:cNvSpPr txBox="1"/>
            <p:nvPr/>
          </p:nvSpPr>
          <p:spPr>
            <a:xfrm>
              <a:off x="3491036" y="4890772"/>
              <a:ext cx="71686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b="1" i="0" u="none" strike="noStrike" baseline="0" dirty="0">
                  <a:solidFill>
                    <a:srgbClr val="FF0000"/>
                  </a:solidFill>
                  <a:latin typeface="+mj-lt"/>
                </a:rPr>
                <a:t>nineteen</a:t>
              </a:r>
              <a:endParaRPr lang="ko-KR" altLang="en-US" sz="1000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AB4C0F3-2F31-4E5B-85A4-B0A008E812C0}"/>
                </a:ext>
              </a:extLst>
            </p:cNvPr>
            <p:cNvSpPr txBox="1"/>
            <p:nvPr/>
          </p:nvSpPr>
          <p:spPr>
            <a:xfrm>
              <a:off x="2956857" y="5156216"/>
              <a:ext cx="314060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b="1" i="0" u="none" strike="noStrike" baseline="0" dirty="0">
                  <a:solidFill>
                    <a:srgbClr val="FF0000"/>
                  </a:solidFill>
                  <a:latin typeface="+mj-lt"/>
                </a:rPr>
                <a:t>eighteen thousand nine hundred and fifty-eight</a:t>
              </a:r>
              <a:endParaRPr lang="ko-KR" altLang="en-US" sz="1000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54A3878-71A0-4D7A-88B5-19C62DB89A6D}"/>
                </a:ext>
              </a:extLst>
            </p:cNvPr>
            <p:cNvSpPr txBox="1"/>
            <p:nvPr/>
          </p:nvSpPr>
          <p:spPr>
            <a:xfrm>
              <a:off x="5771860" y="5472824"/>
              <a:ext cx="182133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b="1" i="0" u="none" strike="noStrike" baseline="0" dirty="0">
                  <a:solidFill>
                    <a:srgbClr val="FF0000"/>
                  </a:solidFill>
                  <a:latin typeface="+mj-lt"/>
                </a:rPr>
                <a:t>two hundred and fourteen</a:t>
              </a:r>
              <a:endParaRPr lang="ko-KR" altLang="en-US" sz="1000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35B3B5D-A733-43C2-A272-7F03DE2EB9EC}"/>
                </a:ext>
              </a:extLst>
            </p:cNvPr>
            <p:cNvSpPr txBox="1"/>
            <p:nvPr/>
          </p:nvSpPr>
          <p:spPr>
            <a:xfrm>
              <a:off x="4833969" y="5772498"/>
              <a:ext cx="136127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b="1" i="0" u="none" strike="noStrike" baseline="0" dirty="0">
                  <a:solidFill>
                    <a:srgbClr val="FF0000"/>
                  </a:solidFill>
                  <a:latin typeface="+mj-lt"/>
                </a:rPr>
                <a:t>zero point two five</a:t>
              </a:r>
              <a:endParaRPr lang="ko-KR" altLang="en-US" sz="1000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1209717-FD22-4D3B-9359-08B84571FF84}"/>
                </a:ext>
              </a:extLst>
            </p:cNvPr>
            <p:cNvSpPr txBox="1"/>
            <p:nvPr/>
          </p:nvSpPr>
          <p:spPr>
            <a:xfrm>
              <a:off x="6046666" y="4890278"/>
              <a:ext cx="88197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b="1" i="0" u="none" strike="noStrike" baseline="0" dirty="0">
                  <a:solidFill>
                    <a:srgbClr val="FF0000"/>
                  </a:solidFill>
                  <a:latin typeface="+mj-lt"/>
                </a:rPr>
                <a:t>ninety-nine</a:t>
              </a:r>
              <a:endParaRPr lang="ko-KR" altLang="en-US" sz="1000" b="1" dirty="0">
                <a:solidFill>
                  <a:srgbClr val="FF0000"/>
                </a:solidFill>
                <a:latin typeface="+mj-lt"/>
              </a:endParaRPr>
            </a:p>
          </p:txBody>
        </p:sp>
      </p:grpSp>
      <p:sp>
        <p:nvSpPr>
          <p:cNvPr id="17" name="제목 1">
            <a:extLst>
              <a:ext uri="{FF2B5EF4-FFF2-40B4-BE49-F238E27FC236}">
                <a16:creationId xmlns:a16="http://schemas.microsoft.com/office/drawing/2014/main" id="{97D7A280-7BAC-4E8F-BD46-7640726089B8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3. Numbers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85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>
            <a:extLst>
              <a:ext uri="{FF2B5EF4-FFF2-40B4-BE49-F238E27FC236}">
                <a16:creationId xmlns:a16="http://schemas.microsoft.com/office/drawing/2014/main" id="{5F737CED-1AD6-4B48-B959-26B1741348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354" y="1619257"/>
            <a:ext cx="9720000" cy="3389470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p.23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0" name="제목 1">
            <a:extLst>
              <a:ext uri="{FF2B5EF4-FFF2-40B4-BE49-F238E27FC236}">
                <a16:creationId xmlns:a16="http://schemas.microsoft.com/office/drawing/2014/main" id="{BBF1DBD9-3732-4AA9-BBD2-A2896A48044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20E9BF0-74FC-4E9A-93BA-27A440671497}"/>
              </a:ext>
            </a:extLst>
          </p:cNvPr>
          <p:cNvSpPr txBox="1"/>
          <p:nvPr/>
        </p:nvSpPr>
        <p:spPr>
          <a:xfrm>
            <a:off x="8890732" y="2349472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64A37479-4912-4842-B3A5-E78EC2273164}"/>
              </a:ext>
            </a:extLst>
          </p:cNvPr>
          <p:cNvGrpSpPr/>
          <p:nvPr/>
        </p:nvGrpSpPr>
        <p:grpSpPr>
          <a:xfrm>
            <a:off x="3403600" y="3124200"/>
            <a:ext cx="4914900" cy="1600200"/>
            <a:chOff x="3403600" y="3124200"/>
            <a:chExt cx="4914900" cy="1600200"/>
          </a:xfrm>
        </p:grpSpPr>
        <p:cxnSp>
          <p:nvCxnSpPr>
            <p:cNvPr id="24" name="직선 연결선 23">
              <a:extLst>
                <a:ext uri="{FF2B5EF4-FFF2-40B4-BE49-F238E27FC236}">
                  <a16:creationId xmlns:a16="http://schemas.microsoft.com/office/drawing/2014/main" id="{532E89FB-1A3A-4EFE-B174-696FD8B0C447}"/>
                </a:ext>
              </a:extLst>
            </p:cNvPr>
            <p:cNvCxnSpPr>
              <a:cxnSpLocks/>
            </p:cNvCxnSpPr>
            <p:nvPr/>
          </p:nvCxnSpPr>
          <p:spPr>
            <a:xfrm>
              <a:off x="3403600" y="3124200"/>
              <a:ext cx="4914900" cy="160020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6" name="직선 연결선 25">
              <a:extLst>
                <a:ext uri="{FF2B5EF4-FFF2-40B4-BE49-F238E27FC236}">
                  <a16:creationId xmlns:a16="http://schemas.microsoft.com/office/drawing/2014/main" id="{072435CA-3ABD-4694-A507-BA31A5B09C3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403600" y="3124200"/>
              <a:ext cx="4914900" cy="53340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0" name="직선 연결선 29">
              <a:extLst>
                <a:ext uri="{FF2B5EF4-FFF2-40B4-BE49-F238E27FC236}">
                  <a16:creationId xmlns:a16="http://schemas.microsoft.com/office/drawing/2014/main" id="{368AE235-4478-4004-ABC7-5278269BFE5D}"/>
                </a:ext>
              </a:extLst>
            </p:cNvPr>
            <p:cNvCxnSpPr/>
            <p:nvPr/>
          </p:nvCxnSpPr>
          <p:spPr>
            <a:xfrm flipV="1">
              <a:off x="3403600" y="3657600"/>
              <a:ext cx="4914900" cy="52070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2" name="직선 연결선 31">
              <a:extLst>
                <a:ext uri="{FF2B5EF4-FFF2-40B4-BE49-F238E27FC236}">
                  <a16:creationId xmlns:a16="http://schemas.microsoft.com/office/drawing/2014/main" id="{8DAD13D7-C4CA-4B6E-A727-40C2CCCE6C24}"/>
                </a:ext>
              </a:extLst>
            </p:cNvPr>
            <p:cNvCxnSpPr/>
            <p:nvPr/>
          </p:nvCxnSpPr>
          <p:spPr>
            <a:xfrm flipV="1">
              <a:off x="3403600" y="4191000"/>
              <a:ext cx="4914900" cy="53340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3" name="제목 1">
            <a:extLst>
              <a:ext uri="{FF2B5EF4-FFF2-40B4-BE49-F238E27FC236}">
                <a16:creationId xmlns:a16="http://schemas.microsoft.com/office/drawing/2014/main" id="{BA7CDB77-FD61-4BBF-A6CA-D561473C0F42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3. Numbers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2986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EAF71125-8090-4348-893E-05D79C54A5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1656302"/>
            <a:ext cx="10800000" cy="3545396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p.23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506309BC-D4DC-4B11-8BCE-2B83D98036B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3957F67-9C78-4914-8E62-88A914121F83}"/>
              </a:ext>
            </a:extLst>
          </p:cNvPr>
          <p:cNvSpPr txBox="1"/>
          <p:nvPr/>
        </p:nvSpPr>
        <p:spPr>
          <a:xfrm>
            <a:off x="7775912" y="2173142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F018BAE-8DAB-4E69-A012-00512665A15B}"/>
              </a:ext>
            </a:extLst>
          </p:cNvPr>
          <p:cNvSpPr txBox="1"/>
          <p:nvPr/>
        </p:nvSpPr>
        <p:spPr>
          <a:xfrm>
            <a:off x="10236200" y="3378200"/>
            <a:ext cx="1003300" cy="1533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2000" b="1" dirty="0">
                <a:solidFill>
                  <a:srgbClr val="FF0000"/>
                </a:solidFill>
              </a:rPr>
              <a:t>6,500</a:t>
            </a:r>
          </a:p>
          <a:p>
            <a:pPr>
              <a:lnSpc>
                <a:spcPct val="120000"/>
              </a:lnSpc>
            </a:pPr>
            <a:r>
              <a:rPr lang="en-US" altLang="ko-KR" sz="2000" b="1" dirty="0">
                <a:solidFill>
                  <a:srgbClr val="FF0000"/>
                </a:solidFill>
              </a:rPr>
              <a:t>1,900</a:t>
            </a:r>
          </a:p>
          <a:p>
            <a:pPr>
              <a:lnSpc>
                <a:spcPct val="120000"/>
              </a:lnSpc>
            </a:pPr>
            <a:r>
              <a:rPr lang="en-US" altLang="ko-KR" sz="2000" b="1" dirty="0">
                <a:solidFill>
                  <a:srgbClr val="FF0000"/>
                </a:solidFill>
              </a:rPr>
              <a:t>1,980</a:t>
            </a:r>
          </a:p>
          <a:p>
            <a:pPr>
              <a:lnSpc>
                <a:spcPct val="120000"/>
              </a:lnSpc>
            </a:pPr>
            <a:r>
              <a:rPr lang="en-US" altLang="ko-KR" sz="2000" b="1" dirty="0">
                <a:solidFill>
                  <a:srgbClr val="FF0000"/>
                </a:solidFill>
              </a:rPr>
              <a:t>2,100</a:t>
            </a:r>
            <a:endParaRPr lang="ko-KR" altLang="en-US" sz="2000" b="1" dirty="0">
              <a:solidFill>
                <a:srgbClr val="FF0000"/>
              </a:solidFill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8C975C8F-CE79-4464-86EB-E16BF33AA749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3. Numbers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6572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그림 19">
            <a:extLst>
              <a:ext uri="{FF2B5EF4-FFF2-40B4-BE49-F238E27FC236}">
                <a16:creationId xmlns:a16="http://schemas.microsoft.com/office/drawing/2014/main" id="{03317806-01B5-4257-90BA-811E85A5CDD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655" t="70770" r="25194" b="5689"/>
          <a:stretch/>
        </p:blipFill>
        <p:spPr>
          <a:xfrm>
            <a:off x="6947970" y="2162361"/>
            <a:ext cx="5100472" cy="1507939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705FF144-B52C-409A-B798-D74F4585468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53" r="4150" b="28044"/>
          <a:stretch/>
        </p:blipFill>
        <p:spPr>
          <a:xfrm>
            <a:off x="342064" y="1418185"/>
            <a:ext cx="6480000" cy="4281980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p.24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00B050"/>
                </a:solidFill>
                <a:cs typeface="Calibri" panose="020F0502020204030204" pitchFamily="34" charset="0"/>
              </a:rPr>
              <a:t>Situation 1 | </a:t>
            </a:r>
            <a:r>
              <a:rPr lang="en-US" altLang="ko-KR" sz="1800" b="1" u="none" strike="noStrike" baseline="0" dirty="0">
                <a:solidFill>
                  <a:srgbClr val="00B050"/>
                </a:solidFill>
              </a:rPr>
              <a:t>Talking About Measurements</a:t>
            </a:r>
            <a:endParaRPr lang="ko-KR" altLang="en-US" sz="1800" b="1" dirty="0">
              <a:solidFill>
                <a:srgbClr val="00B050"/>
              </a:solidFill>
              <a:cs typeface="Calibri" panose="020F0502020204030204" pitchFamily="34" charset="0"/>
            </a:endParaRPr>
          </a:p>
        </p:txBody>
      </p:sp>
      <p:sp>
        <p:nvSpPr>
          <p:cNvPr id="14" name="TextBox 13">
            <a:hlinkClick r:id="rId5" action="ppaction://hlinksldjump"/>
            <a:extLst>
              <a:ext uri="{FF2B5EF4-FFF2-40B4-BE49-F238E27FC236}">
                <a16:creationId xmlns:a16="http://schemas.microsoft.com/office/drawing/2014/main" id="{24FED8F7-1A98-4D3D-BCAB-4815092D27C8}"/>
              </a:ext>
            </a:extLst>
          </p:cNvPr>
          <p:cNvSpPr txBox="1"/>
          <p:nvPr/>
        </p:nvSpPr>
        <p:spPr>
          <a:xfrm>
            <a:off x="5442126" y="1869752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DF402CD-E7A0-4218-90F7-2C4766BFEFCC}"/>
              </a:ext>
            </a:extLst>
          </p:cNvPr>
          <p:cNvSpPr txBox="1"/>
          <p:nvPr/>
        </p:nvSpPr>
        <p:spPr>
          <a:xfrm>
            <a:off x="6292961" y="1864005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pic>
        <p:nvPicPr>
          <p:cNvPr id="21" name="P1L3_24p_Situation 1_A">
            <a:hlinkClick r:id="" action="ppaction://media"/>
            <a:extLst>
              <a:ext uri="{FF2B5EF4-FFF2-40B4-BE49-F238E27FC236}">
                <a16:creationId xmlns:a16="http://schemas.microsoft.com/office/drawing/2014/main" id="{93EB9A3D-B530-46E4-A2A9-8FCF91FD819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785374" y="1796664"/>
            <a:ext cx="475200" cy="475200"/>
          </a:xfrm>
          <a:prstGeom prst="rect">
            <a:avLst/>
          </a:prstGeom>
        </p:spPr>
      </p:pic>
      <p:grpSp>
        <p:nvGrpSpPr>
          <p:cNvPr id="25" name="그룹 24">
            <a:extLst>
              <a:ext uri="{FF2B5EF4-FFF2-40B4-BE49-F238E27FC236}">
                <a16:creationId xmlns:a16="http://schemas.microsoft.com/office/drawing/2014/main" id="{772A9863-10FF-4604-9BC9-DE2949C274D6}"/>
              </a:ext>
            </a:extLst>
          </p:cNvPr>
          <p:cNvGrpSpPr/>
          <p:nvPr/>
        </p:nvGrpSpPr>
        <p:grpSpPr>
          <a:xfrm>
            <a:off x="947737" y="2673855"/>
            <a:ext cx="6623023" cy="2958635"/>
            <a:chOff x="947737" y="2673855"/>
            <a:chExt cx="6623023" cy="2958635"/>
          </a:xfrm>
        </p:grpSpPr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547A577D-135D-4990-9CEA-5E8CB548766C}"/>
                </a:ext>
              </a:extLst>
            </p:cNvPr>
            <p:cNvSpPr/>
            <p:nvPr/>
          </p:nvSpPr>
          <p:spPr>
            <a:xfrm>
              <a:off x="947737" y="3231355"/>
              <a:ext cx="252000" cy="252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타원 22">
              <a:extLst>
                <a:ext uri="{FF2B5EF4-FFF2-40B4-BE49-F238E27FC236}">
                  <a16:creationId xmlns:a16="http://schemas.microsoft.com/office/drawing/2014/main" id="{507A3FF8-2F82-414A-8149-EC45FF611C04}"/>
                </a:ext>
              </a:extLst>
            </p:cNvPr>
            <p:cNvSpPr/>
            <p:nvPr/>
          </p:nvSpPr>
          <p:spPr>
            <a:xfrm>
              <a:off x="2718185" y="5380490"/>
              <a:ext cx="252000" cy="252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타원 23">
              <a:extLst>
                <a:ext uri="{FF2B5EF4-FFF2-40B4-BE49-F238E27FC236}">
                  <a16:creationId xmlns:a16="http://schemas.microsoft.com/office/drawing/2014/main" id="{3616A486-B17E-4999-ACA7-E0FA6FD179CF}"/>
                </a:ext>
              </a:extLst>
            </p:cNvPr>
            <p:cNvSpPr/>
            <p:nvPr/>
          </p:nvSpPr>
          <p:spPr>
            <a:xfrm>
              <a:off x="7318760" y="2673855"/>
              <a:ext cx="252000" cy="252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5" name="제목 1">
            <a:extLst>
              <a:ext uri="{FF2B5EF4-FFF2-40B4-BE49-F238E27FC236}">
                <a16:creationId xmlns:a16="http://schemas.microsoft.com/office/drawing/2014/main" id="{9D6CD39E-992F-498C-B6E7-A96C02C6C92E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3. Numbers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88202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4903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90192268-2DDC-4A42-A6C9-711DCE806A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8545" y="1086756"/>
            <a:ext cx="9267825" cy="4800600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p.24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1FAB230B-584B-418C-BE73-531CB13C980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00B050"/>
                </a:solidFill>
                <a:cs typeface="Calibri" panose="020F0502020204030204" pitchFamily="34" charset="0"/>
              </a:rPr>
              <a:t>Situation 1 | </a:t>
            </a:r>
            <a:r>
              <a:rPr lang="en-US" altLang="ko-KR" sz="1800" b="1" dirty="0">
                <a:solidFill>
                  <a:srgbClr val="00B050"/>
                </a:solidFill>
              </a:rPr>
              <a:t>Talking About Measurements</a:t>
            </a:r>
            <a:endParaRPr lang="ko-KR" altLang="en-US" sz="1800" b="1" dirty="0">
              <a:solidFill>
                <a:srgbClr val="00B050"/>
              </a:solidFill>
              <a:cs typeface="Calibri" panose="020F050202020403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803AD61-B3AC-476D-9480-69D1FD6837F7}"/>
              </a:ext>
            </a:extLst>
          </p:cNvPr>
          <p:cNvSpPr txBox="1"/>
          <p:nvPr/>
        </p:nvSpPr>
        <p:spPr>
          <a:xfrm>
            <a:off x="7111645" y="53747"/>
            <a:ext cx="51652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500" b="1" dirty="0">
                <a:solidFill>
                  <a:srgbClr val="FF0000"/>
                </a:solidFill>
              </a:rPr>
              <a:t>&lt;</a:t>
            </a:r>
            <a:r>
              <a:rPr lang="ko-KR" altLang="en-US" sz="1500" b="1" dirty="0">
                <a:solidFill>
                  <a:srgbClr val="FF0000"/>
                </a:solidFill>
              </a:rPr>
              <a:t>예시정답</a:t>
            </a:r>
            <a:r>
              <a:rPr lang="en-US" altLang="ko-KR" sz="1500" b="1" dirty="0">
                <a:solidFill>
                  <a:srgbClr val="FF0000"/>
                </a:solidFill>
              </a:rPr>
              <a:t>&gt;</a:t>
            </a:r>
          </a:p>
          <a:p>
            <a:r>
              <a:rPr lang="en-US" altLang="ko-KR" sz="1500" b="1" dirty="0">
                <a:solidFill>
                  <a:srgbClr val="FF0000"/>
                </a:solidFill>
              </a:rPr>
              <a:t>A: </a:t>
            </a:r>
            <a:r>
              <a:rPr lang="en-US" altLang="ko-KR" sz="1500" b="1" u="sng" dirty="0">
                <a:solidFill>
                  <a:srgbClr val="FF0000"/>
                </a:solidFill>
              </a:rPr>
              <a:t>The Nile River</a:t>
            </a:r>
            <a:r>
              <a:rPr lang="en-US" altLang="ko-KR" sz="1500" b="1" dirty="0">
                <a:solidFill>
                  <a:srgbClr val="FF0000"/>
                </a:solidFill>
              </a:rPr>
              <a:t> is </a:t>
            </a:r>
            <a:r>
              <a:rPr lang="en-US" altLang="ko-KR" sz="1500" b="1" u="sng" dirty="0">
                <a:solidFill>
                  <a:srgbClr val="FF0000"/>
                </a:solidFill>
              </a:rPr>
              <a:t>6,650 kilometers long</a:t>
            </a:r>
            <a:r>
              <a:rPr lang="en-US" altLang="ko-KR" sz="1500" b="1" dirty="0">
                <a:solidFill>
                  <a:srgbClr val="FF0000"/>
                </a:solidFill>
              </a:rPr>
              <a:t>.</a:t>
            </a:r>
          </a:p>
          <a:p>
            <a:r>
              <a:rPr lang="en-US" altLang="ko-KR" sz="1500" b="1" dirty="0">
                <a:solidFill>
                  <a:srgbClr val="FF0000"/>
                </a:solidFill>
              </a:rPr>
              <a:t>B: I’m not used to the metric system. </a:t>
            </a:r>
          </a:p>
          <a:p>
            <a:r>
              <a:rPr lang="en-US" altLang="ko-KR" sz="1500" b="1" dirty="0">
                <a:solidFill>
                  <a:srgbClr val="FF0000"/>
                </a:solidFill>
              </a:rPr>
              <a:t>    Could you use the imperial system?</a:t>
            </a:r>
          </a:p>
          <a:p>
            <a:r>
              <a:rPr lang="en-US" altLang="ko-KR" sz="1500" b="1" dirty="0">
                <a:solidFill>
                  <a:srgbClr val="FF0000"/>
                </a:solidFill>
              </a:rPr>
              <a:t>A: Sure! In the imperial system, it is </a:t>
            </a:r>
            <a:r>
              <a:rPr lang="en-US" altLang="ko-KR" sz="1500" b="1" u="sng" dirty="0">
                <a:solidFill>
                  <a:srgbClr val="FF0000"/>
                </a:solidFill>
              </a:rPr>
              <a:t>4,130 miles long</a:t>
            </a:r>
            <a:r>
              <a:rPr lang="en-US" altLang="ko-KR" sz="1500" b="1" dirty="0">
                <a:solidFill>
                  <a:srgbClr val="FF0000"/>
                </a:solidFill>
              </a:rPr>
              <a:t>.</a:t>
            </a:r>
          </a:p>
          <a:p>
            <a:r>
              <a:rPr lang="en-US" altLang="ko-KR" sz="1500" b="1" dirty="0">
                <a:solidFill>
                  <a:srgbClr val="FF0000"/>
                </a:solidFill>
              </a:rPr>
              <a:t>B: Oh, I see. Thank you.</a:t>
            </a:r>
            <a:endParaRPr lang="ko-KR" altLang="en-US" sz="1500" b="1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EB0C10A-7FF4-48FF-807A-BE8473FBD9F2}"/>
              </a:ext>
            </a:extLst>
          </p:cNvPr>
          <p:cNvSpPr txBox="1"/>
          <p:nvPr/>
        </p:nvSpPr>
        <p:spPr>
          <a:xfrm>
            <a:off x="7666949" y="1515644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6741245-5EA0-4B7B-965E-E346E90C7C5E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2F96733-4639-4C45-9E32-85434116CFFC}"/>
              </a:ext>
            </a:extLst>
          </p:cNvPr>
          <p:cNvSpPr txBox="1"/>
          <p:nvPr/>
        </p:nvSpPr>
        <p:spPr>
          <a:xfrm>
            <a:off x="875409" y="6497451"/>
            <a:ext cx="5547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0" i="0" u="none" strike="noStrike" baseline="0" dirty="0">
                <a:solidFill>
                  <a:schemeClr val="bg1"/>
                </a:solidFill>
                <a:latin typeface="+mj-lt"/>
              </a:rPr>
              <a:t>•diameter: </a:t>
            </a:r>
            <a:r>
              <a:rPr lang="ko-KR" altLang="en-US" sz="1200" b="0" i="0" u="none" strike="noStrike" baseline="0" dirty="0">
                <a:solidFill>
                  <a:schemeClr val="bg1"/>
                </a:solidFill>
                <a:latin typeface="+mj-lt"/>
              </a:rPr>
              <a:t>지름 </a:t>
            </a:r>
            <a:r>
              <a:rPr lang="en-US" altLang="ko-KR" sz="1200" b="0" i="0" u="none" strike="noStrike" baseline="0" dirty="0">
                <a:solidFill>
                  <a:schemeClr val="bg1"/>
                </a:solidFill>
                <a:latin typeface="+mj-lt"/>
              </a:rPr>
              <a:t>•metric: </a:t>
            </a:r>
            <a:r>
              <a:rPr lang="ko-KR" altLang="en-US" sz="1200" b="0" i="0" u="none" strike="noStrike" baseline="0" dirty="0">
                <a:solidFill>
                  <a:schemeClr val="bg1"/>
                </a:solidFill>
                <a:latin typeface="+mj-lt"/>
              </a:rPr>
              <a:t>미터법의 </a:t>
            </a:r>
            <a:r>
              <a:rPr lang="en-US" altLang="ko-KR" sz="1200" b="0" i="0" u="none" strike="noStrike" baseline="0" dirty="0">
                <a:solidFill>
                  <a:schemeClr val="bg1"/>
                </a:solidFill>
                <a:latin typeface="+mj-lt"/>
              </a:rPr>
              <a:t>•imperial: </a:t>
            </a:r>
            <a:r>
              <a:rPr lang="ko-KR" altLang="en-US" sz="1200" b="0" i="0" u="none" strike="noStrike" baseline="0" dirty="0">
                <a:solidFill>
                  <a:schemeClr val="bg1"/>
                </a:solidFill>
                <a:latin typeface="+mj-lt"/>
              </a:rPr>
              <a:t>대영 제국의</a:t>
            </a:r>
            <a:endParaRPr lang="ko-KR" altLang="en-US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49C56583-7C4C-42BB-B234-D1BB1E2ECCD3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3. Numbers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1674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6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>
            <a:extLst>
              <a:ext uri="{FF2B5EF4-FFF2-40B4-BE49-F238E27FC236}">
                <a16:creationId xmlns:a16="http://schemas.microsoft.com/office/drawing/2014/main" id="{5EE99445-C1DF-42D5-B271-0DCE3E2A956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8692"/>
          <a:stretch/>
        </p:blipFill>
        <p:spPr>
          <a:xfrm>
            <a:off x="834928" y="864395"/>
            <a:ext cx="10534978" cy="5129209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p.25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00B050"/>
                </a:solidFill>
                <a:cs typeface="Calibri" panose="020F0502020204030204" pitchFamily="34" charset="0"/>
              </a:rPr>
              <a:t>Situation 2 | </a:t>
            </a:r>
            <a:r>
              <a:rPr lang="en-US" altLang="ko-KR" sz="1800" b="1" u="none" strike="noStrike" baseline="0" dirty="0">
                <a:solidFill>
                  <a:srgbClr val="00B050"/>
                </a:solidFill>
              </a:rPr>
              <a:t>Talking About Prices in Different Currencies</a:t>
            </a:r>
            <a:endParaRPr lang="ko-KR" altLang="en-US" sz="1800" b="1" dirty="0">
              <a:solidFill>
                <a:srgbClr val="00B050"/>
              </a:solidFill>
              <a:cs typeface="Calibri" panose="020F0502020204030204" pitchFamily="34" charset="0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79A3CA39-7474-46CD-A4F5-6D07DA36E700}"/>
              </a:ext>
            </a:extLst>
          </p:cNvPr>
          <p:cNvGrpSpPr/>
          <p:nvPr/>
        </p:nvGrpSpPr>
        <p:grpSpPr>
          <a:xfrm>
            <a:off x="1964963" y="2390328"/>
            <a:ext cx="3365026" cy="3437828"/>
            <a:chOff x="1171800" y="2610015"/>
            <a:chExt cx="3078933" cy="3204325"/>
          </a:xfrm>
        </p:grpSpPr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EF44DED0-E7FD-43DF-B257-6F867961E633}"/>
                </a:ext>
              </a:extLst>
            </p:cNvPr>
            <p:cNvSpPr/>
            <p:nvPr/>
          </p:nvSpPr>
          <p:spPr>
            <a:xfrm>
              <a:off x="3987219" y="2610015"/>
              <a:ext cx="263514" cy="268438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타원 24">
              <a:extLst>
                <a:ext uri="{FF2B5EF4-FFF2-40B4-BE49-F238E27FC236}">
                  <a16:creationId xmlns:a16="http://schemas.microsoft.com/office/drawing/2014/main" id="{C7149053-B405-4D16-BEC6-6C78D46BA66F}"/>
                </a:ext>
              </a:extLst>
            </p:cNvPr>
            <p:cNvSpPr/>
            <p:nvPr/>
          </p:nvSpPr>
          <p:spPr>
            <a:xfrm>
              <a:off x="1171800" y="4680747"/>
              <a:ext cx="263515" cy="268438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타원 25">
              <a:extLst>
                <a:ext uri="{FF2B5EF4-FFF2-40B4-BE49-F238E27FC236}">
                  <a16:creationId xmlns:a16="http://schemas.microsoft.com/office/drawing/2014/main" id="{6FFFC6F4-DDB3-4036-9E79-0E965406194A}"/>
                </a:ext>
              </a:extLst>
            </p:cNvPr>
            <p:cNvSpPr/>
            <p:nvPr/>
          </p:nvSpPr>
          <p:spPr>
            <a:xfrm>
              <a:off x="3973938" y="5545902"/>
              <a:ext cx="263514" cy="268438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3" name="TextBox 12">
            <a:hlinkClick r:id="rId5" action="ppaction://hlinksldjump"/>
            <a:extLst>
              <a:ext uri="{FF2B5EF4-FFF2-40B4-BE49-F238E27FC236}">
                <a16:creationId xmlns:a16="http://schemas.microsoft.com/office/drawing/2014/main" id="{191EF60F-B9C7-44CE-B092-23DFF9D0B6E8}"/>
              </a:ext>
            </a:extLst>
          </p:cNvPr>
          <p:cNvSpPr txBox="1"/>
          <p:nvPr/>
        </p:nvSpPr>
        <p:spPr>
          <a:xfrm>
            <a:off x="6985240" y="1463051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CC389EC-451E-42F4-AD2C-BAD85157E321}"/>
              </a:ext>
            </a:extLst>
          </p:cNvPr>
          <p:cNvSpPr txBox="1"/>
          <p:nvPr/>
        </p:nvSpPr>
        <p:spPr>
          <a:xfrm>
            <a:off x="7836075" y="1457304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pic>
        <p:nvPicPr>
          <p:cNvPr id="12" name="P1L3_25p_Situation 2_A">
            <a:hlinkClick r:id="" action="ppaction://media"/>
            <a:extLst>
              <a:ext uri="{FF2B5EF4-FFF2-40B4-BE49-F238E27FC236}">
                <a16:creationId xmlns:a16="http://schemas.microsoft.com/office/drawing/2014/main" id="{5830AB72-4B6D-4FA1-BA92-269CF075611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427198" y="1418991"/>
            <a:ext cx="475200" cy="475200"/>
          </a:xfrm>
          <a:prstGeom prst="rect">
            <a:avLst/>
          </a:prstGeom>
        </p:spPr>
      </p:pic>
      <p:sp>
        <p:nvSpPr>
          <p:cNvPr id="16" name="제목 1">
            <a:extLst>
              <a:ext uri="{FF2B5EF4-FFF2-40B4-BE49-F238E27FC236}">
                <a16:creationId xmlns:a16="http://schemas.microsoft.com/office/drawing/2014/main" id="{CD1CE559-7AD7-4403-A24F-5BBDD6D25F82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3. Numbers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2382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751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2E30AE7A-06ED-418E-A98B-1526F9E77C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773" y="903740"/>
            <a:ext cx="8148053" cy="5218416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p.25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00B050"/>
                </a:solidFill>
                <a:cs typeface="Calibri" panose="020F0502020204030204" pitchFamily="34" charset="0"/>
              </a:rPr>
              <a:t>Situation 2 | </a:t>
            </a:r>
            <a:r>
              <a:rPr lang="en-US" altLang="ko-KR" sz="1800" b="1" u="none" strike="noStrike" baseline="0" dirty="0">
                <a:solidFill>
                  <a:srgbClr val="00B050"/>
                </a:solidFill>
              </a:rPr>
              <a:t>Talking About Prices in Different Currencies</a:t>
            </a:r>
            <a:endParaRPr lang="ko-KR" altLang="en-US" sz="1800" b="1" dirty="0">
              <a:solidFill>
                <a:srgbClr val="00B050"/>
              </a:solidFill>
              <a:cs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823B91C-BBDA-4B0D-95A4-146AE3FF556B}"/>
              </a:ext>
            </a:extLst>
          </p:cNvPr>
          <p:cNvSpPr txBox="1"/>
          <p:nvPr/>
        </p:nvSpPr>
        <p:spPr>
          <a:xfrm>
            <a:off x="8997351" y="1520095"/>
            <a:ext cx="312479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  <a:latin typeface="+mj-lt"/>
              </a:rPr>
              <a:t>&lt;</a:t>
            </a:r>
            <a:r>
              <a:rPr lang="ko-KR" altLang="en-US" sz="1400" b="1" dirty="0">
                <a:solidFill>
                  <a:srgbClr val="FF0000"/>
                </a:solidFill>
                <a:latin typeface="+mj-lt"/>
              </a:rPr>
              <a:t>예시 정답</a:t>
            </a:r>
            <a:r>
              <a:rPr lang="en-US" altLang="ko-KR" sz="1400" b="1" dirty="0">
                <a:solidFill>
                  <a:srgbClr val="FF0000"/>
                </a:solidFill>
                <a:latin typeface="+mj-lt"/>
              </a:rPr>
              <a:t>&gt;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  <a:latin typeface="+mj-lt"/>
              </a:rPr>
              <a:t>A: I’d like to buy </a:t>
            </a:r>
            <a:r>
              <a:rPr lang="en-US" altLang="ko-KR" sz="1400" b="1" u="sng" dirty="0">
                <a:solidFill>
                  <a:srgbClr val="FF0000"/>
                </a:solidFill>
                <a:latin typeface="+mj-lt"/>
              </a:rPr>
              <a:t>a jar of eye cream</a:t>
            </a:r>
            <a:r>
              <a:rPr lang="en-US" altLang="ko-KR" sz="1400" b="1" dirty="0">
                <a:solidFill>
                  <a:srgbClr val="FF0000"/>
                </a:solidFill>
                <a:latin typeface="+mj-lt"/>
              </a:rPr>
              <a:t>. How much is it?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  <a:latin typeface="+mj-lt"/>
              </a:rPr>
              <a:t>B: It’s </a:t>
            </a:r>
            <a:r>
              <a:rPr lang="en-US" altLang="ko-KR" sz="1400" b="1" u="sng" dirty="0">
                <a:solidFill>
                  <a:srgbClr val="FF0000"/>
                </a:solidFill>
                <a:latin typeface="+mj-lt"/>
              </a:rPr>
              <a:t>106 dollars</a:t>
            </a:r>
            <a:r>
              <a:rPr lang="en-US" altLang="ko-KR" sz="1400" b="1" dirty="0">
                <a:solidFill>
                  <a:srgbClr val="FF0000"/>
                </a:solidFill>
                <a:latin typeface="+mj-lt"/>
              </a:rPr>
              <a:t>. How would you like to pay for it? We accept cash and credit cards.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  <a:latin typeface="+mj-lt"/>
              </a:rPr>
              <a:t>A: Cash, please.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  <a:latin typeface="+mj-lt"/>
              </a:rPr>
              <a:t>B: Which currency would you like to pay with? We accept U.S. dollars, Korean won, and Chinese yuan.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  <a:latin typeface="+mj-lt"/>
              </a:rPr>
              <a:t>A: </a:t>
            </a:r>
            <a:r>
              <a:rPr lang="en-US" altLang="ko-KR" sz="1400" b="1" u="sng" dirty="0">
                <a:solidFill>
                  <a:srgbClr val="FF0000"/>
                </a:solidFill>
                <a:latin typeface="+mj-lt"/>
              </a:rPr>
              <a:t>Korean won</a:t>
            </a:r>
            <a:r>
              <a:rPr lang="en-US" altLang="ko-KR" sz="1400" b="1" dirty="0">
                <a:solidFill>
                  <a:srgbClr val="FF0000"/>
                </a:solidFill>
                <a:latin typeface="+mj-lt"/>
              </a:rPr>
              <a:t>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  <a:latin typeface="+mj-lt"/>
              </a:rPr>
              <a:t>B: Of course. Your item is </a:t>
            </a:r>
            <a:r>
              <a:rPr lang="en-US" altLang="ko-KR" sz="1400" b="1" u="sng" dirty="0">
                <a:solidFill>
                  <a:srgbClr val="FF0000"/>
                </a:solidFill>
                <a:latin typeface="+mj-lt"/>
              </a:rPr>
              <a:t>137,800 won</a:t>
            </a:r>
            <a:r>
              <a:rPr lang="en-US" altLang="ko-KR" sz="1400" b="1" dirty="0">
                <a:solidFill>
                  <a:srgbClr val="FF0000"/>
                </a:solidFill>
                <a:latin typeface="+mj-lt"/>
              </a:rPr>
              <a:t>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  <a:latin typeface="+mj-lt"/>
              </a:rPr>
              <a:t>A: Here you are. </a:t>
            </a:r>
            <a:r>
              <a:rPr lang="en-US" altLang="ko-KR" sz="1400" b="1" u="sng" dirty="0">
                <a:solidFill>
                  <a:srgbClr val="FF0000"/>
                </a:solidFill>
                <a:latin typeface="+mj-lt"/>
              </a:rPr>
              <a:t>140,000 won.</a:t>
            </a:r>
            <a:endParaRPr lang="en-US" altLang="ko-KR" sz="1400" b="1" dirty="0">
              <a:solidFill>
                <a:srgbClr val="FF0000"/>
              </a:solidFill>
              <a:latin typeface="+mj-lt"/>
            </a:endParaRP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  <a:latin typeface="+mj-lt"/>
              </a:rPr>
              <a:t>B: You gave me </a:t>
            </a:r>
            <a:r>
              <a:rPr lang="en-US" altLang="ko-KR" sz="1400" b="1" u="sng" dirty="0">
                <a:solidFill>
                  <a:srgbClr val="FF0000"/>
                </a:solidFill>
                <a:latin typeface="+mj-lt"/>
              </a:rPr>
              <a:t>140,000 won</a:t>
            </a:r>
            <a:r>
              <a:rPr lang="en-US" altLang="ko-KR" sz="1400" b="1" dirty="0">
                <a:solidFill>
                  <a:srgbClr val="FF0000"/>
                </a:solidFill>
                <a:latin typeface="+mj-lt"/>
              </a:rPr>
              <a:t>. Your change comes to </a:t>
            </a:r>
            <a:r>
              <a:rPr lang="en-US" altLang="ko-KR" sz="1400" b="1" u="sng" dirty="0">
                <a:solidFill>
                  <a:srgbClr val="FF0000"/>
                </a:solidFill>
                <a:latin typeface="+mj-lt"/>
              </a:rPr>
              <a:t>2,200 won</a:t>
            </a:r>
            <a:r>
              <a:rPr lang="en-US" altLang="ko-KR" sz="1400" b="1" dirty="0">
                <a:solidFill>
                  <a:srgbClr val="FF0000"/>
                </a:solidFill>
                <a:latin typeface="+mj-lt"/>
              </a:rPr>
              <a:t>.</a:t>
            </a:r>
            <a:endParaRPr lang="ko-KR" altLang="en-US" sz="14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98ACF58-AFCA-4261-9419-74FDB0E6BAA7}"/>
              </a:ext>
            </a:extLst>
          </p:cNvPr>
          <p:cNvSpPr txBox="1"/>
          <p:nvPr/>
        </p:nvSpPr>
        <p:spPr>
          <a:xfrm>
            <a:off x="6591184" y="1304435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A6A0D65-299C-4A38-9E0D-D73A19E564FC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A03D1DE-8274-4A0F-A505-D0DD0AE815EF}"/>
              </a:ext>
            </a:extLst>
          </p:cNvPr>
          <p:cNvSpPr txBox="1"/>
          <p:nvPr/>
        </p:nvSpPr>
        <p:spPr>
          <a:xfrm>
            <a:off x="834928" y="6497451"/>
            <a:ext cx="610633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200" b="0" i="0" u="none" strike="noStrike" baseline="0" dirty="0">
                <a:solidFill>
                  <a:schemeClr val="bg1"/>
                </a:solidFill>
                <a:latin typeface="+mj-lt"/>
              </a:rPr>
              <a:t>•cabin: (</a:t>
            </a:r>
            <a:r>
              <a:rPr lang="ko-KR" altLang="en-US" sz="1200" b="0" i="0" u="none" strike="noStrike" baseline="0" dirty="0">
                <a:solidFill>
                  <a:schemeClr val="bg1"/>
                </a:solidFill>
                <a:latin typeface="+mj-lt"/>
              </a:rPr>
              <a:t>비행기의</a:t>
            </a:r>
            <a:r>
              <a:rPr lang="en-US" altLang="ko-KR" sz="1200" b="0" i="0" u="none" strike="noStrike" baseline="0" dirty="0">
                <a:solidFill>
                  <a:schemeClr val="bg1"/>
                </a:solidFill>
                <a:latin typeface="+mj-lt"/>
              </a:rPr>
              <a:t>) </a:t>
            </a:r>
            <a:r>
              <a:rPr lang="ko-KR" altLang="en-US" sz="1200" b="0" i="0" u="none" strike="noStrike" baseline="0" dirty="0">
                <a:solidFill>
                  <a:schemeClr val="bg1"/>
                </a:solidFill>
                <a:latin typeface="+mj-lt"/>
              </a:rPr>
              <a:t>객실 </a:t>
            </a:r>
            <a:r>
              <a:rPr lang="en-US" altLang="ko-KR" sz="1200" b="0" i="0" u="none" strike="noStrike" baseline="0" dirty="0">
                <a:solidFill>
                  <a:schemeClr val="bg1"/>
                </a:solidFill>
                <a:latin typeface="+mj-lt"/>
              </a:rPr>
              <a:t>•exchange rate: </a:t>
            </a:r>
            <a:r>
              <a:rPr lang="ko-KR" altLang="en-US" sz="1200" b="0" i="0" u="none" strike="noStrike" baseline="0" dirty="0">
                <a:solidFill>
                  <a:schemeClr val="bg1"/>
                </a:solidFill>
                <a:latin typeface="+mj-lt"/>
              </a:rPr>
              <a:t>환율 </a:t>
            </a:r>
            <a:r>
              <a:rPr lang="en-US" altLang="ko-KR" sz="1200" b="0" i="0" u="none" strike="noStrike" baseline="0" dirty="0">
                <a:solidFill>
                  <a:schemeClr val="bg1"/>
                </a:solidFill>
                <a:latin typeface="+mj-lt"/>
              </a:rPr>
              <a:t>•currency: </a:t>
            </a:r>
            <a:r>
              <a:rPr lang="ko-KR" altLang="en-US" sz="1200" b="0" i="0" u="none" strike="noStrike" baseline="0" dirty="0">
                <a:solidFill>
                  <a:schemeClr val="bg1"/>
                </a:solidFill>
                <a:latin typeface="+mj-lt"/>
              </a:rPr>
              <a:t>통화</a:t>
            </a:r>
            <a:r>
              <a:rPr lang="en-US" altLang="ko-KR" sz="1200" b="0" i="0" u="none" strike="noStrike" baseline="0" dirty="0">
                <a:solidFill>
                  <a:schemeClr val="bg1"/>
                </a:solidFill>
                <a:latin typeface="+mj-lt"/>
              </a:rPr>
              <a:t>, </a:t>
            </a:r>
            <a:r>
              <a:rPr lang="ko-KR" altLang="en-US" sz="1200" b="0" i="0" u="none" strike="noStrike" baseline="0" dirty="0">
                <a:solidFill>
                  <a:schemeClr val="bg1"/>
                </a:solidFill>
                <a:latin typeface="+mj-lt"/>
              </a:rPr>
              <a:t>화폐</a:t>
            </a:r>
            <a:endParaRPr lang="ko-KR" altLang="en-US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98ABD119-22AA-4F18-B20C-7A44145C3A0D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3. Numbers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0249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7" grpId="0"/>
      <p:bldP spid="16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461</TotalTime>
  <Words>1077</Words>
  <Application>Microsoft Office PowerPoint</Application>
  <PresentationFormat>와이드스크린</PresentationFormat>
  <Paragraphs>144</Paragraphs>
  <Slides>20</Slides>
  <Notes>0</Notes>
  <HiddenSlides>0</HiddenSlides>
  <MMClips>8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20</vt:i4>
      </vt:variant>
    </vt:vector>
  </HeadingPairs>
  <TitlesOfParts>
    <vt:vector size="25" baseType="lpstr">
      <vt:lpstr>맑은 고딕</vt:lpstr>
      <vt:lpstr>Arial</vt:lpstr>
      <vt:lpstr>Calibri</vt:lpstr>
      <vt:lpstr>Impact</vt:lpstr>
      <vt:lpstr>Office 테마</vt:lpstr>
      <vt:lpstr>Lesson 3 Numbers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Script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ezen1</dc:creator>
  <cp:lastModifiedBy>Owner</cp:lastModifiedBy>
  <cp:revision>333</cp:revision>
  <dcterms:created xsi:type="dcterms:W3CDTF">2021-02-16T02:29:27Z</dcterms:created>
  <dcterms:modified xsi:type="dcterms:W3CDTF">2026-08-19T02:47:48Z</dcterms:modified>
</cp:coreProperties>
</file>